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782" r:id="rId2"/>
  </p:sldMasterIdLst>
  <p:notesMasterIdLst>
    <p:notesMasterId r:id="rId43"/>
  </p:notesMasterIdLst>
  <p:handoutMasterIdLst>
    <p:handoutMasterId r:id="rId44"/>
  </p:handoutMasterIdLst>
  <p:sldIdLst>
    <p:sldId id="592" r:id="rId3"/>
    <p:sldId id="593" r:id="rId4"/>
    <p:sldId id="605" r:id="rId5"/>
    <p:sldId id="546" r:id="rId6"/>
    <p:sldId id="614" r:id="rId7"/>
    <p:sldId id="597" r:id="rId8"/>
    <p:sldId id="579" r:id="rId9"/>
    <p:sldId id="594" r:id="rId10"/>
    <p:sldId id="598" r:id="rId11"/>
    <p:sldId id="558" r:id="rId12"/>
    <p:sldId id="595" r:id="rId13"/>
    <p:sldId id="553" r:id="rId14"/>
    <p:sldId id="532" r:id="rId15"/>
    <p:sldId id="561" r:id="rId16"/>
    <p:sldId id="552" r:id="rId17"/>
    <p:sldId id="554" r:id="rId18"/>
    <p:sldId id="533" r:id="rId19"/>
    <p:sldId id="562" r:id="rId20"/>
    <p:sldId id="588" r:id="rId21"/>
    <p:sldId id="536" r:id="rId22"/>
    <p:sldId id="574" r:id="rId23"/>
    <p:sldId id="581" r:id="rId24"/>
    <p:sldId id="589" r:id="rId25"/>
    <p:sldId id="607" r:id="rId26"/>
    <p:sldId id="608" r:id="rId27"/>
    <p:sldId id="580" r:id="rId28"/>
    <p:sldId id="535" r:id="rId29"/>
    <p:sldId id="591" r:id="rId30"/>
    <p:sldId id="590" r:id="rId31"/>
    <p:sldId id="606" r:id="rId32"/>
    <p:sldId id="539" r:id="rId33"/>
    <p:sldId id="540" r:id="rId34"/>
    <p:sldId id="541" r:id="rId35"/>
    <p:sldId id="568" r:id="rId36"/>
    <p:sldId id="567" r:id="rId37"/>
    <p:sldId id="613" r:id="rId38"/>
    <p:sldId id="573" r:id="rId39"/>
    <p:sldId id="615" r:id="rId40"/>
    <p:sldId id="549" r:id="rId41"/>
    <p:sldId id="548" r:id="rId4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ik Russell" initials="" lastIdx="0" clrIdx="0"/>
  <p:cmAuthor id="1" name="kjb17479"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60"/>
  </p:normalViewPr>
  <p:slideViewPr>
    <p:cSldViewPr>
      <p:cViewPr varScale="1">
        <p:scale>
          <a:sx n="65" d="100"/>
          <a:sy n="65" d="100"/>
        </p:scale>
        <p:origin x="1578"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hdr" sz="quarter"/>
          </p:nvPr>
        </p:nvSpPr>
        <p:spPr bwMode="auto">
          <a:xfrm>
            <a:off x="0"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defTabSz="924563">
              <a:defRPr sz="1200"/>
            </a:lvl1pPr>
          </a:lstStyle>
          <a:p>
            <a:endParaRPr lang="en-US" dirty="0"/>
          </a:p>
        </p:txBody>
      </p:sp>
      <p:sp>
        <p:nvSpPr>
          <p:cNvPr id="422915" name="Rectangle 3"/>
          <p:cNvSpPr>
            <a:spLocks noGrp="1" noChangeArrowheads="1"/>
          </p:cNvSpPr>
          <p:nvPr>
            <p:ph type="dt" sz="quarter" idx="1"/>
          </p:nvPr>
        </p:nvSpPr>
        <p:spPr bwMode="auto">
          <a:xfrm>
            <a:off x="3898242"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algn="r" defTabSz="924563">
              <a:defRPr sz="1200"/>
            </a:lvl1pPr>
          </a:lstStyle>
          <a:p>
            <a:endParaRPr lang="en-US" dirty="0"/>
          </a:p>
        </p:txBody>
      </p:sp>
      <p:sp>
        <p:nvSpPr>
          <p:cNvPr id="422916" name="Rectangle 4"/>
          <p:cNvSpPr>
            <a:spLocks noGrp="1" noChangeArrowheads="1"/>
          </p:cNvSpPr>
          <p:nvPr>
            <p:ph type="ftr" sz="quarter" idx="2"/>
          </p:nvPr>
        </p:nvSpPr>
        <p:spPr bwMode="auto">
          <a:xfrm>
            <a:off x="0"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defTabSz="924563">
              <a:defRPr sz="1200"/>
            </a:lvl1pPr>
          </a:lstStyle>
          <a:p>
            <a:endParaRPr lang="en-US" dirty="0"/>
          </a:p>
        </p:txBody>
      </p:sp>
      <p:sp>
        <p:nvSpPr>
          <p:cNvPr id="422917" name="Rectangle 5"/>
          <p:cNvSpPr>
            <a:spLocks noGrp="1" noChangeArrowheads="1"/>
          </p:cNvSpPr>
          <p:nvPr>
            <p:ph type="sldNum" sz="quarter" idx="3"/>
          </p:nvPr>
        </p:nvSpPr>
        <p:spPr bwMode="auto">
          <a:xfrm>
            <a:off x="3898242"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algn="r" defTabSz="924563">
              <a:defRPr sz="1200"/>
            </a:lvl1pPr>
          </a:lstStyle>
          <a:p>
            <a:fld id="{B21070B4-B136-4E2F-9BEB-3672D36E45B4}" type="slidenum">
              <a:rPr lang="en-US"/>
              <a:pPr/>
              <a:t>‹#›</a:t>
            </a:fld>
            <a:endParaRPr lang="en-US" dirty="0"/>
          </a:p>
        </p:txBody>
      </p:sp>
    </p:spTree>
    <p:extLst>
      <p:ext uri="{BB962C8B-B14F-4D97-AF65-F5344CB8AC3E}">
        <p14:creationId xmlns:p14="http://schemas.microsoft.com/office/powerpoint/2010/main" val="4906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defTabSz="924563">
              <a:defRPr sz="1200"/>
            </a:lvl1pPr>
          </a:lstStyle>
          <a:p>
            <a:endParaRPr lang="en-US" dirty="0"/>
          </a:p>
        </p:txBody>
      </p:sp>
      <p:sp>
        <p:nvSpPr>
          <p:cNvPr id="72707" name="Rectangle 3"/>
          <p:cNvSpPr>
            <a:spLocks noGrp="1" noChangeArrowheads="1"/>
          </p:cNvSpPr>
          <p:nvPr>
            <p:ph type="dt" idx="1"/>
          </p:nvPr>
        </p:nvSpPr>
        <p:spPr bwMode="auto">
          <a:xfrm>
            <a:off x="3898242"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algn="r" defTabSz="924563">
              <a:defRPr sz="1200"/>
            </a:lvl1pPr>
          </a:lstStyle>
          <a:p>
            <a:endParaRPr lang="en-US" dirty="0"/>
          </a:p>
        </p:txBody>
      </p:sp>
      <p:sp>
        <p:nvSpPr>
          <p:cNvPr id="72708"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687559" y="4415156"/>
            <a:ext cx="5506695" cy="4183697"/>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10" name="Rectangle 6"/>
          <p:cNvSpPr>
            <a:spLocks noGrp="1" noChangeArrowheads="1"/>
          </p:cNvSpPr>
          <p:nvPr>
            <p:ph type="ftr" sz="quarter" idx="4"/>
          </p:nvPr>
        </p:nvSpPr>
        <p:spPr bwMode="auto">
          <a:xfrm>
            <a:off x="0"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defTabSz="924563">
              <a:defRPr sz="1200"/>
            </a:lvl1pPr>
          </a:lstStyle>
          <a:p>
            <a:endParaRPr lang="en-US" dirty="0"/>
          </a:p>
        </p:txBody>
      </p:sp>
      <p:sp>
        <p:nvSpPr>
          <p:cNvPr id="72711" name="Rectangle 7"/>
          <p:cNvSpPr>
            <a:spLocks noGrp="1" noChangeArrowheads="1"/>
          </p:cNvSpPr>
          <p:nvPr>
            <p:ph type="sldNum" sz="quarter" idx="5"/>
          </p:nvPr>
        </p:nvSpPr>
        <p:spPr bwMode="auto">
          <a:xfrm>
            <a:off x="3898242"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algn="r" defTabSz="924563">
              <a:defRPr sz="1200"/>
            </a:lvl1pPr>
          </a:lstStyle>
          <a:p>
            <a:fld id="{E2BA7C8F-4BC0-4BE6-A916-52D2A5A91404}" type="slidenum">
              <a:rPr lang="en-US"/>
              <a:pPr/>
              <a:t>‹#›</a:t>
            </a:fld>
            <a:endParaRPr lang="en-US" dirty="0"/>
          </a:p>
        </p:txBody>
      </p:sp>
    </p:spTree>
    <p:extLst>
      <p:ext uri="{BB962C8B-B14F-4D97-AF65-F5344CB8AC3E}">
        <p14:creationId xmlns:p14="http://schemas.microsoft.com/office/powerpoint/2010/main" val="3773813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A7C8F-4BC0-4BE6-A916-52D2A5A91404}" type="slidenum">
              <a:rPr lang="en-US" smtClean="0"/>
              <a:pPr/>
              <a:t>1</a:t>
            </a:fld>
            <a:endParaRPr lang="en-US" dirty="0"/>
          </a:p>
        </p:txBody>
      </p:sp>
    </p:spTree>
    <p:extLst>
      <p:ext uri="{BB962C8B-B14F-4D97-AF65-F5344CB8AC3E}">
        <p14:creationId xmlns:p14="http://schemas.microsoft.com/office/powerpoint/2010/main" val="162463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0766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29</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6824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31</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252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39</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A4C639B-B667-416F-BAC3-43EC15AE5066}" type="datetimeFigureOut">
              <a:rPr lang="en-US" smtClean="0"/>
              <a:t>8/3/2020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7E17164-4752-4BE5-B7F6-561B0AC51D25}"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0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33173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4C639B-B667-416F-BAC3-43EC15AE5066}"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040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4C639B-B667-416F-BAC3-43EC15AE5066}"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46309699"/>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4C639B-B667-416F-BAC3-43EC15AE5066}"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097921899"/>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4C639B-B667-416F-BAC3-43EC15AE5066}"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508058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C639B-B667-416F-BAC3-43EC15AE5066}"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144132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A4C639B-B667-416F-BAC3-43EC15AE5066}"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60080030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A4C639B-B667-416F-BAC3-43EC15AE5066}"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51809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1689323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51562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pPr/>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3CD8C-2CD6-48F3-BD5B-F01F7A877E2B}" type="datetimeFigureOut">
              <a:rPr lang="en-US" smtClean="0"/>
              <a:pPr/>
              <a:t>8/3/2020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B6BE-B958-463F-9F0E-71D3F47576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tx1"/>
                </a:solidFill>
              </a:defRPr>
            </a:lvl1pPr>
          </a:lstStyle>
          <a:p>
            <a:fld id="{8A4C639B-B667-416F-BAC3-43EC15AE5066}" type="datetimeFigureOut">
              <a:rPr lang="en-US" smtClean="0"/>
              <a:t>8/3/2020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tx1"/>
                </a:solidFill>
              </a:defRPr>
            </a:lvl1pPr>
          </a:lstStyle>
          <a:p>
            <a:fld id="{A7E17164-4752-4BE5-B7F6-561B0AC51D25}" type="slidenum">
              <a:rPr lang="en-US" smtClean="0"/>
              <a:t>‹#›</a:t>
            </a:fld>
            <a:endParaRPr lang="en-US"/>
          </a:p>
        </p:txBody>
      </p:sp>
    </p:spTree>
    <p:extLst>
      <p:ext uri="{BB962C8B-B14F-4D97-AF65-F5344CB8AC3E}">
        <p14:creationId xmlns:p14="http://schemas.microsoft.com/office/powerpoint/2010/main" val="13806309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http://www.naabt.org/images/bt_slide_3.jp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adaptpharma.com/news-events/press-kit/"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3.xml"/><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21.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http://www.naabt.org/images/bt_slide_3.jpg" TargetMode="External"/><Relationship Id="rId5" Type="http://schemas.openxmlformats.org/officeDocument/2006/relationships/image" Target="../media/image10.jpe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www.dbhds.virginia.gov/individuals-and-families/substance-abuse/reviv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ww.surveymonkey.com/r/SGL3NCX" TargetMode="External"/><Relationship Id="rId5" Type="http://schemas.openxmlformats.org/officeDocument/2006/relationships/image" Target="../media/image2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law.lis.virginia.gov/vacode/54.1-3408/"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law.lis.virginia.gov/vacode/18.2-250/" TargetMode="External"/><Relationship Id="rId7" Type="http://schemas.openxmlformats.org/officeDocument/2006/relationships/image" Target="../media/image1.png"/><Relationship Id="rId2" Type="http://schemas.openxmlformats.org/officeDocument/2006/relationships/hyperlink" Target="https://law.lis.virginia.gov/vacode/4.1-305/" TargetMode="External"/><Relationship Id="rId1" Type="http://schemas.openxmlformats.org/officeDocument/2006/relationships/slideLayout" Target="../slideLayouts/slideLayout13.xml"/><Relationship Id="rId6" Type="http://schemas.openxmlformats.org/officeDocument/2006/relationships/hyperlink" Target="https://law.lis.virginia.gov/vacode/54.1-3466/" TargetMode="External"/><Relationship Id="rId5" Type="http://schemas.openxmlformats.org/officeDocument/2006/relationships/hyperlink" Target="https://law.lis.virginia.gov/vacode/18.2-388/" TargetMode="External"/><Relationship Id="rId4" Type="http://schemas.openxmlformats.org/officeDocument/2006/relationships/hyperlink" Target="https://law.lis.virginia.gov/vacode/18.2-250.1/"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asyread.drugabuse.gov/content/what-addiction" TargetMode="Externa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ideo" Target="https://www.youtube.com/embed/HUngLgGRJpo" TargetMode="External"/><Relationship Id="rId6" Type="http://schemas.openxmlformats.org/officeDocument/2006/relationships/image" Target="../media/image6.png"/><Relationship Id="rId5" Type="http://schemas.openxmlformats.org/officeDocument/2006/relationships/hyperlink" Target="https://youtu.be/HUngLgGRJpo"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2148" y="2996619"/>
            <a:ext cx="6575895" cy="603832"/>
          </a:xfrm>
        </p:spPr>
        <p:txBody>
          <a:bodyPr>
            <a:noAutofit/>
          </a:bodyPr>
          <a:lstStyle/>
          <a:p>
            <a:r>
              <a:rPr lang="en-US" sz="1800" b="1" dirty="0">
                <a:latin typeface="Calibri" panose="020F0502020204030204" pitchFamily="34" charset="0"/>
                <a:cs typeface="Calibri" panose="020F0502020204030204" pitchFamily="34" charset="0"/>
              </a:rPr>
              <a:t>Virginia’s Opioid Overdose and</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Naloxone Education Program</a:t>
            </a: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2895600" y="1676400"/>
            <a:ext cx="3352800" cy="935703"/>
          </a:xfrm>
          <a:prstGeom prst="rect">
            <a:avLst/>
          </a:prstGeom>
          <a:solidFill>
            <a:schemeClr val="bg1"/>
          </a:solidFill>
        </p:spPr>
      </p:pic>
      <p:sp>
        <p:nvSpPr>
          <p:cNvPr id="7" name="Subtitle 2"/>
          <p:cNvSpPr txBox="1">
            <a:spLocks/>
          </p:cNvSpPr>
          <p:nvPr/>
        </p:nvSpPr>
        <p:spPr>
          <a:xfrm>
            <a:off x="1285079" y="3819874"/>
            <a:ext cx="6575895" cy="104112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400"/>
              </a:spcBef>
              <a:buClr>
                <a:schemeClr val="tx1"/>
              </a:buClr>
              <a:buSzPct val="80000"/>
              <a:buFont typeface="Corbel"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9pPr>
          </a:lstStyle>
          <a:p>
            <a:pPr>
              <a:lnSpc>
                <a:spcPct val="80000"/>
              </a:lnSpc>
            </a:pPr>
            <a:r>
              <a:rPr lang="en-US" sz="2000" dirty="0">
                <a:latin typeface="Calibri" panose="020F0502020204030204" pitchFamily="34" charset="0"/>
                <a:cs typeface="Calibri" panose="020F0502020204030204" pitchFamily="34" charset="0"/>
              </a:rPr>
              <a:t>Lay Rescuer </a:t>
            </a:r>
            <a:r>
              <a:rPr lang="en-US" sz="2000" dirty="0" smtClean="0">
                <a:latin typeface="Calibri" panose="020F0502020204030204" pitchFamily="34" charset="0"/>
                <a:cs typeface="Calibri" panose="020F0502020204030204" pitchFamily="34" charset="0"/>
              </a:rPr>
              <a:t>Training</a:t>
            </a:r>
            <a:endParaRPr lang="en-US" sz="2000" dirty="0">
              <a:latin typeface="Calibri" panose="020F0502020204030204" pitchFamily="34" charset="0"/>
              <a:cs typeface="Calibri" panose="020F0502020204030204" pitchFamily="34" charset="0"/>
            </a:endParaRPr>
          </a:p>
          <a:p>
            <a:pPr>
              <a:lnSpc>
                <a:spcPct val="80000"/>
              </a:lnSpc>
            </a:pPr>
            <a:r>
              <a:rPr lang="en-US" sz="1200" dirty="0">
                <a:latin typeface="Calibri" panose="020F0502020204030204" pitchFamily="34" charset="0"/>
                <a:cs typeface="Calibri" panose="020F0502020204030204" pitchFamily="34" charset="0"/>
              </a:rPr>
              <a:t>Updated </a:t>
            </a:r>
            <a:r>
              <a:rPr lang="en-US" sz="1200" dirty="0" smtClean="0">
                <a:latin typeface="Calibri" panose="020F0502020204030204" pitchFamily="34" charset="0"/>
                <a:cs typeface="Calibri" panose="020F0502020204030204" pitchFamily="34" charset="0"/>
              </a:rPr>
              <a:t>July 2020</a:t>
            </a:r>
            <a:endParaRPr lang="en-US" sz="1200" dirty="0">
              <a:latin typeface="Calibri" panose="020F0502020204030204" pitchFamily="34" charset="0"/>
              <a:cs typeface="Calibri" panose="020F0502020204030204" pitchFamily="34" charset="0"/>
            </a:endParaRPr>
          </a:p>
        </p:txBody>
      </p:sp>
      <p:pic>
        <p:nvPicPr>
          <p:cNvPr id="8" name="Picture 2" descr="C:\Users\cqu06290\Documents\Logos\DBHDS_Logo_CMYK_BLK_062014-Cropped.jpg"/>
          <p:cNvPicPr>
            <a:picLocks noChangeAspect="1" noChangeArrowheads="1"/>
          </p:cNvPicPr>
          <p:nvPr/>
        </p:nvPicPr>
        <p:blipFill>
          <a:blip r:embed="rId5" cstate="print"/>
          <a:srcRect/>
          <a:stretch>
            <a:fillRect/>
          </a:stretch>
        </p:blipFill>
        <p:spPr bwMode="auto">
          <a:xfrm>
            <a:off x="685799" y="5638800"/>
            <a:ext cx="2782503" cy="587417"/>
          </a:xfrm>
          <a:prstGeom prst="rect">
            <a:avLst/>
          </a:prstGeom>
          <a:noFill/>
        </p:spPr>
      </p:pic>
      <p:pic>
        <p:nvPicPr>
          <p:cNvPr id="9" name="Picture 8" descr="REVIVEBannerMay2015.jpg"/>
          <p:cNvPicPr>
            <a:picLocks noChangeAspect="1"/>
          </p:cNvPicPr>
          <p:nvPr/>
        </p:nvPicPr>
        <p:blipFill>
          <a:blip r:embed="rId6" cstate="print"/>
          <a:stretch>
            <a:fillRect/>
          </a:stretch>
        </p:blipFill>
        <p:spPr>
          <a:xfrm>
            <a:off x="4540335" y="5638800"/>
            <a:ext cx="4116341" cy="533400"/>
          </a:xfrm>
          <a:prstGeom prst="rect">
            <a:avLst/>
          </a:prstGeom>
        </p:spPr>
      </p:pic>
    </p:spTree>
    <p:extLst>
      <p:ext uri="{BB962C8B-B14F-4D97-AF65-F5344CB8AC3E}">
        <p14:creationId xmlns:p14="http://schemas.microsoft.com/office/powerpoint/2010/main" val="2141289872"/>
      </p:ext>
    </p:extLst>
  </p:cSld>
  <p:clrMapOvr>
    <a:masterClrMapping/>
  </p:clrMapOvr>
  <mc:AlternateContent xmlns:mc="http://schemas.openxmlformats.org/markup-compatibility/2006" xmlns:p14="http://schemas.microsoft.com/office/powerpoint/2010/main">
    <mc:Choice Requires="p14">
      <p:transition spd="slow" p14:dur="2000" advTm="16898"/>
    </mc:Choice>
    <mc:Fallback xmlns="">
      <p:transition spd="slow" advTm="1689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63973"/>
            <a:ext cx="7406640" cy="1356360"/>
          </a:xfrm>
        </p:spPr>
        <p:txBody>
          <a:bodyPr>
            <a:normAutofit/>
          </a:bodyPr>
          <a:lstStyle/>
          <a:p>
            <a:r>
              <a:rPr lang="en-US" sz="3600" dirty="0" smtClean="0">
                <a:latin typeface="Calibri" panose="020F0502020204030204" pitchFamily="34" charset="0"/>
                <a:cs typeface="Calibri" panose="020F0502020204030204" pitchFamily="34" charset="0"/>
              </a:rPr>
              <a:t>Common Opioids</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295400"/>
            <a:ext cx="8229600" cy="4835525"/>
          </a:xfrm>
        </p:spPr>
        <p:txBody>
          <a:bodyPr/>
          <a:lstStyle/>
          <a:p>
            <a:pPr>
              <a:buNone/>
            </a:pPr>
            <a:endParaRPr lang="en-US" sz="700" dirty="0" smtClean="0">
              <a:latin typeface="Candara" pitchFamily="34" charset="0"/>
            </a:endParaRPr>
          </a:p>
          <a:p>
            <a:pPr>
              <a:buNone/>
            </a:pPr>
            <a:endParaRPr lang="en-US" sz="1200" dirty="0" smtClean="0">
              <a:latin typeface="Candara" pitchFamily="34" charset="0"/>
            </a:endParaRP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028031"/>
              </p:ext>
            </p:extLst>
          </p:nvPr>
        </p:nvGraphicFramePr>
        <p:xfrm>
          <a:off x="749617" y="1233376"/>
          <a:ext cx="7708584" cy="5261912"/>
        </p:xfrm>
        <a:graphic>
          <a:graphicData uri="http://schemas.openxmlformats.org/drawingml/2006/table">
            <a:tbl>
              <a:tblPr firstRow="1" bandRow="1">
                <a:tableStyleId>{ED083AE6-46FA-4A59-8FB0-9F97EB10719F}</a:tableStyleId>
              </a:tblPr>
              <a:tblGrid>
                <a:gridCol w="1447099">
                  <a:extLst>
                    <a:ext uri="{9D8B030D-6E8A-4147-A177-3AD203B41FA5}">
                      <a16:colId xmlns:a16="http://schemas.microsoft.com/office/drawing/2014/main" val="20000"/>
                    </a:ext>
                  </a:extLst>
                </a:gridCol>
                <a:gridCol w="2247713">
                  <a:extLst>
                    <a:ext uri="{9D8B030D-6E8A-4147-A177-3AD203B41FA5}">
                      <a16:colId xmlns:a16="http://schemas.microsoft.com/office/drawing/2014/main" val="20001"/>
                    </a:ext>
                  </a:extLst>
                </a:gridCol>
                <a:gridCol w="4013772">
                  <a:extLst>
                    <a:ext uri="{9D8B030D-6E8A-4147-A177-3AD203B41FA5}">
                      <a16:colId xmlns:a16="http://schemas.microsoft.com/office/drawing/2014/main" val="20002"/>
                    </a:ext>
                  </a:extLst>
                </a:gridCol>
              </a:tblGrid>
              <a:tr h="320040">
                <a:tc>
                  <a:txBody>
                    <a:bodyPr/>
                    <a:lstStyle/>
                    <a:p>
                      <a:pPr marL="0" marR="0" algn="ctr">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Generic</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Trade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Street</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Hydrocodone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Lortab, Vicodin</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Hydro, Norco, </a:t>
                      </a:r>
                      <a:r>
                        <a:rPr lang="en-US" sz="1400" dirty="0" err="1" smtClean="0">
                          <a:latin typeface="Calibri" panose="020F0502020204030204" pitchFamily="34" charset="0"/>
                          <a:cs typeface="Calibri" panose="020F0502020204030204" pitchFamily="34" charset="0"/>
                        </a:rPr>
                        <a:t>Vikes</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Oxycodone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Oxycontin</a:t>
                      </a:r>
                      <a:r>
                        <a:rPr lang="en-US" sz="1400" dirty="0">
                          <a:latin typeface="Calibri" panose="020F0502020204030204" pitchFamily="34" charset="0"/>
                          <a:cs typeface="Calibri" panose="020F0502020204030204" pitchFamily="34" charset="0"/>
                        </a:rPr>
                        <a:t>, Percocet</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Ox, </a:t>
                      </a:r>
                      <a:r>
                        <a:rPr lang="en-US" sz="1400" dirty="0" err="1" smtClean="0">
                          <a:latin typeface="Calibri" panose="020F0502020204030204" pitchFamily="34" charset="0"/>
                          <a:cs typeface="Calibri" panose="020F0502020204030204" pitchFamily="34" charset="0"/>
                        </a:rPr>
                        <a:t>Oxys</a:t>
                      </a:r>
                      <a:r>
                        <a:rPr lang="en-US" sz="1400" dirty="0" smtClean="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Oxycotton</a:t>
                      </a:r>
                      <a:r>
                        <a:rPr lang="en-US" sz="1400" dirty="0">
                          <a:latin typeface="Calibri" panose="020F0502020204030204" pitchFamily="34" charset="0"/>
                          <a:cs typeface="Calibri" panose="020F0502020204030204" pitchFamily="34" charset="0"/>
                        </a:rPr>
                        <a:t>, Kicker, Hillbilly Heroin</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320040">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Morphine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Kadian, MSContin</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 Miss Emma, Monkey, White Stuff</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320040">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Codeine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Tylenol #3</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Schoolboy, T-3s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366824">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Fentanyl</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Duragesic</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Apache, China Girl, China White, Goodfella, TNT</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33400">
                <a:tc>
                  <a:txBody>
                    <a:bodyPr/>
                    <a:lstStyle/>
                    <a:p>
                      <a:pPr marL="0" marR="0" algn="l">
                        <a:lnSpc>
                          <a:spcPct val="115000"/>
                        </a:lnSpc>
                        <a:spcBef>
                          <a:spcPts val="0"/>
                        </a:spcBef>
                        <a:spcAft>
                          <a:spcPts val="1000"/>
                        </a:spcAft>
                      </a:pPr>
                      <a:r>
                        <a:rPr lang="en-US" sz="1400" dirty="0" err="1" smtClean="0">
                          <a:latin typeface="Calibri" panose="020F0502020204030204" pitchFamily="34" charset="0"/>
                          <a:cs typeface="Calibri" panose="020F0502020204030204" pitchFamily="34" charset="0"/>
                        </a:rPr>
                        <a:t>Carfentanil</a:t>
                      </a:r>
                      <a:endParaRPr lang="en-US" sz="1400" b="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Calibri" panose="020F0502020204030204" pitchFamily="34" charset="0"/>
                          <a:cs typeface="Calibri" panose="020F0502020204030204" pitchFamily="34" charset="0"/>
                        </a:rPr>
                        <a:t>Wildnil</a:t>
                      </a:r>
                      <a:endParaRPr lang="en-US" sz="1400" dirty="0" smtClean="0">
                        <a:latin typeface="Calibri" panose="020F0502020204030204" pitchFamily="34" charset="0"/>
                        <a:cs typeface="Calibri" panose="020F0502020204030204" pitchFamily="34" charset="0"/>
                      </a:endParaRPr>
                    </a:p>
                  </a:txBody>
                  <a:tcPr anchor="ctr"/>
                </a:tc>
                <a:tc>
                  <a:txBody>
                    <a:bodyPr/>
                    <a:lstStyle/>
                    <a:p>
                      <a:pPr marL="0" marR="0" algn="l">
                        <a:lnSpc>
                          <a:spcPct val="115000"/>
                        </a:lnSpc>
                        <a:spcBef>
                          <a:spcPts val="0"/>
                        </a:spcBef>
                        <a:spcAft>
                          <a:spcPts val="1000"/>
                        </a:spcAft>
                      </a:pPr>
                      <a:r>
                        <a:rPr lang="en-US" sz="1400" dirty="0" smtClean="0">
                          <a:latin typeface="Calibri" panose="020F0502020204030204" pitchFamily="34" charset="0"/>
                          <a:cs typeface="Calibri" panose="020F0502020204030204" pitchFamily="34" charset="0"/>
                        </a:rPr>
                        <a:t>Drop Dead, </a:t>
                      </a:r>
                      <a:r>
                        <a:rPr lang="en-US" sz="1400" dirty="0" err="1" smtClean="0">
                          <a:latin typeface="Calibri" panose="020F0502020204030204" pitchFamily="34" charset="0"/>
                          <a:cs typeface="Calibri" panose="020F0502020204030204" pitchFamily="34" charset="0"/>
                        </a:rPr>
                        <a:t>Flatline</a:t>
                      </a:r>
                      <a:r>
                        <a:rPr lang="en-US" sz="1400" dirty="0" smtClean="0">
                          <a:latin typeface="Calibri" panose="020F0502020204030204" pitchFamily="34" charset="0"/>
                          <a:cs typeface="Calibri" panose="020F0502020204030204" pitchFamily="34" charset="0"/>
                        </a:rPr>
                        <a:t>, Lethal Injection, </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anchor="ctr"/>
                </a:tc>
                <a:extLst>
                  <a:ext uri="{0D108BD9-81ED-4DB2-BD59-A6C34878D82A}">
                    <a16:rowId xmlns:a16="http://schemas.microsoft.com/office/drawing/2014/main" val="10006"/>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Hydromorphone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Dilaudid</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Dill, Dust, Footballs, D, Big-D, M-2, M-80s, Crazy 8s, Super 8s</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499872">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Oxymorphone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Opana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Blue Heaven, Octagons, Oranges, Pink, Pink Heaven, Stop Signs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Meperidine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Demerol</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Dillies, D, Juice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320040">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Methadone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Dolophine, Methadose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Meth, Junk, </a:t>
                      </a:r>
                      <a:r>
                        <a:rPr lang="en-US" sz="1400" dirty="0" err="1">
                          <a:latin typeface="Calibri" panose="020F0502020204030204" pitchFamily="34" charset="0"/>
                          <a:cs typeface="Calibri" panose="020F0502020204030204" pitchFamily="34" charset="0"/>
                        </a:rPr>
                        <a:t>Fizzies</a:t>
                      </a:r>
                      <a:r>
                        <a:rPr lang="en-US" sz="1400" dirty="0">
                          <a:latin typeface="Calibri" panose="020F0502020204030204" pitchFamily="34" charset="0"/>
                          <a:cs typeface="Calibri" panose="020F0502020204030204" pitchFamily="34" charset="0"/>
                        </a:rPr>
                        <a:t>, Dolls, Jungle Juice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Heroin</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smtClean="0">
                          <a:latin typeface="Calibri" panose="020F0502020204030204" pitchFamily="34" charset="0"/>
                          <a:cs typeface="Calibri" panose="020F0502020204030204" pitchFamily="34" charset="0"/>
                        </a:rPr>
                        <a:t>Diacetylmorphine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Dope, Smack, Big H, Black </a:t>
                      </a:r>
                      <a:r>
                        <a:rPr lang="en-US" sz="1400" dirty="0" smtClean="0">
                          <a:latin typeface="Calibri" panose="020F0502020204030204" pitchFamily="34" charset="0"/>
                          <a:cs typeface="Calibri" panose="020F0502020204030204" pitchFamily="34" charset="0"/>
                        </a:rPr>
                        <a:t>Tar, Dog Food</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1"/>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Buprenorphine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Bunavail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Suboxone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Subutex</a:t>
                      </a:r>
                      <a:r>
                        <a:rPr lang="en-US" sz="1400" dirty="0">
                          <a:latin typeface="Calibri" panose="020F0502020204030204" pitchFamily="34" charset="0"/>
                          <a:cs typeface="Calibri" panose="020F0502020204030204" pitchFamily="34" charset="0"/>
                        </a:rPr>
                        <a:t>, </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Sobos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Bupe</a:t>
                      </a:r>
                      <a:r>
                        <a:rPr lang="en-US" sz="1400" dirty="0">
                          <a:latin typeface="Calibri" panose="020F0502020204030204" pitchFamily="34" charset="0"/>
                          <a:cs typeface="Calibri" panose="020F0502020204030204" pitchFamily="34" charset="0"/>
                        </a:rPr>
                        <a:t>, Stops, </a:t>
                      </a:r>
                      <a:r>
                        <a:rPr lang="en-US" sz="1400" dirty="0" smtClean="0">
                          <a:latin typeface="Calibri" panose="020F0502020204030204" pitchFamily="34" charset="0"/>
                          <a:cs typeface="Calibri" panose="020F0502020204030204" pitchFamily="34" charset="0"/>
                        </a:rPr>
                        <a:t>Oranges</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2"/>
                  </a:ext>
                </a:extLst>
              </a:tr>
              <a:tr h="320040">
                <a:tc>
                  <a:txBody>
                    <a:bodyPr/>
                    <a:lstStyle/>
                    <a:p>
                      <a:pPr marL="0" marR="0">
                        <a:lnSpc>
                          <a:spcPct val="115000"/>
                        </a:lnSpc>
                        <a:spcBef>
                          <a:spcPts val="0"/>
                        </a:spcBef>
                        <a:spcAft>
                          <a:spcPts val="1000"/>
                        </a:spcAft>
                      </a:pPr>
                      <a:r>
                        <a:rPr lang="en-US" sz="1400" dirty="0" smtClean="0">
                          <a:solidFill>
                            <a:srgbClr val="000000"/>
                          </a:solidFill>
                          <a:latin typeface="Calibri" panose="020F0502020204030204" pitchFamily="34" charset="0"/>
                          <a:ea typeface="ヒラギノ角ゴ Pro W3"/>
                          <a:cs typeface="Calibri" panose="020F0502020204030204" pitchFamily="34" charset="0"/>
                        </a:rPr>
                        <a:t>Tramadol</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smtClean="0">
                          <a:solidFill>
                            <a:srgbClr val="000000"/>
                          </a:solidFill>
                          <a:latin typeface="Calibri" panose="020F0502020204030204" pitchFamily="34" charset="0"/>
                          <a:ea typeface="ヒラギノ角ゴ Pro W3"/>
                          <a:cs typeface="Calibri" panose="020F0502020204030204" pitchFamily="34" charset="0"/>
                        </a:rPr>
                        <a:t>Ultram,</a:t>
                      </a:r>
                      <a:r>
                        <a:rPr lang="en-US" sz="1400" baseline="0" dirty="0" smtClean="0">
                          <a:solidFill>
                            <a:srgbClr val="000000"/>
                          </a:solidFill>
                          <a:latin typeface="Calibri" panose="020F0502020204030204" pitchFamily="34" charset="0"/>
                          <a:ea typeface="ヒラギノ角ゴ Pro W3"/>
                          <a:cs typeface="Calibri" panose="020F0502020204030204" pitchFamily="34" charset="0"/>
                        </a:rPr>
                        <a:t> </a:t>
                      </a:r>
                      <a:r>
                        <a:rPr lang="en-US" sz="1400" baseline="0" dirty="0" err="1" smtClean="0">
                          <a:solidFill>
                            <a:srgbClr val="000000"/>
                          </a:solidFill>
                          <a:latin typeface="Calibri" panose="020F0502020204030204" pitchFamily="34" charset="0"/>
                          <a:ea typeface="ヒラギノ角ゴ Pro W3"/>
                          <a:cs typeface="Calibri" panose="020F0502020204030204" pitchFamily="34" charset="0"/>
                        </a:rPr>
                        <a:t>ConZip</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b="0" i="0" kern="1200" dirty="0" smtClean="0">
                          <a:solidFill>
                            <a:schemeClr val="tx1"/>
                          </a:solidFill>
                          <a:effectLst/>
                          <a:latin typeface="+mn-lt"/>
                          <a:ea typeface="+mn-ea"/>
                          <a:cs typeface="+mn-cs"/>
                        </a:rPr>
                        <a:t>Chill Pills, </a:t>
                      </a:r>
                      <a:r>
                        <a:rPr lang="en-US" sz="1400" b="0" i="0" kern="1200" dirty="0" err="1" smtClean="0">
                          <a:solidFill>
                            <a:schemeClr val="tx1"/>
                          </a:solidFill>
                          <a:effectLst/>
                          <a:latin typeface="+mn-lt"/>
                          <a:ea typeface="+mn-ea"/>
                          <a:cs typeface="+mn-cs"/>
                        </a:rPr>
                        <a:t>Trammies</a:t>
                      </a:r>
                      <a:r>
                        <a:rPr lang="en-US" sz="1400" b="0" i="0" kern="1200" dirty="0" smtClean="0">
                          <a:solidFill>
                            <a:schemeClr val="tx1"/>
                          </a:solidFill>
                          <a:effectLst/>
                          <a:latin typeface="+mn-lt"/>
                          <a:ea typeface="+mn-ea"/>
                          <a:cs typeface="+mn-cs"/>
                        </a:rPr>
                        <a:t>, Ultras</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4216594373"/>
                  </a:ext>
                </a:extLst>
              </a:tr>
            </a:tbl>
          </a:graphicData>
        </a:graphic>
      </p:graphicFrame>
      <p:pic>
        <p:nvPicPr>
          <p:cNvPr id="5" name="Picture 4"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Is an Opioid Overdose?</a:t>
            </a:r>
            <a:endParaRPr lang="en-US"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3487" t="24528" r="17256" b="5660"/>
          <a:stretch/>
        </p:blipFill>
        <p:spPr>
          <a:xfrm>
            <a:off x="1398270" y="1600200"/>
            <a:ext cx="6324600" cy="4775718"/>
          </a:xfrm>
        </p:spPr>
      </p:pic>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7" name="Rectangle 6"/>
          <p:cNvSpPr/>
          <p:nvPr/>
        </p:nvSpPr>
        <p:spPr>
          <a:xfrm>
            <a:off x="5795861" y="2357694"/>
            <a:ext cx="990600" cy="381000"/>
          </a:xfrm>
          <a:prstGeom prst="rect">
            <a:avLst/>
          </a:prstGeom>
          <a:solidFill>
            <a:srgbClr val="FFC000"/>
          </a:solidFill>
          <a:ln w="31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ysClr val="windowText" lastClr="000000"/>
                </a:solidFill>
              </a:rPr>
              <a:t>Opioid</a:t>
            </a:r>
            <a:endParaRPr lang="en-US" b="1" dirty="0">
              <a:solidFill>
                <a:sysClr val="windowText" lastClr="000000"/>
              </a:solidFill>
            </a:endParaRPr>
          </a:p>
        </p:txBody>
      </p:sp>
      <p:cxnSp>
        <p:nvCxnSpPr>
          <p:cNvPr id="9" name="Straight Arrow Connector 8"/>
          <p:cNvCxnSpPr/>
          <p:nvPr/>
        </p:nvCxnSpPr>
        <p:spPr>
          <a:xfrm flipH="1">
            <a:off x="5153690" y="2667000"/>
            <a:ext cx="685800" cy="3048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53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600200"/>
            <a:ext cx="7404653" cy="4038600"/>
          </a:xfrm>
        </p:spPr>
        <p:txBody>
          <a:bodyPr/>
          <a:lstStyle/>
          <a:p>
            <a:pPr marL="571500" indent="-571500" algn="ctr">
              <a:lnSpc>
                <a:spcPct val="100000"/>
              </a:lnSpc>
              <a:spcBef>
                <a:spcPts val="0"/>
              </a:spcBef>
              <a:buNone/>
            </a:pPr>
            <a:endParaRPr lang="en-US" sz="4000" dirty="0" smtClean="0">
              <a:latin typeface="Calibri" panose="020F0502020204030204" pitchFamily="34" charset="0"/>
              <a:cs typeface="Calibri" panose="020F0502020204030204" pitchFamily="34" charset="0"/>
            </a:endParaRPr>
          </a:p>
          <a:p>
            <a:pPr marL="571500" indent="-571500" algn="ctr">
              <a:lnSpc>
                <a:spcPct val="100000"/>
              </a:lnSpc>
              <a:spcBef>
                <a:spcPts val="0"/>
              </a:spcBef>
              <a:buNone/>
            </a:pPr>
            <a:r>
              <a:rPr lang="en-US" sz="4000" dirty="0" smtClean="0">
                <a:latin typeface="Calibri" panose="020F0502020204030204" pitchFamily="34" charset="0"/>
                <a:cs typeface="Calibri" panose="020F0502020204030204" pitchFamily="34" charset="0"/>
              </a:rPr>
              <a:t>What are risk factors</a:t>
            </a:r>
          </a:p>
          <a:p>
            <a:pPr marL="0" indent="-571500" algn="ctr">
              <a:lnSpc>
                <a:spcPct val="100000"/>
              </a:lnSpc>
              <a:spcBef>
                <a:spcPts val="0"/>
              </a:spcBef>
              <a:buNone/>
            </a:pPr>
            <a:r>
              <a:rPr lang="en-US" sz="4000" dirty="0" smtClean="0">
                <a:latin typeface="Calibri" panose="020F0502020204030204" pitchFamily="34" charset="0"/>
                <a:cs typeface="Calibri" panose="020F0502020204030204" pitchFamily="34" charset="0"/>
              </a:rPr>
              <a:t>that can make someone more likely to experience an overdose?</a:t>
            </a:r>
          </a:p>
          <a:p>
            <a:pPr marL="571500" indent="-571500" algn="ctr">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latin typeface="Calibri" panose="020F0502020204030204" pitchFamily="34" charset="0"/>
                <a:cs typeface="Calibri" panose="020F0502020204030204" pitchFamily="34" charset="0"/>
              </a:rPr>
              <a:t>Risk </a:t>
            </a:r>
            <a:r>
              <a:rPr lang="en-US" sz="3600" dirty="0">
                <a:latin typeface="Calibri" panose="020F0502020204030204" pitchFamily="34" charset="0"/>
                <a:cs typeface="Calibri" panose="020F0502020204030204" pitchFamily="34" charset="0"/>
              </a:rPr>
              <a:t>Factors for Opioid Overdose</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p:txBody>
          <a:bodyPr>
            <a:normAutofit/>
          </a:bodyPr>
          <a:lstStyle/>
          <a:p>
            <a:pPr marL="571500" indent="-571500">
              <a:lnSpc>
                <a:spcPct val="90000"/>
              </a:lnSpc>
              <a:buNone/>
            </a:pPr>
            <a:r>
              <a:rPr lang="en-US" sz="2400" dirty="0" smtClean="0">
                <a:latin typeface="Calibri" panose="020F0502020204030204" pitchFamily="34" charset="0"/>
                <a:cs typeface="Calibri" panose="020F0502020204030204" pitchFamily="34" charset="0"/>
              </a:rPr>
              <a:t>Certain people are at higher risk for opioid overdose emergencies, including:</a:t>
            </a:r>
          </a:p>
          <a:p>
            <a:pPr marL="574675" lvl="0"/>
            <a:r>
              <a:rPr lang="en-US" sz="1600" dirty="0" smtClean="0">
                <a:latin typeface="Calibri" panose="020F0502020204030204" pitchFamily="34" charset="0"/>
                <a:cs typeface="Calibri" panose="020F0502020204030204" pitchFamily="34" charset="0"/>
              </a:rPr>
              <a:t>Prior Overdose</a:t>
            </a:r>
          </a:p>
          <a:p>
            <a:pPr marL="574675" lvl="0"/>
            <a:r>
              <a:rPr lang="en-US" sz="1600" dirty="0" smtClean="0">
                <a:latin typeface="Calibri" panose="020F0502020204030204" pitchFamily="34" charset="0"/>
                <a:cs typeface="Calibri" panose="020F0502020204030204" pitchFamily="34" charset="0"/>
              </a:rPr>
              <a:t>Reduced tolerance – previous users who have stopped using due to abstinence, illness, treatment, or incarceration</a:t>
            </a:r>
          </a:p>
          <a:p>
            <a:pPr marL="574675" lvl="0"/>
            <a:r>
              <a:rPr lang="en-US" sz="1600" dirty="0" smtClean="0">
                <a:latin typeface="Calibri" panose="020F0502020204030204" pitchFamily="34" charset="0"/>
                <a:cs typeface="Calibri" panose="020F0502020204030204" pitchFamily="34" charset="0"/>
              </a:rPr>
              <a:t>Mixing drugs – combining opioids with other drugs, including alcohol, stimulants or depressants. Combining stimulants and depressants DO NOT CANCEL EACH OTHER OUT</a:t>
            </a:r>
          </a:p>
          <a:p>
            <a:pPr marL="574675" lvl="0"/>
            <a:r>
              <a:rPr lang="en-US" sz="1600" dirty="0" smtClean="0">
                <a:latin typeface="Calibri" panose="020F0502020204030204" pitchFamily="34" charset="0"/>
                <a:cs typeface="Calibri" panose="020F0502020204030204" pitchFamily="34" charset="0"/>
              </a:rPr>
              <a:t>Using alone</a:t>
            </a:r>
          </a:p>
          <a:p>
            <a:pPr marL="574675" lvl="0"/>
            <a:r>
              <a:rPr lang="en-US" sz="1600" dirty="0" smtClean="0">
                <a:latin typeface="Calibri" panose="020F0502020204030204" pitchFamily="34" charset="0"/>
                <a:cs typeface="Calibri" panose="020F0502020204030204" pitchFamily="34" charset="0"/>
              </a:rPr>
              <a:t>Variations in strength or quantity or changing formulations (e.g., switching from quick acting to long lasting/extended release)</a:t>
            </a:r>
          </a:p>
          <a:p>
            <a:pPr marL="574675" lvl="0"/>
            <a:r>
              <a:rPr lang="en-US" sz="1600" dirty="0" smtClean="0">
                <a:latin typeface="Calibri" panose="020F0502020204030204" pitchFamily="34" charset="0"/>
                <a:cs typeface="Calibri" panose="020F0502020204030204" pitchFamily="34" charset="0"/>
              </a:rPr>
              <a:t>Medical conditions such as chronic lung disease or kidney or liver problems</a:t>
            </a: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828800"/>
            <a:ext cx="7404653" cy="4038600"/>
          </a:xfrm>
        </p:spPr>
        <p:txBody>
          <a:bodyPr/>
          <a:lstStyle/>
          <a:p>
            <a:pPr marL="571500" indent="-571500">
              <a:lnSpc>
                <a:spcPct val="90000"/>
              </a:lnSpc>
              <a:buNone/>
            </a:pPr>
            <a:endParaRPr lang="en-US" sz="2800" dirty="0" smtClean="0">
              <a:latin typeface="Candara" pitchFamily="34" charset="0"/>
            </a:endParaRP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How can you tell the difference</a:t>
            </a: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between someone who is high and</a:t>
            </a: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someone who has overdosed?</a:t>
            </a:r>
          </a:p>
          <a:p>
            <a:pPr marL="571500" indent="-571500">
              <a:lnSpc>
                <a:spcPct val="90000"/>
              </a:lnSpc>
              <a:buNone/>
            </a:pPr>
            <a:endParaRPr lang="en-US" dirty="0" smtClean="0">
              <a:latin typeface="Calibri" panose="020F0502020204030204" pitchFamily="34" charset="0"/>
              <a:cs typeface="Calibri" panose="020F0502020204030204" pitchFamily="34" charset="0"/>
            </a:endParaRPr>
          </a:p>
          <a:p>
            <a:pPr marL="571500" indent="-571500">
              <a:lnSpc>
                <a:spcPct val="90000"/>
              </a:lnSpc>
              <a:buNone/>
            </a:pPr>
            <a:endParaRPr lang="en-US" dirty="0">
              <a:latin typeface="Candara" pitchFamily="34" charset="0"/>
            </a:endParaRP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65231248"/>
              </p:ext>
            </p:extLst>
          </p:nvPr>
        </p:nvGraphicFramePr>
        <p:xfrm>
          <a:off x="1345922" y="1752600"/>
          <a:ext cx="6477000" cy="3479377"/>
        </p:xfrm>
        <a:graphic>
          <a:graphicData uri="http://schemas.openxmlformats.org/drawingml/2006/table">
            <a:tbl>
              <a:tblPr firstRow="1" bandRow="1">
                <a:tableStyleId>{ED083AE6-46FA-4A59-8FB0-9F97EB10719F}</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04800">
                <a:tc>
                  <a:txBody>
                    <a:bodyPr/>
                    <a:lstStyle/>
                    <a:p>
                      <a:pPr algn="ctr"/>
                      <a:r>
                        <a:rPr lang="en-US" dirty="0" smtClean="0">
                          <a:latin typeface="Calibri" panose="020F0502020204030204" pitchFamily="34" charset="0"/>
                          <a:cs typeface="Calibri" panose="020F0502020204030204" pitchFamily="34" charset="0"/>
                        </a:rPr>
                        <a:t>Really</a:t>
                      </a:r>
                      <a:r>
                        <a:rPr lang="en-US" baseline="0" dirty="0" smtClean="0">
                          <a:latin typeface="Calibri" panose="020F0502020204030204" pitchFamily="34" charset="0"/>
                          <a:cs typeface="Calibri" panose="020F0502020204030204" pitchFamily="34" charset="0"/>
                        </a:rPr>
                        <a:t> High</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Overdosed</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442948">
                <a:tc>
                  <a:txBody>
                    <a:bodyPr/>
                    <a:lstStyle/>
                    <a:p>
                      <a:r>
                        <a:rPr lang="en-US" sz="1400" dirty="0" smtClean="0">
                          <a:latin typeface="Calibri" panose="020F0502020204030204" pitchFamily="34" charset="0"/>
                          <a:cs typeface="Calibri" panose="020F0502020204030204" pitchFamily="34" charset="0"/>
                        </a:rPr>
                        <a:t>Muscles become relaxed</a:t>
                      </a:r>
                      <a:endParaRPr lang="en-US" sz="1400" dirty="0">
                        <a:latin typeface="Calibri" panose="020F0502020204030204" pitchFamily="34" charset="0"/>
                        <a:cs typeface="Calibri" panose="020F0502020204030204" pitchFamily="34" charset="0"/>
                      </a:endParaRPr>
                    </a:p>
                  </a:txBody>
                  <a:tcPr/>
                </a:tc>
                <a:tc>
                  <a:txBody>
                    <a:bodyPr/>
                    <a:lstStyle/>
                    <a:p>
                      <a:pPr fontAlgn="base"/>
                      <a:r>
                        <a:rPr lang="en-US" sz="1350" b="0" i="0" kern="1200" dirty="0" smtClean="0">
                          <a:solidFill>
                            <a:schemeClr val="tx1"/>
                          </a:solidFill>
                          <a:effectLst/>
                          <a:latin typeface="Calibri" panose="020F0502020204030204" pitchFamily="34" charset="0"/>
                          <a:ea typeface="+mn-ea"/>
                          <a:cs typeface="Calibri" panose="020F0502020204030204" pitchFamily="34" charset="0"/>
                        </a:rPr>
                        <a:t>Face is very pale or clammy</a:t>
                      </a:r>
                      <a:endParaRPr lang="en-US" sz="1350" b="0" i="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1"/>
                  </a:ext>
                </a:extLst>
              </a:tr>
              <a:tr h="442948">
                <a:tc>
                  <a:txBody>
                    <a:bodyPr/>
                    <a:lstStyle/>
                    <a:p>
                      <a:r>
                        <a:rPr lang="en-US" sz="1400" dirty="0" smtClean="0">
                          <a:latin typeface="Calibri" panose="020F0502020204030204" pitchFamily="34" charset="0"/>
                          <a:cs typeface="Calibri" panose="020F0502020204030204" pitchFamily="34" charset="0"/>
                        </a:rPr>
                        <a:t>Speech</a:t>
                      </a:r>
                      <a:r>
                        <a:rPr lang="en-US" sz="1400" baseline="0" dirty="0" smtClean="0">
                          <a:latin typeface="Calibri" panose="020F0502020204030204" pitchFamily="34" charset="0"/>
                          <a:cs typeface="Calibri" panose="020F0502020204030204" pitchFamily="34" charset="0"/>
                        </a:rPr>
                        <a:t> is slowed or slurred</a:t>
                      </a:r>
                      <a:endParaRPr lang="en-US"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Breathing is infrequent or has stopped</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42948">
                <a:tc>
                  <a:txBody>
                    <a:bodyPr/>
                    <a:lstStyle/>
                    <a:p>
                      <a:r>
                        <a:rPr lang="en-US" sz="1400" dirty="0" smtClean="0">
                          <a:latin typeface="Calibri" panose="020F0502020204030204" pitchFamily="34" charset="0"/>
                          <a:cs typeface="Calibri" panose="020F0502020204030204" pitchFamily="34" charset="0"/>
                        </a:rPr>
                        <a:t>Sleepy-looking,  “nod out”</a:t>
                      </a:r>
                      <a:endParaRPr lang="en-US"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Deep snoring</a:t>
                      </a:r>
                      <a:r>
                        <a:rPr lang="en-US" sz="1400" baseline="0" dirty="0" smtClean="0">
                          <a:latin typeface="Calibri" panose="020F0502020204030204" pitchFamily="34" charset="0"/>
                          <a:cs typeface="Calibri" panose="020F0502020204030204" pitchFamily="34" charset="0"/>
                        </a:rPr>
                        <a:t> or gurgling (death rattle)</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618913">
                <a:tc>
                  <a:txBody>
                    <a:bodyPr/>
                    <a:lstStyle/>
                    <a:p>
                      <a:r>
                        <a:rPr lang="en-US" sz="1400" dirty="0" smtClean="0">
                          <a:latin typeface="Calibri" panose="020F0502020204030204" pitchFamily="34" charset="0"/>
                          <a:cs typeface="Calibri" panose="020F0502020204030204" pitchFamily="34" charset="0"/>
                        </a:rPr>
                        <a:t>Responsive</a:t>
                      </a:r>
                      <a:r>
                        <a:rPr lang="en-US" sz="1400" baseline="0" dirty="0" smtClean="0">
                          <a:latin typeface="Calibri" panose="020F0502020204030204" pitchFamily="34" charset="0"/>
                          <a:cs typeface="Calibri" panose="020F0502020204030204" pitchFamily="34" charset="0"/>
                        </a:rPr>
                        <a:t> to shouting, sternal rub or ear lobe pinch</a:t>
                      </a:r>
                      <a:endParaRPr lang="en-US"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Unresponsive to any</a:t>
                      </a:r>
                      <a:r>
                        <a:rPr lang="en-US" sz="1400" baseline="0" dirty="0" smtClean="0">
                          <a:latin typeface="Calibri" panose="020F0502020204030204" pitchFamily="34" charset="0"/>
                          <a:cs typeface="Calibri" panose="020F0502020204030204" pitchFamily="34" charset="0"/>
                        </a:rPr>
                        <a:t> stimuli</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442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Normal heart rate and/or pulse, Normal skin tone</a:t>
                      </a:r>
                    </a:p>
                  </a:txBody>
                  <a:tcPr/>
                </a:tc>
                <a:tc>
                  <a:txBody>
                    <a:bodyPr/>
                    <a:lstStyle/>
                    <a:p>
                      <a:r>
                        <a:rPr lang="en-US" sz="1400" dirty="0" smtClean="0">
                          <a:latin typeface="Calibri" panose="020F0502020204030204" pitchFamily="34" charset="0"/>
                          <a:cs typeface="Calibri" panose="020F0502020204030204" pitchFamily="34" charset="0"/>
                        </a:rPr>
                        <a:t>Slow or no heart</a:t>
                      </a:r>
                      <a:r>
                        <a:rPr lang="en-US" sz="1400" baseline="0" dirty="0" smtClean="0">
                          <a:latin typeface="Calibri" panose="020F0502020204030204" pitchFamily="34" charset="0"/>
                          <a:cs typeface="Calibri" panose="020F0502020204030204" pitchFamily="34" charset="0"/>
                        </a:rPr>
                        <a:t> rate and/or pulse</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442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aseline="0" dirty="0" smtClean="0">
                          <a:latin typeface="Calibri" panose="020F0502020204030204" pitchFamily="34" charset="0"/>
                          <a:cs typeface="Calibri" panose="020F0502020204030204" pitchFamily="34" charset="0"/>
                        </a:rPr>
                        <a:t> </a:t>
                      </a:r>
                      <a:r>
                        <a:rPr lang="en-US" sz="1350" b="0" i="0" kern="1200" dirty="0" smtClean="0">
                          <a:solidFill>
                            <a:schemeClr val="tx1"/>
                          </a:solidFill>
                          <a:effectLst/>
                          <a:latin typeface="Calibri" panose="020F0502020204030204" pitchFamily="34" charset="0"/>
                          <a:ea typeface="+mn-ea"/>
                          <a:cs typeface="Calibri" panose="020F0502020204030204" pitchFamily="34" charset="0"/>
                        </a:rPr>
                        <a:t>Pupils will contract and appear small</a:t>
                      </a:r>
                    </a:p>
                    <a:p>
                      <a:r>
                        <a:rPr lang="en-US" sz="1400" dirty="0" smtClean="0">
                          <a:latin typeface="Calibri" panose="020F0502020204030204" pitchFamily="34" charset="0"/>
                          <a:cs typeface="Calibri" panose="020F0502020204030204" pitchFamily="34" charset="0"/>
                        </a:rPr>
                        <a:t>“pinpoint pupils”</a:t>
                      </a:r>
                      <a:endParaRPr lang="en-US" sz="1400" dirty="0">
                        <a:latin typeface="Calibri" panose="020F0502020204030204" pitchFamily="34" charset="0"/>
                        <a:cs typeface="Calibri" panose="020F0502020204030204" pitchFamily="34" charset="0"/>
                      </a:endParaRPr>
                    </a:p>
                  </a:txBody>
                  <a:tcPr/>
                </a:tc>
                <a:tc>
                  <a:txBody>
                    <a:bodyPr/>
                    <a:lstStyle/>
                    <a:p>
                      <a:pPr fontAlgn="base"/>
                      <a:r>
                        <a:rPr lang="en-US" sz="1350" b="0" i="0" kern="1200" dirty="0" smtClean="0">
                          <a:solidFill>
                            <a:schemeClr val="tx1"/>
                          </a:solidFill>
                          <a:effectLst/>
                          <a:latin typeface="Calibri" panose="020F0502020204030204" pitchFamily="34" charset="0"/>
                          <a:ea typeface="+mn-ea"/>
                          <a:cs typeface="Calibri" panose="020F0502020204030204" pitchFamily="34" charset="0"/>
                        </a:rPr>
                        <a:t>For lighter skinned people, the skin tone turns bluish purple, for darker skinned people, it turns grayish or ashen.</a:t>
                      </a:r>
                      <a:endParaRPr lang="en-US" sz="1350" b="0" i="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830580" y="668803"/>
            <a:ext cx="7406640" cy="1356360"/>
          </a:xfrm>
        </p:spPr>
        <p:txBody>
          <a:bodyPr>
            <a:normAutofit/>
          </a:bodyPr>
          <a:lstStyle/>
          <a:p>
            <a:r>
              <a:rPr lang="en-US" sz="3600" dirty="0" smtClean="0">
                <a:latin typeface="Calibri" panose="020F0502020204030204" pitchFamily="34" charset="0"/>
                <a:cs typeface="Calibri" panose="020F0502020204030204" pitchFamily="34" charset="0"/>
              </a:rPr>
              <a:t>Signs of an Opioid Overdose</a:t>
            </a:r>
            <a:endParaRPr lang="en-US" sz="3600" dirty="0">
              <a:latin typeface="Calibri" panose="020F0502020204030204" pitchFamily="34" charset="0"/>
              <a:cs typeface="Calibri" panose="020F0502020204030204" pitchFamily="34" charset="0"/>
            </a:endParaRPr>
          </a:p>
        </p:txBody>
      </p:sp>
      <p:pic>
        <p:nvPicPr>
          <p:cNvPr id="6" name="Picture 5"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3" name="Rectangle 2"/>
          <p:cNvSpPr/>
          <p:nvPr/>
        </p:nvSpPr>
        <p:spPr>
          <a:xfrm>
            <a:off x="349102" y="5409510"/>
            <a:ext cx="8763000" cy="1477328"/>
          </a:xfrm>
          <a:prstGeom prst="rect">
            <a:avLst/>
          </a:prstGeom>
        </p:spPr>
        <p:txBody>
          <a:bodyPr wrap="square">
            <a:spAutoFit/>
          </a:bodyPr>
          <a:lstStyle/>
          <a:p>
            <a:r>
              <a:rPr lang="en-US" b="1" dirty="0">
                <a:solidFill>
                  <a:srgbClr val="383838"/>
                </a:solidFill>
                <a:latin typeface="Calibri" panose="020F0502020204030204" pitchFamily="34" charset="0"/>
                <a:cs typeface="Calibri" panose="020F0502020204030204" pitchFamily="34" charset="0"/>
              </a:rPr>
              <a:t>If someone is making unfamiliar sounds while “sleeping” it is worth trying to wake </a:t>
            </a:r>
            <a:r>
              <a:rPr lang="en-US" b="1" dirty="0" smtClean="0">
                <a:solidFill>
                  <a:srgbClr val="383838"/>
                </a:solidFill>
                <a:latin typeface="Calibri" panose="020F0502020204030204" pitchFamily="34" charset="0"/>
                <a:cs typeface="Calibri" panose="020F0502020204030204" pitchFamily="34" charset="0"/>
              </a:rPr>
              <a:t>him</a:t>
            </a:r>
          </a:p>
          <a:p>
            <a:r>
              <a:rPr lang="en-US" b="1" dirty="0" smtClean="0">
                <a:solidFill>
                  <a:srgbClr val="383838"/>
                </a:solidFill>
                <a:latin typeface="Calibri" panose="020F0502020204030204" pitchFamily="34" charset="0"/>
                <a:cs typeface="Calibri" panose="020F0502020204030204" pitchFamily="34" charset="0"/>
              </a:rPr>
              <a:t>or </a:t>
            </a:r>
            <a:r>
              <a:rPr lang="en-US" b="1" dirty="0">
                <a:solidFill>
                  <a:srgbClr val="383838"/>
                </a:solidFill>
                <a:latin typeface="Calibri" panose="020F0502020204030204" pitchFamily="34" charset="0"/>
                <a:cs typeface="Calibri" panose="020F0502020204030204" pitchFamily="34" charset="0"/>
              </a:rPr>
              <a:t>her up.</a:t>
            </a:r>
            <a:r>
              <a:rPr lang="en-US" dirty="0">
                <a:solidFill>
                  <a:srgbClr val="383838"/>
                </a:solidFill>
                <a:latin typeface="Calibri" panose="020F0502020204030204" pitchFamily="34" charset="0"/>
                <a:cs typeface="Calibri" panose="020F0502020204030204" pitchFamily="34" charset="0"/>
              </a:rPr>
              <a:t> Many loved ones of users think a person was snoring, when in fact the person was overdosing. These situations are a missed opportunity to intervene and save a life.</a:t>
            </a:r>
          </a:p>
          <a:p>
            <a:r>
              <a:rPr lang="en-US" dirty="0"/>
              <a:t/>
            </a:r>
            <a:br>
              <a:rPr lang="en-US" dirty="0"/>
            </a:br>
            <a:endParaRPr lang="en-US" dirty="0"/>
          </a:p>
        </p:txBody>
      </p:sp>
      <p:sp>
        <p:nvSpPr>
          <p:cNvPr id="7" name="Rectangle 6"/>
          <p:cNvSpPr/>
          <p:nvPr/>
        </p:nvSpPr>
        <p:spPr>
          <a:xfrm>
            <a:off x="349102" y="5414671"/>
            <a:ext cx="8438742" cy="1039435"/>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295400"/>
            <a:ext cx="7404653" cy="4038600"/>
          </a:xfrm>
        </p:spPr>
        <p:txBody>
          <a:bodyPr/>
          <a:lstStyle/>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sz="4000" dirty="0" smtClean="0">
              <a:latin typeface="Candara" pitchFamily="34" charset="0"/>
            </a:endParaRP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What are some myths you have</a:t>
            </a: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heard about ways to reverse an</a:t>
            </a: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opioid overdose?</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b="0" dirty="0" smtClean="0">
                <a:latin typeface="Calibri" panose="020F0502020204030204" pitchFamily="34" charset="0"/>
                <a:cs typeface="Calibri" panose="020F0502020204030204" pitchFamily="34" charset="0"/>
              </a:rPr>
              <a:t>Myths on Overdose </a:t>
            </a:r>
            <a:r>
              <a:rPr lang="en-US" sz="3600" dirty="0">
                <a:latin typeface="Calibri" panose="020F0502020204030204" pitchFamily="34" charset="0"/>
                <a:cs typeface="Calibri" panose="020F0502020204030204" pitchFamily="34" charset="0"/>
              </a:rPr>
              <a:t>R</a:t>
            </a:r>
            <a:r>
              <a:rPr lang="en-US" sz="3600" b="0" dirty="0" smtClean="0">
                <a:latin typeface="Calibri" panose="020F0502020204030204" pitchFamily="34" charset="0"/>
                <a:cs typeface="Calibri" panose="020F0502020204030204" pitchFamily="34" charset="0"/>
              </a:rPr>
              <a:t>esponse</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760095" y="1905000"/>
            <a:ext cx="7600949" cy="4038600"/>
          </a:xfrm>
        </p:spPr>
        <p:txBody>
          <a:bodyPr>
            <a:normAutofit fontScale="92500"/>
          </a:bodyPr>
          <a:lstStyle/>
          <a:p>
            <a:pPr marL="571500" indent="-571500">
              <a:lnSpc>
                <a:spcPct val="90000"/>
              </a:lnSpc>
              <a:buNone/>
            </a:pPr>
            <a:r>
              <a:rPr lang="en-US" sz="2400" dirty="0" smtClean="0">
                <a:latin typeface="Calibri" panose="020F0502020204030204" pitchFamily="34" charset="0"/>
                <a:cs typeface="Calibri" panose="020F0502020204030204" pitchFamily="34" charset="0"/>
              </a:rPr>
              <a:t>There are many myths about how to reverse an opioid overdose. Here are some, and why you SHOULD NOT DO THEM.</a:t>
            </a:r>
          </a:p>
          <a:p>
            <a:pPr marL="573088" lvl="0" indent="-341313"/>
            <a:r>
              <a:rPr lang="en-US" sz="1600" dirty="0" smtClean="0">
                <a:latin typeface="Calibri" panose="020F0502020204030204" pitchFamily="34" charset="0"/>
                <a:cs typeface="Calibri" panose="020F0502020204030204" pitchFamily="34" charset="0"/>
              </a:rPr>
              <a:t>DO NOT put the individual in a bath. They could drown.</a:t>
            </a:r>
          </a:p>
          <a:p>
            <a:pPr marL="573088" lvl="0" indent="-341313"/>
            <a:r>
              <a:rPr lang="en-US" sz="1600" dirty="0" smtClean="0">
                <a:latin typeface="Calibri" panose="020F0502020204030204" pitchFamily="34" charset="0"/>
                <a:cs typeface="Calibri" panose="020F0502020204030204" pitchFamily="34" charset="0"/>
              </a:rPr>
              <a:t>DO NOT induce vomiting or give the individual something to drink. They could choke.</a:t>
            </a:r>
          </a:p>
          <a:p>
            <a:pPr marL="573088" lvl="0" indent="-341313"/>
            <a:r>
              <a:rPr lang="en-US" sz="1600" dirty="0" smtClean="0">
                <a:latin typeface="Calibri" panose="020F0502020204030204" pitchFamily="34" charset="0"/>
                <a:cs typeface="Calibri" panose="020F0502020204030204" pitchFamily="34" charset="0"/>
              </a:rPr>
              <a:t>DO NOT put the person in an ice bath or put ice in their clothing or in any bodily orifices. Cooling down the core temperature of an individual who is experiencing an opioid overdose emergency is dangerous because it can further depress their heart rate.</a:t>
            </a:r>
          </a:p>
          <a:p>
            <a:pPr marL="573088" lvl="0" indent="-341313"/>
            <a:r>
              <a:rPr lang="en-US" sz="1600" dirty="0" smtClean="0">
                <a:latin typeface="Calibri" panose="020F0502020204030204" pitchFamily="34" charset="0"/>
                <a:cs typeface="Calibri" panose="020F0502020204030204" pitchFamily="34" charset="0"/>
              </a:rPr>
              <a:t>DO NOT try and stimulate the individual in a way that could cause harm, such as slapping them hard, kicking them, or other more aggressive actions that may cause long-term physical damage.</a:t>
            </a:r>
          </a:p>
          <a:p>
            <a:pPr marL="573088" lvl="0" indent="-341313"/>
            <a:r>
              <a:rPr lang="en-US" sz="1600" dirty="0" smtClean="0">
                <a:latin typeface="Calibri" panose="020F0502020204030204" pitchFamily="34" charset="0"/>
                <a:cs typeface="Calibri" panose="020F0502020204030204" pitchFamily="34" charset="0"/>
              </a:rPr>
              <a:t>DO NOT inject them with any foreign substances (e.g., salt water or milk) or other drugs or force them to eat or drink anything. It will not help reverse the overdose and may expose the individual to bacterial or viral infection, abscesses, endocarditis, cellulitis, choking, etc.</a:t>
            </a: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marL="571500" indent="-571500">
              <a:lnSpc>
                <a:spcPct val="90000"/>
              </a:lnSpc>
              <a:buNone/>
            </a:pPr>
            <a:endParaRPr lang="en-US" dirty="0" smtClean="0">
              <a:latin typeface="Candara" pitchFamily="34" charset="0"/>
            </a:endParaRPr>
          </a:p>
          <a:p>
            <a:pPr marL="571500" indent="-571500">
              <a:lnSpc>
                <a:spcPct val="90000"/>
              </a:lnSpc>
              <a:buNone/>
            </a:pPr>
            <a:endParaRPr lang="en-US" sz="2800" dirty="0" smtClean="0">
              <a:latin typeface="Candara" pitchFamily="34" charset="0"/>
            </a:endParaRPr>
          </a:p>
          <a:p>
            <a:pPr marL="0" indent="-571500" algn="ctr">
              <a:lnSpc>
                <a:spcPct val="90000"/>
              </a:lnSpc>
              <a:buNone/>
            </a:pPr>
            <a:r>
              <a:rPr lang="en-US" sz="40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Naloxone is the only effective response to an opioid overdose emergency!</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6" name="Picture 5"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1828800"/>
            <a:ext cx="7404100" cy="3699881"/>
          </a:xfrm>
          <a:prstGeom prst="rect">
            <a:avLst/>
          </a:prstGeom>
        </p:spPr>
      </p:pic>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3000853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lvl="0" indent="-571500" defTabSz="914400" fontAlgn="base">
              <a:spcBef>
                <a:spcPct val="20000"/>
              </a:spcBef>
              <a:spcAft>
                <a:spcPct val="0"/>
              </a:spcAft>
            </a:pPr>
            <a:r>
              <a:rPr lang="en-US" sz="3600" kern="0" dirty="0">
                <a:solidFill>
                  <a:srgbClr val="000000"/>
                </a:solidFill>
                <a:latin typeface="Calibri" panose="020F0502020204030204" pitchFamily="34" charset="0"/>
                <a:cs typeface="Calibri" panose="020F0502020204030204" pitchFamily="34" charset="0"/>
              </a:rPr>
              <a:t>Learning Objectives</a:t>
            </a:r>
          </a:p>
        </p:txBody>
      </p:sp>
      <p:pic>
        <p:nvPicPr>
          <p:cNvPr id="5" name="Picture 4"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Content Placeholder 2"/>
          <p:cNvSpPr txBox="1">
            <a:spLocks/>
          </p:cNvSpPr>
          <p:nvPr/>
        </p:nvSpPr>
        <p:spPr>
          <a:xfrm>
            <a:off x="857250" y="2096177"/>
            <a:ext cx="7404653" cy="4038600"/>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Understand the REVIVE! program and legislation</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Understand addiction </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Understand how opioid overdose emergencies happen and how to recognize them</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Understand how naloxone works</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Identify risk factors that may make someone more susceptible to an opioid overdose emergency</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Dispel common myths about how to reverse an opioid overdose</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Learn how to respond to an opioid overdose emergency with the administration of naloxone</a:t>
            </a:r>
          </a:p>
          <a:p>
            <a:pPr marL="34290" indent="0" fontAlgn="auto">
              <a:spcAft>
                <a:spcPts val="0"/>
              </a:spcAft>
              <a:buNone/>
            </a:pPr>
            <a:endParaRPr lang="en-US" dirty="0"/>
          </a:p>
        </p:txBody>
      </p:sp>
    </p:spTree>
    <p:extLst>
      <p:ext uri="{BB962C8B-B14F-4D97-AF65-F5344CB8AC3E}">
        <p14:creationId xmlns:p14="http://schemas.microsoft.com/office/powerpoint/2010/main" val="3371776759"/>
      </p:ext>
    </p:extLst>
  </p:cSld>
  <p:clrMapOvr>
    <a:masterClrMapping/>
  </p:clrMapOvr>
  <mc:AlternateContent xmlns:mc="http://schemas.openxmlformats.org/markup-compatibility/2006" xmlns:p14="http://schemas.microsoft.com/office/powerpoint/2010/main">
    <mc:Choice Requires="p14">
      <p:transition spd="slow" p14:dur="2000" advTm="30042"/>
    </mc:Choice>
    <mc:Fallback xmlns="">
      <p:transition spd="slow" advTm="3004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latin typeface="Calibri" panose="020F0502020204030204" pitchFamily="34" charset="0"/>
                <a:cs typeface="Calibri" panose="020F0502020204030204" pitchFamily="34" charset="0"/>
              </a:rPr>
              <a:t>How Naloxone Works</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457200" y="1447800"/>
            <a:ext cx="8229600" cy="4683125"/>
          </a:xfrm>
        </p:spPr>
        <p:txBody>
          <a:bodyPr/>
          <a:lstStyle/>
          <a:p>
            <a:pPr marL="571500" indent="-571500">
              <a:lnSpc>
                <a:spcPct val="90000"/>
              </a:lnSpc>
              <a:buNone/>
            </a:pPr>
            <a:endParaRPr lang="en-US" dirty="0">
              <a:latin typeface="Candara" pitchFamily="34" charset="0"/>
            </a:endParaRPr>
          </a:p>
        </p:txBody>
      </p:sp>
      <p:pic>
        <p:nvPicPr>
          <p:cNvPr id="9" name="Picture 3" descr="http://www.naabt.org/images/bt_slide_3.jpg"/>
          <p:cNvPicPr>
            <a:picLocks noChangeAspect="1" noChangeArrowheads="1"/>
          </p:cNvPicPr>
          <p:nvPr/>
        </p:nvPicPr>
        <p:blipFill>
          <a:blip r:embed="rId3" r:link="rId4" cstate="print"/>
          <a:srcRect/>
          <a:stretch>
            <a:fillRect/>
          </a:stretch>
        </p:blipFill>
        <p:spPr bwMode="auto">
          <a:xfrm>
            <a:off x="1600200" y="1946578"/>
            <a:ext cx="6096000" cy="4433585"/>
          </a:xfrm>
          <a:prstGeom prst="rect">
            <a:avLst/>
          </a:prstGeom>
          <a:noFill/>
          <a:ln w="9525">
            <a:noFill/>
            <a:miter lim="800000"/>
            <a:headEnd/>
            <a:tailEnd/>
          </a:ln>
          <a:effectLst/>
        </p:spPr>
      </p:pic>
      <p:sp>
        <p:nvSpPr>
          <p:cNvPr id="14" name="Text Box 4"/>
          <p:cNvSpPr txBox="1">
            <a:spLocks noChangeArrowheads="1"/>
          </p:cNvSpPr>
          <p:nvPr/>
        </p:nvSpPr>
        <p:spPr bwMode="auto">
          <a:xfrm>
            <a:off x="5486400" y="4003263"/>
            <a:ext cx="2929890" cy="2544540"/>
          </a:xfrm>
          <a:prstGeom prst="rect">
            <a:avLst/>
          </a:prstGeom>
          <a:solidFill>
            <a:srgbClr val="FF9900"/>
          </a:solidFill>
          <a:ln w="9525" algn="ctr">
            <a:solidFill>
              <a:srgbClr val="000000"/>
            </a:solidFill>
            <a:miter lim="800000"/>
            <a:headEnd/>
            <a:tailEnd/>
          </a:ln>
          <a:effectLst/>
        </p:spPr>
        <p:txBody>
          <a:bodyPr/>
          <a:lstStyle/>
          <a:p>
            <a:pPr algn="ctr" eaLnBrk="0" hangingPunct="0"/>
            <a:r>
              <a:rPr lang="en-US" sz="2000" dirty="0" smtClean="0">
                <a:latin typeface="Calibri" panose="020F0502020204030204" pitchFamily="34" charset="0"/>
                <a:cs typeface="Calibri" panose="020F0502020204030204" pitchFamily="34" charset="0"/>
              </a:rPr>
              <a:t>Naloxone has a stronger affinity to the opioid receptors than the opioid, so it knocks the opioid off the receptors for a </a:t>
            </a:r>
            <a:r>
              <a:rPr lang="en-US" sz="2000" b="1" u="sng" dirty="0" smtClean="0">
                <a:latin typeface="Calibri" panose="020F0502020204030204" pitchFamily="34" charset="0"/>
                <a:cs typeface="Calibri" panose="020F0502020204030204" pitchFamily="34" charset="0"/>
              </a:rPr>
              <a:t>short time</a:t>
            </a:r>
            <a:r>
              <a:rPr lang="en-US" sz="2000" b="1" dirty="0" smtClean="0">
                <a:latin typeface="Calibri" panose="020F0502020204030204" pitchFamily="34" charset="0"/>
                <a:cs typeface="Calibri" panose="020F0502020204030204" pitchFamily="34" charset="0"/>
              </a:rPr>
              <a:t> (30-90 minutes)</a:t>
            </a:r>
            <a:r>
              <a:rPr lang="en-US" sz="2000" dirty="0" smtClean="0">
                <a:latin typeface="Calibri" panose="020F0502020204030204" pitchFamily="34" charset="0"/>
                <a:cs typeface="Calibri" panose="020F0502020204030204" pitchFamily="34" charset="0"/>
              </a:rPr>
              <a:t> and lets the person breathe again.</a:t>
            </a:r>
            <a:endParaRPr lang="en-US" sz="2000" dirty="0">
              <a:latin typeface="Calibri" panose="020F0502020204030204" pitchFamily="34" charset="0"/>
              <a:cs typeface="Calibri" panose="020F0502020204030204" pitchFamily="34" charset="0"/>
            </a:endParaRPr>
          </a:p>
        </p:txBody>
      </p:sp>
      <p:sp>
        <p:nvSpPr>
          <p:cNvPr id="15" name="Text Box 5"/>
          <p:cNvSpPr txBox="1">
            <a:spLocks noChangeArrowheads="1"/>
          </p:cNvSpPr>
          <p:nvPr/>
        </p:nvSpPr>
        <p:spPr bwMode="auto">
          <a:xfrm>
            <a:off x="2133600" y="5638800"/>
            <a:ext cx="1143000" cy="685800"/>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2000" dirty="0">
                <a:latin typeface="Calibri" panose="020F0502020204030204" pitchFamily="34" charset="0"/>
                <a:cs typeface="Calibri" panose="020F0502020204030204" pitchFamily="34" charset="0"/>
              </a:rPr>
              <a:t>Opioid receptor</a:t>
            </a:r>
          </a:p>
        </p:txBody>
      </p:sp>
      <p:sp>
        <p:nvSpPr>
          <p:cNvPr id="16" name="Text Box 6"/>
          <p:cNvSpPr txBox="1">
            <a:spLocks noChangeArrowheads="1"/>
          </p:cNvSpPr>
          <p:nvPr/>
        </p:nvSpPr>
        <p:spPr bwMode="auto">
          <a:xfrm>
            <a:off x="2362200" y="4724400"/>
            <a:ext cx="1295400" cy="381000"/>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2000" dirty="0" smtClean="0">
                <a:latin typeface="Calibri" panose="020F0502020204030204" pitchFamily="34" charset="0"/>
                <a:cs typeface="Calibri" panose="020F0502020204030204" pitchFamily="34" charset="0"/>
              </a:rPr>
              <a:t>Naloxone</a:t>
            </a:r>
            <a:endParaRPr lang="en-US" sz="2000" dirty="0">
              <a:latin typeface="Calibri" panose="020F0502020204030204" pitchFamily="34" charset="0"/>
              <a:cs typeface="Calibri" panose="020F0502020204030204" pitchFamily="34" charset="0"/>
            </a:endParaRPr>
          </a:p>
        </p:txBody>
      </p:sp>
      <p:sp>
        <p:nvSpPr>
          <p:cNvPr id="17" name="Text Box 7"/>
          <p:cNvSpPr txBox="1">
            <a:spLocks noChangeArrowheads="1"/>
          </p:cNvSpPr>
          <p:nvPr/>
        </p:nvSpPr>
        <p:spPr bwMode="auto">
          <a:xfrm>
            <a:off x="1600200" y="2057400"/>
            <a:ext cx="990600" cy="381000"/>
          </a:xfrm>
          <a:prstGeom prst="rect">
            <a:avLst/>
          </a:prstGeom>
          <a:solidFill>
            <a:srgbClr val="FF9900"/>
          </a:solidFill>
          <a:ln w="9525" algn="ctr">
            <a:solidFill>
              <a:srgbClr val="000000"/>
            </a:solidFill>
            <a:miter lim="800000"/>
            <a:headEnd/>
            <a:tailEnd/>
          </a:ln>
          <a:effectLst/>
        </p:spPr>
        <p:txBody>
          <a:bodyPr/>
          <a:lstStyle/>
          <a:p>
            <a:pPr eaLnBrk="0" hangingPunct="0"/>
            <a:r>
              <a:rPr lang="en-US" sz="2000" dirty="0" smtClean="0">
                <a:latin typeface="Calibri" panose="020F0502020204030204" pitchFamily="34" charset="0"/>
                <a:cs typeface="Calibri" panose="020F0502020204030204" pitchFamily="34" charset="0"/>
              </a:rPr>
              <a:t>Opioid</a:t>
            </a:r>
            <a:endParaRPr lang="en-US" sz="2000" dirty="0">
              <a:latin typeface="Calibri" panose="020F0502020204030204" pitchFamily="34" charset="0"/>
              <a:cs typeface="Calibri" panose="020F0502020204030204" pitchFamily="34" charset="0"/>
            </a:endParaRPr>
          </a:p>
        </p:txBody>
      </p:sp>
      <p:sp>
        <p:nvSpPr>
          <p:cNvPr id="18" name="Line 8"/>
          <p:cNvSpPr>
            <a:spLocks noChangeShapeType="1"/>
          </p:cNvSpPr>
          <p:nvPr/>
        </p:nvSpPr>
        <p:spPr bwMode="auto">
          <a:xfrm flipV="1">
            <a:off x="3124200" y="5029200"/>
            <a:ext cx="1524000" cy="838200"/>
          </a:xfrm>
          <a:prstGeom prst="line">
            <a:avLst/>
          </a:prstGeom>
          <a:noFill/>
          <a:ln w="25400">
            <a:solidFill>
              <a:srgbClr val="FF9900"/>
            </a:solidFill>
            <a:round/>
            <a:headEnd/>
            <a:tailEnd type="triangle" w="med" len="med"/>
          </a:ln>
          <a:effectLst/>
        </p:spPr>
        <p:txBody>
          <a:bodyPr/>
          <a:lstStyle/>
          <a:p>
            <a:endParaRPr lang="en-US" dirty="0"/>
          </a:p>
        </p:txBody>
      </p:sp>
      <p:sp>
        <p:nvSpPr>
          <p:cNvPr id="19" name="Line 9"/>
          <p:cNvSpPr>
            <a:spLocks noChangeShapeType="1"/>
          </p:cNvSpPr>
          <p:nvPr/>
        </p:nvSpPr>
        <p:spPr bwMode="auto">
          <a:xfrm flipV="1">
            <a:off x="3505200" y="4038600"/>
            <a:ext cx="838200" cy="685800"/>
          </a:xfrm>
          <a:prstGeom prst="line">
            <a:avLst/>
          </a:prstGeom>
          <a:noFill/>
          <a:ln w="25400">
            <a:solidFill>
              <a:srgbClr val="FF9900"/>
            </a:solidFill>
            <a:round/>
            <a:headEnd/>
            <a:tailEnd type="triangle" w="med" len="med"/>
          </a:ln>
          <a:effectLst/>
        </p:spPr>
        <p:txBody>
          <a:bodyPr/>
          <a:lstStyle/>
          <a:p>
            <a:endParaRPr lang="en-US" dirty="0"/>
          </a:p>
        </p:txBody>
      </p:sp>
      <p:sp>
        <p:nvSpPr>
          <p:cNvPr id="20" name="Line 10"/>
          <p:cNvSpPr>
            <a:spLocks noChangeShapeType="1"/>
          </p:cNvSpPr>
          <p:nvPr/>
        </p:nvSpPr>
        <p:spPr bwMode="auto">
          <a:xfrm flipV="1">
            <a:off x="3505200" y="3581400"/>
            <a:ext cx="1143000" cy="1143000"/>
          </a:xfrm>
          <a:prstGeom prst="line">
            <a:avLst/>
          </a:prstGeom>
          <a:noFill/>
          <a:ln w="25400">
            <a:solidFill>
              <a:srgbClr val="FF9900"/>
            </a:solidFill>
            <a:round/>
            <a:headEnd/>
            <a:tailEnd type="triangle" w="med" len="med"/>
          </a:ln>
          <a:effectLst/>
        </p:spPr>
        <p:txBody>
          <a:bodyPr/>
          <a:lstStyle/>
          <a:p>
            <a:endParaRPr lang="en-US" dirty="0"/>
          </a:p>
        </p:txBody>
      </p:sp>
      <p:sp>
        <p:nvSpPr>
          <p:cNvPr id="21" name="Line 11"/>
          <p:cNvSpPr>
            <a:spLocks noChangeShapeType="1"/>
          </p:cNvSpPr>
          <p:nvPr/>
        </p:nvSpPr>
        <p:spPr bwMode="auto">
          <a:xfrm flipV="1">
            <a:off x="3505200" y="3886200"/>
            <a:ext cx="1524000" cy="838200"/>
          </a:xfrm>
          <a:prstGeom prst="line">
            <a:avLst/>
          </a:prstGeom>
          <a:noFill/>
          <a:ln w="25400">
            <a:solidFill>
              <a:srgbClr val="FF9900"/>
            </a:solidFill>
            <a:round/>
            <a:headEnd/>
            <a:tailEnd type="triangle" w="med" len="med"/>
          </a:ln>
          <a:effectLst/>
        </p:spPr>
        <p:txBody>
          <a:bodyPr/>
          <a:lstStyle/>
          <a:p>
            <a:endParaRPr lang="en-US" dirty="0"/>
          </a:p>
        </p:txBody>
      </p:sp>
      <p:sp>
        <p:nvSpPr>
          <p:cNvPr id="22" name="Line 12"/>
          <p:cNvSpPr>
            <a:spLocks noChangeShapeType="1"/>
          </p:cNvSpPr>
          <p:nvPr/>
        </p:nvSpPr>
        <p:spPr bwMode="auto">
          <a:xfrm>
            <a:off x="2590800" y="2133600"/>
            <a:ext cx="304800" cy="914400"/>
          </a:xfrm>
          <a:prstGeom prst="line">
            <a:avLst/>
          </a:prstGeom>
          <a:noFill/>
          <a:ln w="25400">
            <a:solidFill>
              <a:srgbClr val="FF9900"/>
            </a:solidFill>
            <a:round/>
            <a:headEnd/>
            <a:tailEnd type="triangle" w="med" len="med"/>
          </a:ln>
          <a:effectLst/>
        </p:spPr>
        <p:txBody>
          <a:bodyPr/>
          <a:lstStyle/>
          <a:p>
            <a:endParaRPr lang="en-US" dirty="0"/>
          </a:p>
        </p:txBody>
      </p:sp>
      <p:sp>
        <p:nvSpPr>
          <p:cNvPr id="23" name="Line 13"/>
          <p:cNvSpPr>
            <a:spLocks noChangeShapeType="1"/>
          </p:cNvSpPr>
          <p:nvPr/>
        </p:nvSpPr>
        <p:spPr bwMode="auto">
          <a:xfrm>
            <a:off x="2590800" y="2133600"/>
            <a:ext cx="1295400" cy="685800"/>
          </a:xfrm>
          <a:prstGeom prst="line">
            <a:avLst/>
          </a:prstGeom>
          <a:noFill/>
          <a:ln w="25400">
            <a:solidFill>
              <a:srgbClr val="FF9900"/>
            </a:solidFill>
            <a:round/>
            <a:headEnd/>
            <a:tailEnd type="triangle" w="med" len="med"/>
          </a:ln>
          <a:effectLst/>
        </p:spPr>
        <p:txBody>
          <a:bodyPr/>
          <a:lstStyle/>
          <a:p>
            <a:endParaRPr lang="en-US" dirty="0"/>
          </a:p>
        </p:txBody>
      </p:sp>
      <p:sp>
        <p:nvSpPr>
          <p:cNvPr id="24" name="Line 14"/>
          <p:cNvSpPr>
            <a:spLocks noChangeShapeType="1"/>
          </p:cNvSpPr>
          <p:nvPr/>
        </p:nvSpPr>
        <p:spPr bwMode="auto">
          <a:xfrm>
            <a:off x="2590800" y="2133600"/>
            <a:ext cx="3352800" cy="685800"/>
          </a:xfrm>
          <a:prstGeom prst="line">
            <a:avLst/>
          </a:prstGeom>
          <a:noFill/>
          <a:ln w="25400">
            <a:solidFill>
              <a:srgbClr val="FF9900"/>
            </a:solidFill>
            <a:round/>
            <a:headEnd/>
            <a:tailEnd type="triangle" w="med" len="med"/>
          </a:ln>
          <a:effectLst/>
        </p:spPr>
        <p:txBody>
          <a:bodyPr/>
          <a:lstStyle/>
          <a:p>
            <a:endParaRPr lang="en-US" dirty="0"/>
          </a:p>
        </p:txBody>
      </p:sp>
      <p:pic>
        <p:nvPicPr>
          <p:cNvPr id="25" name="Picture 24" descr="REVIVEBannerMay2015.jpg"/>
          <p:cNvPicPr>
            <a:picLocks noChangeAspect="1"/>
          </p:cNvPicPr>
          <p:nvPr/>
        </p:nvPicPr>
        <p:blipFill rotWithShape="1">
          <a:blip r:embed="rId5" cstate="prin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latin typeface="Calibri" panose="020F0502020204030204" pitchFamily="34" charset="0"/>
                <a:cs typeface="Calibri" panose="020F0502020204030204" pitchFamily="34" charset="0"/>
              </a:rPr>
              <a:t>Narcan</a:t>
            </a:r>
            <a:r>
              <a:rPr lang="en-US" sz="4000" dirty="0" smtClean="0">
                <a:latin typeface="Calibri" panose="020F0502020204030204" pitchFamily="34" charset="0"/>
                <a:cs typeface="Calibri" panose="020F0502020204030204" pitchFamily="34" charset="0"/>
              </a:rPr>
              <a:t> Nasal Spray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9792" y="1287780"/>
            <a:ext cx="8229600" cy="4411662"/>
          </a:xfrm>
        </p:spPr>
        <p:txBody>
          <a:bodyPr/>
          <a:lstStyle/>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822813" y="2590800"/>
            <a:ext cx="7820025" cy="3860830"/>
          </a:xfrm>
          <a:prstGeom prst="rect">
            <a:avLst/>
          </a:prstGeom>
        </p:spPr>
      </p:pic>
      <p:pic>
        <p:nvPicPr>
          <p:cNvPr id="1027" name="Picture 3">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405" r="10638"/>
          <a:stretch/>
        </p:blipFill>
        <p:spPr bwMode="auto">
          <a:xfrm>
            <a:off x="6019800" y="1600200"/>
            <a:ext cx="1793062" cy="16745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64970" y="1763396"/>
            <a:ext cx="2895600" cy="461665"/>
          </a:xfrm>
          <a:prstGeom prst="rect">
            <a:avLst/>
          </a:prstGeom>
          <a:noFill/>
        </p:spPr>
        <p:txBody>
          <a:bodyPr wrap="square" rtlCol="0">
            <a:spAutoFit/>
          </a:bodyPr>
          <a:lstStyle/>
          <a:p>
            <a:r>
              <a:rPr lang="en-US" sz="2400" b="1" dirty="0" smtClean="0">
                <a:ln>
                  <a:solidFill>
                    <a:schemeClr val="tx1"/>
                  </a:solidFill>
                </a:ln>
                <a:solidFill>
                  <a:srgbClr val="CC00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doses in each kit</a:t>
            </a:r>
            <a:endParaRPr lang="en-US" sz="2400" b="1" dirty="0">
              <a:ln>
                <a:solidFill>
                  <a:schemeClr val="tx1"/>
                </a:solidFill>
              </a:ln>
              <a:solidFill>
                <a:srgbClr val="CC00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6" descr="REVIVEBannerMay2015.jp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4225654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err="1" smtClean="0">
                <a:latin typeface="Calibri" panose="020F0502020204030204" pitchFamily="34" charset="0"/>
                <a:cs typeface="Calibri" panose="020F0502020204030204" pitchFamily="34" charset="0"/>
              </a:rPr>
              <a:t>Evzio</a:t>
            </a:r>
            <a:r>
              <a:rPr lang="en-US" sz="3600" dirty="0" smtClean="0">
                <a:latin typeface="Calibri" panose="020F0502020204030204" pitchFamily="34" charset="0"/>
                <a:cs typeface="Calibri" panose="020F0502020204030204" pitchFamily="34" charset="0"/>
              </a:rPr>
              <a:t> Auto-Injector</a:t>
            </a:r>
            <a:endParaRPr lang="en-US" sz="3600" b="0" dirty="0">
              <a:latin typeface="Calibri" panose="020F0502020204030204" pitchFamily="34" charset="0"/>
              <a:cs typeface="Calibri" panose="020F0502020204030204" pitchFamily="34" charset="0"/>
            </a:endParaRPr>
          </a:p>
        </p:txBody>
      </p:sp>
      <p:grpSp>
        <p:nvGrpSpPr>
          <p:cNvPr id="17" name="Group 16"/>
          <p:cNvGrpSpPr/>
          <p:nvPr/>
        </p:nvGrpSpPr>
        <p:grpSpPr>
          <a:xfrm>
            <a:off x="857249" y="2126590"/>
            <a:ext cx="3107690" cy="1877695"/>
            <a:chOff x="0" y="0"/>
            <a:chExt cx="3107690" cy="1877695"/>
          </a:xfrm>
        </p:grpSpPr>
        <p:pic>
          <p:nvPicPr>
            <p:cNvPr id="18" name="Picture 17"/>
            <p:cNvPicPr/>
            <p:nvPr/>
          </p:nvPicPr>
          <p:blipFill>
            <a:blip r:embed="rId3"/>
            <a:stretch>
              <a:fillRect/>
            </a:stretch>
          </p:blipFill>
          <p:spPr>
            <a:xfrm>
              <a:off x="0" y="0"/>
              <a:ext cx="1607058" cy="1211580"/>
            </a:xfrm>
            <a:prstGeom prst="rect">
              <a:avLst/>
            </a:prstGeom>
          </p:spPr>
        </p:pic>
        <p:pic>
          <p:nvPicPr>
            <p:cNvPr id="19" name="Picture 18"/>
            <p:cNvPicPr/>
            <p:nvPr/>
          </p:nvPicPr>
          <p:blipFill>
            <a:blip r:embed="rId4"/>
            <a:stretch>
              <a:fillRect/>
            </a:stretch>
          </p:blipFill>
          <p:spPr>
            <a:xfrm>
              <a:off x="1521460" y="718820"/>
              <a:ext cx="1586230" cy="1158875"/>
            </a:xfrm>
            <a:prstGeom prst="rect">
              <a:avLst/>
            </a:prstGeom>
          </p:spPr>
        </p:pic>
      </p:grpSp>
      <p:pic>
        <p:nvPicPr>
          <p:cNvPr id="2056" name="Picture 15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4821514"/>
            <a:ext cx="1558925" cy="11366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p:cNvSpPr>
            <a:spLocks noChangeArrowheads="1"/>
          </p:cNvSpPr>
          <p:nvPr/>
        </p:nvSpPr>
        <p:spPr bwMode="auto">
          <a:xfrm>
            <a:off x="2590322" y="1828407"/>
            <a:ext cx="48253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71574"/>
                </a:solidFill>
                <a:effectLst/>
                <a:latin typeface="Arial" panose="020B0604020202020204" pitchFamily="34" charset="0"/>
                <a:ea typeface="Times New Roman" panose="02020603050405020304" pitchFamily="18" charset="0"/>
              </a:rPr>
              <a:t>Pull EVZIO from the outer case.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Do not</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go to Step 2 (Do not remove the </a:t>
            </a: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red</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safety guard.) until you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are ready to use EVZIO. </a:t>
            </a: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If you are not ready to use EVZIO, put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it back in the outer case for later use.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4343400" y="2795707"/>
            <a:ext cx="285880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71574"/>
                </a:solidFill>
                <a:effectLst/>
                <a:latin typeface="Arial" panose="020B0604020202020204" pitchFamily="34" charset="0"/>
                <a:ea typeface="Times New Roman" panose="02020603050405020304" pitchFamily="18" charset="0"/>
              </a:rPr>
              <a:t> Pull off the red safety guard. </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To reduce the chance of an accidental injection, do not touch the </a:t>
            </a: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black</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base of the auto-injector, which is where the needle comes out. If an accidental injection happens, get medical help right away.</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2590322" y="4752225"/>
            <a:ext cx="54106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71574"/>
                </a:solidFill>
                <a:effectLst/>
                <a:latin typeface="Arial" panose="020B0604020202020204" pitchFamily="34" charset="0"/>
                <a:ea typeface="Times New Roman" panose="02020603050405020304" pitchFamily="18" charset="0"/>
              </a:rPr>
              <a:t>Place the black end against the middle of the outer thigh, through clothing (pants, jeans, etc.) if necessary, then press firmly and hold in place for 5 seconds.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Note: </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The needle will inject and then retract back up into the EVZIO auto-injector and is not visible after use.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p:nvPr/>
        </p:nvSpPr>
        <p:spPr>
          <a:xfrm>
            <a:off x="479640" y="4200430"/>
            <a:ext cx="7784250" cy="461665"/>
          </a:xfrm>
          <a:prstGeom prst="rect">
            <a:avLst/>
          </a:prstGeom>
        </p:spPr>
        <p:txBody>
          <a:bodyPr wrap="square">
            <a:spAutoFit/>
          </a:bodyPr>
          <a:lstStyle/>
          <a:p>
            <a:pPr lvl="0" eaLnBrk="0" hangingPunct="0"/>
            <a:r>
              <a:rPr lang="en-US" altLang="en-US" sz="1200" b="1" dirty="0">
                <a:solidFill>
                  <a:srgbClr val="000000"/>
                </a:solidFill>
                <a:latin typeface="Arial" panose="020B0604020202020204" pitchFamily="34" charset="0"/>
                <a:ea typeface="Times New Roman" panose="02020603050405020304" pitchFamily="18" charset="0"/>
              </a:rPr>
              <a:t>Note:</a:t>
            </a:r>
            <a:r>
              <a:rPr lang="en-US" altLang="en-US" sz="1200" dirty="0">
                <a:solidFill>
                  <a:srgbClr val="000000"/>
                </a:solidFill>
                <a:latin typeface="Arial" panose="020B0604020202020204" pitchFamily="34" charset="0"/>
                <a:ea typeface="Times New Roman" panose="02020603050405020304" pitchFamily="18" charset="0"/>
              </a:rPr>
              <a:t> The </a:t>
            </a:r>
            <a:r>
              <a:rPr lang="en-US" altLang="en-US" sz="1200" b="1" dirty="0">
                <a:solidFill>
                  <a:srgbClr val="000000"/>
                </a:solidFill>
                <a:latin typeface="Arial" panose="020B0604020202020204" pitchFamily="34" charset="0"/>
                <a:ea typeface="Times New Roman" panose="02020603050405020304" pitchFamily="18" charset="0"/>
              </a:rPr>
              <a:t>red</a:t>
            </a:r>
            <a:r>
              <a:rPr lang="en-US" altLang="en-US" sz="1200" dirty="0">
                <a:solidFill>
                  <a:srgbClr val="000000"/>
                </a:solidFill>
                <a:latin typeface="Arial" panose="020B0604020202020204" pitchFamily="34" charset="0"/>
                <a:ea typeface="Times New Roman" panose="02020603050405020304" pitchFamily="18" charset="0"/>
              </a:rPr>
              <a:t> safety guard is made to fit tightly. </a:t>
            </a:r>
            <a:r>
              <a:rPr lang="en-US" altLang="en-US" sz="1200" b="1" dirty="0">
                <a:solidFill>
                  <a:srgbClr val="000000"/>
                </a:solidFill>
                <a:latin typeface="Arial" panose="020B0604020202020204" pitchFamily="34" charset="0"/>
                <a:ea typeface="Times New Roman" panose="02020603050405020304" pitchFamily="18" charset="0"/>
              </a:rPr>
              <a:t>Pull firmly to remove. Do not replace the red safety guard after it is removed. </a:t>
            </a:r>
            <a:endParaRPr lang="en-US" altLang="en-US" sz="600" dirty="0">
              <a:solidFill>
                <a:srgbClr val="000000"/>
              </a:solidFill>
              <a:latin typeface="Arial" panose="020B0604020202020204" pitchFamily="34" charset="0"/>
            </a:endParaRPr>
          </a:p>
        </p:txBody>
      </p:sp>
      <p:sp>
        <p:nvSpPr>
          <p:cNvPr id="25" name="TextBox 24"/>
          <p:cNvSpPr txBox="1"/>
          <p:nvPr/>
        </p:nvSpPr>
        <p:spPr>
          <a:xfrm>
            <a:off x="4724400" y="1149030"/>
            <a:ext cx="2895600" cy="461665"/>
          </a:xfrm>
          <a:prstGeom prst="rect">
            <a:avLst/>
          </a:prstGeom>
          <a:noFill/>
        </p:spPr>
        <p:txBody>
          <a:bodyPr wrap="square" rtlCol="0">
            <a:spAutoFit/>
          </a:bodyPr>
          <a:lstStyle/>
          <a:p>
            <a:r>
              <a:rPr lang="en-US" sz="2400" b="1" dirty="0" smtClean="0">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doses in each kit</a:t>
            </a:r>
            <a:endParaRPr lang="en-US" sz="2400" b="1" dirty="0">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6" name="Picture 25" descr="REVIVEBannerMay2015.jp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42618091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103" y="358226"/>
            <a:ext cx="7406640" cy="1356360"/>
          </a:xfrm>
        </p:spPr>
        <p:txBody>
          <a:bodyPr>
            <a:normAutofit/>
          </a:bodyPr>
          <a:lstStyle/>
          <a:p>
            <a:r>
              <a:rPr lang="en-US" sz="4000" dirty="0" smtClean="0">
                <a:latin typeface="Calibri" panose="020F0502020204030204" pitchFamily="34" charset="0"/>
                <a:cs typeface="Calibri" panose="020F0502020204030204" pitchFamily="34" charset="0"/>
              </a:rPr>
              <a:t>Injectable naloxone</a:t>
            </a:r>
            <a:endParaRPr lang="en-US" sz="4000" dirty="0">
              <a:latin typeface="Calibri" panose="020F0502020204030204" pitchFamily="34" charset="0"/>
              <a:cs typeface="Calibri" panose="020F0502020204030204" pitchFamily="34" charset="0"/>
            </a:endParaRPr>
          </a:p>
        </p:txBody>
      </p:sp>
      <p:pic>
        <p:nvPicPr>
          <p:cNvPr id="16" name="Picture 15"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961894" y="310144"/>
            <a:ext cx="1929844" cy="538583"/>
          </a:xfrm>
          <a:prstGeom prst="rect">
            <a:avLst/>
          </a:prstGeom>
          <a:solidFill>
            <a:schemeClr val="bg1"/>
          </a:solidFill>
        </p:spPr>
      </p:pic>
      <p:pic>
        <p:nvPicPr>
          <p:cNvPr id="15" name="Picture 14"/>
          <p:cNvPicPr/>
          <p:nvPr/>
        </p:nvPicPr>
        <p:blipFill rotWithShape="1">
          <a:blip r:embed="rId4"/>
          <a:srcRect l="51755" b="29391"/>
          <a:stretch/>
        </p:blipFill>
        <p:spPr bwMode="auto">
          <a:xfrm flipV="1">
            <a:off x="4907541" y="1059852"/>
            <a:ext cx="3505200" cy="49911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83431" y="2359224"/>
            <a:ext cx="4572000" cy="1569660"/>
          </a:xfrm>
          <a:prstGeom prst="rect">
            <a:avLst/>
          </a:prstGeom>
        </p:spPr>
        <p:txBody>
          <a:bodyPr>
            <a:spAutoFit/>
          </a:bodyPr>
          <a:lstStyle/>
          <a:p>
            <a:pPr marL="320040" indent="-285750">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Use a long needle: </a:t>
            </a:r>
            <a:r>
              <a:rPr lang="en-US" sz="1600" dirty="0">
                <a:latin typeface="Calibri" panose="020F0502020204030204" pitchFamily="34" charset="0"/>
                <a:ea typeface="Times New Roman" panose="02020603050405020304" pitchFamily="18" charset="0"/>
                <a:cs typeface="Calibri" panose="020F0502020204030204" pitchFamily="34" charset="0"/>
              </a:rPr>
              <a:t> Virginia requires a (3mL) syringe with 23-25 gauge and 1-1.5 inch intramuscular (IM) </a:t>
            </a:r>
            <a:r>
              <a:rPr lang="en-US" sz="1600" dirty="0" smtClean="0">
                <a:latin typeface="Calibri" panose="020F0502020204030204" pitchFamily="34" charset="0"/>
                <a:ea typeface="Times New Roman" panose="02020603050405020304" pitchFamily="18" charset="0"/>
                <a:cs typeface="Calibri" panose="020F0502020204030204" pitchFamily="34" charset="0"/>
              </a:rPr>
              <a:t>needle</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32004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If </a:t>
            </a:r>
            <a:r>
              <a:rPr lang="en-US" sz="1600" dirty="0">
                <a:latin typeface="Calibri" panose="020F0502020204030204" pitchFamily="34" charset="0"/>
                <a:cs typeface="Calibri" panose="020F0502020204030204" pitchFamily="34" charset="0"/>
              </a:rPr>
              <a:t>available, clean the skin with an alcohol swab first. </a:t>
            </a:r>
          </a:p>
          <a:p>
            <a:pPr marL="32004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It is ok, to inject through clothing if necessary. </a:t>
            </a:r>
          </a:p>
        </p:txBody>
      </p:sp>
      <p:pic>
        <p:nvPicPr>
          <p:cNvPr id="17" name="Picture 2" descr="Cross-section of skin, subcutaneous tissue and muscle with needle injected at a ninety-degree 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62" y="4889169"/>
            <a:ext cx="2100069" cy="157505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a:off x="2271282" y="5257800"/>
            <a:ext cx="1005318" cy="29536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284501" y="4675457"/>
            <a:ext cx="1600200" cy="738664"/>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90</a:t>
            </a:r>
            <a:r>
              <a:rPr lang="en-US" sz="1400" dirty="0" smtClean="0"/>
              <a:t>° </a:t>
            </a:r>
            <a:r>
              <a:rPr lang="en-US" sz="1400" dirty="0" smtClean="0">
                <a:latin typeface="Calibri" panose="020F0502020204030204" pitchFamily="34" charset="0"/>
                <a:cs typeface="Calibri" panose="020F0502020204030204" pitchFamily="34" charset="0"/>
              </a:rPr>
              <a:t>angle to make sure you reach the muscle</a:t>
            </a:r>
            <a:endParaRPr lang="en-US" sz="1400" dirty="0">
              <a:latin typeface="Calibri" panose="020F0502020204030204" pitchFamily="34" charset="0"/>
              <a:cs typeface="Calibri" panose="020F0502020204030204" pitchFamily="34" charset="0"/>
            </a:endParaRPr>
          </a:p>
        </p:txBody>
      </p:sp>
      <p:sp>
        <p:nvSpPr>
          <p:cNvPr id="3" name="TextBox 2"/>
          <p:cNvSpPr txBox="1"/>
          <p:nvPr/>
        </p:nvSpPr>
        <p:spPr>
          <a:xfrm>
            <a:off x="527103" y="1295400"/>
            <a:ext cx="4121097" cy="584775"/>
          </a:xfrm>
          <a:prstGeom prst="rect">
            <a:avLst/>
          </a:prstGeom>
          <a:noFill/>
        </p:spPr>
        <p:txBody>
          <a:bodyPr wrap="square" rtlCol="0">
            <a:spAutoFit/>
          </a:bodyPr>
          <a:lstStyle/>
          <a:p>
            <a:pPr algn="ctr"/>
            <a:r>
              <a:rPr lang="en-US" sz="1600" b="1" dirty="0" smtClean="0">
                <a:solidFill>
                  <a:srgbClr val="C00000"/>
                </a:solidFill>
              </a:rPr>
              <a:t>This class does not teach </a:t>
            </a:r>
            <a:r>
              <a:rPr lang="en-US" sz="1600" b="1" u="sng" dirty="0" smtClean="0">
                <a:solidFill>
                  <a:srgbClr val="C00000"/>
                </a:solidFill>
              </a:rPr>
              <a:t>how to </a:t>
            </a:r>
            <a:r>
              <a:rPr lang="en-US" sz="1600" b="1" dirty="0" smtClean="0">
                <a:solidFill>
                  <a:srgbClr val="C00000"/>
                </a:solidFill>
              </a:rPr>
              <a:t>administer the injection</a:t>
            </a:r>
            <a:endParaRPr lang="en-US" sz="1600" b="1" dirty="0">
              <a:solidFill>
                <a:srgbClr val="C00000"/>
              </a:solidFill>
            </a:endParaRPr>
          </a:p>
        </p:txBody>
      </p:sp>
    </p:spTree>
    <p:extLst>
      <p:ext uri="{BB962C8B-B14F-4D97-AF65-F5344CB8AC3E}">
        <p14:creationId xmlns:p14="http://schemas.microsoft.com/office/powerpoint/2010/main" val="198350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How to Store Naloxone</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5478" y="1828800"/>
            <a:ext cx="7831322" cy="4038600"/>
          </a:xfrm>
        </p:spPr>
        <p:txBody>
          <a:bodyPr>
            <a:noAutofit/>
          </a:bodyPr>
          <a:lstStyle/>
          <a:p>
            <a:pPr lvl="0"/>
            <a:r>
              <a:rPr lang="en-US" sz="1800" dirty="0" smtClean="0">
                <a:latin typeface="Calibri" panose="020F0502020204030204" pitchFamily="34" charset="0"/>
                <a:cs typeface="Calibri" panose="020F0502020204030204" pitchFamily="34" charset="0"/>
              </a:rPr>
              <a:t>Naloxone has a shelf life of approximately 2 years (check the label </a:t>
            </a:r>
            <a:r>
              <a:rPr lang="en-US" sz="1800" dirty="0">
                <a:latin typeface="Calibri" panose="020F0502020204030204" pitchFamily="34" charset="0"/>
                <a:cs typeface="Calibri" panose="020F0502020204030204" pitchFamily="34" charset="0"/>
              </a:rPr>
              <a:t>on your product.) Store between </a:t>
            </a:r>
            <a:r>
              <a:rPr lang="en-US" sz="1800" dirty="0" smtClean="0">
                <a:latin typeface="Calibri" panose="020F0502020204030204" pitchFamily="34" charset="0"/>
                <a:cs typeface="Calibri" panose="020F0502020204030204" pitchFamily="34" charset="0"/>
              </a:rPr>
              <a:t>59°F to 77°F. </a:t>
            </a:r>
            <a:endParaRPr lang="en-US" sz="1800"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Naloxone may </a:t>
            </a:r>
            <a:r>
              <a:rPr lang="en-US" sz="1800" dirty="0">
                <a:latin typeface="Calibri" panose="020F0502020204030204" pitchFamily="34" charset="0"/>
                <a:cs typeface="Calibri" panose="020F0502020204030204" pitchFamily="34" charset="0"/>
              </a:rPr>
              <a:t>be stored for short periods up to </a:t>
            </a:r>
            <a:r>
              <a:rPr lang="en-US" sz="1800" dirty="0" smtClean="0">
                <a:latin typeface="Calibri" panose="020F0502020204030204" pitchFamily="34" charset="0"/>
                <a:cs typeface="Calibri" panose="020F0502020204030204" pitchFamily="34" charset="0"/>
              </a:rPr>
              <a:t>104°F.</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Do not store naloxone </a:t>
            </a:r>
            <a:r>
              <a:rPr lang="en-US" sz="1800" dirty="0" smtClean="0">
                <a:latin typeface="Calibri" panose="020F0502020204030204" pitchFamily="34" charset="0"/>
                <a:cs typeface="Calibri" panose="020F0502020204030204" pitchFamily="34" charset="0"/>
              </a:rPr>
              <a:t>in </a:t>
            </a:r>
            <a:r>
              <a:rPr lang="en-US" sz="1800" dirty="0">
                <a:latin typeface="Calibri" panose="020F0502020204030204" pitchFamily="34" charset="0"/>
                <a:cs typeface="Calibri" panose="020F0502020204030204" pitchFamily="34" charset="0"/>
              </a:rPr>
              <a:t>the car on hot summer days.</a:t>
            </a:r>
          </a:p>
          <a:p>
            <a:r>
              <a:rPr lang="en-US" sz="1800" dirty="0">
                <a:latin typeface="Calibri" panose="020F0502020204030204" pitchFamily="34" charset="0"/>
                <a:cs typeface="Calibri" panose="020F0502020204030204" pitchFamily="34" charset="0"/>
              </a:rPr>
              <a:t>Do not freeze or leave </a:t>
            </a:r>
            <a:r>
              <a:rPr lang="en-US" sz="1800" dirty="0" smtClean="0">
                <a:latin typeface="Calibri" panose="020F0502020204030204" pitchFamily="34" charset="0"/>
                <a:cs typeface="Calibri" panose="020F0502020204030204" pitchFamily="34" charset="0"/>
              </a:rPr>
              <a:t>naloxone in </a:t>
            </a:r>
            <a:r>
              <a:rPr lang="en-US" sz="1800" dirty="0">
                <a:latin typeface="Calibri" panose="020F0502020204030204" pitchFamily="34" charset="0"/>
                <a:cs typeface="Calibri" panose="020F0502020204030204" pitchFamily="34" charset="0"/>
              </a:rPr>
              <a:t>a car during the winter.</a:t>
            </a:r>
          </a:p>
          <a:p>
            <a:r>
              <a:rPr lang="en-US" sz="1800" dirty="0">
                <a:latin typeface="Calibri" panose="020F0502020204030204" pitchFamily="34" charset="0"/>
                <a:cs typeface="Calibri" panose="020F0502020204030204" pitchFamily="34" charset="0"/>
              </a:rPr>
              <a:t>Naloxone</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may not be as effective if it is not stored </a:t>
            </a:r>
            <a:r>
              <a:rPr lang="en-US" sz="1800" dirty="0" smtClean="0">
                <a:latin typeface="Calibri" panose="020F0502020204030204" pitchFamily="34" charset="0"/>
                <a:cs typeface="Calibri" panose="020F0502020204030204" pitchFamily="34" charset="0"/>
              </a:rPr>
              <a:t>properly. </a:t>
            </a:r>
            <a:r>
              <a:rPr lang="en-US" sz="1800" dirty="0">
                <a:latin typeface="Calibri" panose="020F0502020204030204" pitchFamily="34" charset="0"/>
                <a:cs typeface="Calibri" panose="020F0502020204030204" pitchFamily="34" charset="0"/>
              </a:rPr>
              <a:t>Only discard the </a:t>
            </a:r>
            <a:r>
              <a:rPr lang="en-US" sz="1800" dirty="0" smtClean="0">
                <a:latin typeface="Calibri" panose="020F0502020204030204" pitchFamily="34" charset="0"/>
                <a:cs typeface="Calibri" panose="020F0502020204030204" pitchFamily="34" charset="0"/>
              </a:rPr>
              <a:t>naloxone once </a:t>
            </a:r>
            <a:r>
              <a:rPr lang="en-US" sz="1800" dirty="0">
                <a:latin typeface="Calibri" panose="020F0502020204030204" pitchFamily="34" charset="0"/>
                <a:cs typeface="Calibri" panose="020F0502020204030204" pitchFamily="34" charset="0"/>
              </a:rPr>
              <a:t>you have a replacement for it. If you don’t replace naloxone</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before it is needed, it is better to use it, even if it hasn’t been stored properly</a:t>
            </a:r>
            <a:r>
              <a:rPr lang="en-US" sz="1800" dirty="0" smtClean="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Naloxone does no harm when expired, so you may use an expired dose in an emergency if new doses are not available. </a:t>
            </a:r>
          </a:p>
          <a:p>
            <a:pPr lvl="0"/>
            <a:r>
              <a:rPr lang="en-US" sz="1800" dirty="0">
                <a:latin typeface="Calibri" panose="020F0502020204030204" pitchFamily="34" charset="0"/>
                <a:cs typeface="Calibri" panose="020F0502020204030204" pitchFamily="34" charset="0"/>
              </a:rPr>
              <a:t>Store in a dark place and protect from light.</a:t>
            </a:r>
          </a:p>
          <a:p>
            <a:pPr lvl="0"/>
            <a:r>
              <a:rPr lang="en-US" sz="1800" dirty="0">
                <a:latin typeface="Calibri" panose="020F0502020204030204" pitchFamily="34" charset="0"/>
                <a:cs typeface="Calibri" panose="020F0502020204030204" pitchFamily="34" charset="0"/>
              </a:rPr>
              <a:t>Keep out of reach and sight of children</a:t>
            </a:r>
            <a:r>
              <a:rPr lang="en-US" sz="1800" dirty="0" smtClean="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23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Safety of Naloxone</a:t>
            </a:r>
            <a:endParaRPr lang="en-US" sz="3600" dirty="0"/>
          </a:p>
        </p:txBody>
      </p:sp>
      <p:sp>
        <p:nvSpPr>
          <p:cNvPr id="3" name="Content Placeholder 2"/>
          <p:cNvSpPr>
            <a:spLocks noGrp="1"/>
          </p:cNvSpPr>
          <p:nvPr>
            <p:ph idx="1"/>
          </p:nvPr>
        </p:nvSpPr>
        <p:spPr/>
        <p:txBody>
          <a:bodyPr/>
          <a:lstStyle/>
          <a:p>
            <a:pPr marL="34290" indent="0">
              <a:buNone/>
            </a:pPr>
            <a:r>
              <a:rPr lang="en-US" b="1" dirty="0">
                <a:latin typeface="Calibri" panose="020F0502020204030204" pitchFamily="34" charset="0"/>
                <a:cs typeface="Calibri" panose="020F0502020204030204" pitchFamily="34" charset="0"/>
              </a:rPr>
              <a:t>Serious side effects from naloxone use are very rare</a:t>
            </a:r>
            <a:r>
              <a:rPr lang="en-US" dirty="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marL="34290" indent="0">
              <a:buNone/>
            </a:pPr>
            <a:r>
              <a:rPr lang="en-US" dirty="0" smtClean="0">
                <a:latin typeface="Calibri" panose="020F0502020204030204" pitchFamily="34" charset="0"/>
                <a:cs typeface="Calibri" panose="020F0502020204030204" pitchFamily="34" charset="0"/>
              </a:rPr>
              <a:t>Using </a:t>
            </a:r>
            <a:r>
              <a:rPr lang="en-US" dirty="0">
                <a:latin typeface="Calibri" panose="020F0502020204030204" pitchFamily="34" charset="0"/>
                <a:cs typeface="Calibri" panose="020F0502020204030204" pitchFamily="34" charset="0"/>
              </a:rPr>
              <a:t>naloxone during an overdose far outweighs any risk of side effects. If the cause of the unconsciousness is uncertain, giving naloxone is not likely to cause further harm to the person. Reported side effects are often related to acute opioid withdrawal</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34290" indent="0">
              <a:buNone/>
            </a:pPr>
            <a:r>
              <a:rPr lang="en-US" b="1" dirty="0">
                <a:latin typeface="Calibri" panose="020F0502020204030204" pitchFamily="34" charset="0"/>
                <a:cs typeface="Calibri" panose="020F0502020204030204" pitchFamily="34" charset="0"/>
              </a:rPr>
              <a:t>Naloxone will not reverse overdoses from other drugs, such as alcohol, benzodiazepines, cocaine, or amphetamines.</a:t>
            </a:r>
            <a:r>
              <a:rPr lang="en-US" dirty="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marL="34290" indent="0">
              <a:buNone/>
            </a:pPr>
            <a:r>
              <a:rPr lang="en-US" b="1" dirty="0" smtClean="0">
                <a:latin typeface="Calibri" panose="020F0502020204030204" pitchFamily="34" charset="0"/>
                <a:cs typeface="Calibri" panose="020F0502020204030204" pitchFamily="34" charset="0"/>
              </a:rPr>
              <a:t>Naloxone has no abuse potential.</a:t>
            </a:r>
          </a:p>
          <a:p>
            <a:pPr marL="34290" indent="0">
              <a:buNone/>
            </a:pPr>
            <a:r>
              <a:rPr lang="en-US" b="1" dirty="0" smtClean="0">
                <a:latin typeface="Calibri" panose="020F0502020204030204" pitchFamily="34" charset="0"/>
                <a:cs typeface="Calibri" panose="020F0502020204030204" pitchFamily="34" charset="0"/>
              </a:rPr>
              <a:t>Naloxone has the same dose for an adult and a child.</a:t>
            </a:r>
          </a:p>
        </p:txBody>
      </p:sp>
    </p:spTree>
    <p:extLst>
      <p:ext uri="{BB962C8B-B14F-4D97-AF65-F5344CB8AC3E}">
        <p14:creationId xmlns:p14="http://schemas.microsoft.com/office/powerpoint/2010/main" val="4269225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62000" y="745203"/>
            <a:ext cx="7406640" cy="1356360"/>
          </a:xfrm>
        </p:spPr>
        <p:txBody>
          <a:bodyPr>
            <a:normAutofit fontScale="90000"/>
          </a:bodyPr>
          <a:lstStyle/>
          <a:p>
            <a:r>
              <a:rPr lang="en-US" sz="3600" dirty="0">
                <a:latin typeface="Calibri" panose="020F0502020204030204" pitchFamily="34" charset="0"/>
                <a:cs typeface="Calibri" panose="020F0502020204030204" pitchFamily="34" charset="0"/>
              </a:rPr>
              <a:t>Steps to Respond to an </a:t>
            </a:r>
            <a:r>
              <a:rPr lang="en-US" sz="3600" dirty="0" smtClean="0">
                <a:latin typeface="Calibri" panose="020F0502020204030204" pitchFamily="34" charset="0"/>
                <a:cs typeface="Calibri" panose="020F0502020204030204" pitchFamily="34" charset="0"/>
              </a:rPr>
              <a:t>Opioid Overdose</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a:xfrm>
            <a:off x="452398" y="1828800"/>
            <a:ext cx="8005802" cy="4411662"/>
          </a:xfrm>
        </p:spPr>
        <p:txBody>
          <a:bodyPr>
            <a:normAutofit/>
          </a:bodyPr>
          <a:lstStyle/>
          <a:p>
            <a:pPr marL="0" marR="0" indent="-457200">
              <a:lnSpc>
                <a:spcPct val="107000"/>
              </a:lnSpc>
              <a:spcBef>
                <a:spcPts val="0"/>
              </a:spcBef>
              <a:spcAft>
                <a:spcPts val="800"/>
              </a:spcAft>
              <a:buFont typeface="+mj-lt"/>
              <a:buAutoNum type="arabicPeriod"/>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Check </a:t>
            </a:r>
            <a:r>
              <a:rPr lang="en-US" sz="1600" dirty="0">
                <a:latin typeface="Calibri" panose="020F0502020204030204" pitchFamily="34" charset="0"/>
                <a:ea typeface="Calibri" panose="020F0502020204030204" pitchFamily="34" charset="0"/>
                <a:cs typeface="Calibri" panose="020F0502020204030204" pitchFamily="34" charset="0"/>
              </a:rPr>
              <a:t>for </a:t>
            </a:r>
            <a:r>
              <a:rPr lang="en-US" sz="1600" b="1" dirty="0" smtClean="0">
                <a:latin typeface="Calibri" panose="020F0502020204030204" pitchFamily="34" charset="0"/>
                <a:ea typeface="Calibri" panose="020F0502020204030204" pitchFamily="34" charset="0"/>
                <a:cs typeface="Calibri" panose="020F0502020204030204" pitchFamily="34" charset="0"/>
              </a:rPr>
              <a:t>Responsiveness</a:t>
            </a:r>
          </a:p>
          <a:p>
            <a:pPr marL="0" marR="0" indent="-457200">
              <a:lnSpc>
                <a:spcPct val="107000"/>
              </a:lnSpc>
              <a:spcBef>
                <a:spcPts val="0"/>
              </a:spcBef>
              <a:spcAft>
                <a:spcPts val="800"/>
              </a:spcAft>
              <a:buFont typeface="+mj-lt"/>
              <a:buAutoNum type="arabicPeriod"/>
            </a:pPr>
            <a:r>
              <a:rPr lang="en-US" sz="1600" b="1" dirty="0" smtClean="0">
                <a:latin typeface="Calibri" panose="020F0502020204030204" pitchFamily="34" charset="0"/>
                <a:ea typeface="Calibri" panose="020F0502020204030204" pitchFamily="34" charset="0"/>
                <a:cs typeface="Calibri" panose="020F0502020204030204" pitchFamily="34" charset="0"/>
              </a:rPr>
              <a:t>Call </a:t>
            </a:r>
            <a:r>
              <a:rPr lang="en-US" sz="1600" b="1" dirty="0">
                <a:latin typeface="Calibri" panose="020F0502020204030204" pitchFamily="34" charset="0"/>
                <a:ea typeface="Calibri" panose="020F0502020204030204" pitchFamily="34" charset="0"/>
                <a:cs typeface="Calibri" panose="020F0502020204030204" pitchFamily="34" charset="0"/>
              </a:rPr>
              <a:t>911</a:t>
            </a:r>
            <a:r>
              <a:rPr lang="en-US" sz="1600" dirty="0">
                <a:latin typeface="Calibri" panose="020F0502020204030204" pitchFamily="34" charset="0"/>
                <a:ea typeface="Calibri" panose="020F0502020204030204" pitchFamily="34" charset="0"/>
                <a:cs typeface="Calibri" panose="020F0502020204030204" pitchFamily="34" charset="0"/>
              </a:rPr>
              <a:t>, if you must leave the individual alone, place them into recovery position</a:t>
            </a:r>
            <a:r>
              <a:rPr lang="en-US" sz="1600" dirty="0" smtClean="0">
                <a:latin typeface="Calibri" panose="020F0502020204030204" pitchFamily="34" charset="0"/>
                <a:ea typeface="Calibri" panose="020F0502020204030204" pitchFamily="34" charset="0"/>
                <a:cs typeface="Calibri" panose="020F0502020204030204" pitchFamily="34" charset="0"/>
              </a:rPr>
              <a:t>.</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Give </a:t>
            </a:r>
            <a:r>
              <a:rPr lang="en-US" sz="1600" b="1" dirty="0">
                <a:latin typeface="Calibri" panose="020F0502020204030204" pitchFamily="34" charset="0"/>
                <a:ea typeface="Calibri" panose="020F0502020204030204" pitchFamily="34" charset="0"/>
                <a:cs typeface="Calibri" panose="020F0502020204030204" pitchFamily="34" charset="0"/>
              </a:rPr>
              <a:t>2 Rescue Breaths </a:t>
            </a:r>
            <a:r>
              <a:rPr lang="en-US" sz="1600" dirty="0">
                <a:latin typeface="Calibri" panose="020F0502020204030204" pitchFamily="34" charset="0"/>
                <a:ea typeface="Calibri" panose="020F0502020204030204" pitchFamily="34" charset="0"/>
                <a:cs typeface="Calibri" panose="020F0502020204030204" pitchFamily="34" charset="0"/>
              </a:rPr>
              <a:t>(if the person is not </a:t>
            </a:r>
            <a:r>
              <a:rPr lang="en-US" sz="1600" dirty="0" smtClean="0">
                <a:latin typeface="Calibri" panose="020F0502020204030204" pitchFamily="34" charset="0"/>
                <a:ea typeface="Calibri" panose="020F0502020204030204" pitchFamily="34" charset="0"/>
                <a:cs typeface="Calibri" panose="020F0502020204030204" pitchFamily="34" charset="0"/>
              </a:rPr>
              <a:t>breathing)</a:t>
            </a:r>
            <a:endParaRPr lang="en-US" sz="1600" b="1" dirty="0" smtClean="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Administer </a:t>
            </a:r>
            <a:r>
              <a:rPr lang="en-US" sz="1600" b="1" dirty="0" smtClean="0">
                <a:latin typeface="Calibri" panose="020F0502020204030204" pitchFamily="34" charset="0"/>
                <a:ea typeface="Calibri" panose="020F0502020204030204" pitchFamily="34" charset="0"/>
                <a:cs typeface="Calibri" panose="020F0502020204030204" pitchFamily="34" charset="0"/>
              </a:rPr>
              <a:t>Naloxone</a:t>
            </a: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Continue </a:t>
            </a:r>
            <a:r>
              <a:rPr lang="en-US" sz="1600" b="1" dirty="0">
                <a:latin typeface="Calibri" panose="020F0502020204030204" pitchFamily="34" charset="0"/>
                <a:ea typeface="Calibri" panose="020F0502020204030204" pitchFamily="34" charset="0"/>
                <a:cs typeface="Calibri" panose="020F0502020204030204" pitchFamily="34" charset="0"/>
              </a:rPr>
              <a:t>Rescue </a:t>
            </a:r>
            <a:r>
              <a:rPr lang="en-US" sz="1600" b="1" dirty="0" smtClean="0">
                <a:latin typeface="Calibri" panose="020F0502020204030204" pitchFamily="34" charset="0"/>
                <a:ea typeface="Calibri" panose="020F0502020204030204" pitchFamily="34" charset="0"/>
                <a:cs typeface="Calibri" panose="020F0502020204030204" pitchFamily="34" charset="0"/>
              </a:rPr>
              <a:t>Breathing</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Assess </a:t>
            </a:r>
            <a:r>
              <a:rPr lang="en-US" sz="1600" dirty="0">
                <a:latin typeface="Calibri" panose="020F0502020204030204" pitchFamily="34" charset="0"/>
                <a:ea typeface="Calibri" panose="020F0502020204030204" pitchFamily="34" charset="0"/>
                <a:cs typeface="Calibri" panose="020F0502020204030204" pitchFamily="34" charset="0"/>
              </a:rPr>
              <a:t>and respond based on outcome of first naloxone administration</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endParaRPr lang="en-US" sz="2800" dirty="0" smtClean="0">
              <a:latin typeface="Candara" pitchFamily="34" charset="0"/>
            </a:endParaRPr>
          </a:p>
          <a:p>
            <a:pPr marL="571500" indent="-571500">
              <a:lnSpc>
                <a:spcPct val="90000"/>
              </a:lnSpc>
              <a:buFont typeface="+mj-lt"/>
              <a:buAutoNum type="arabicPeriod"/>
            </a:pPr>
            <a:endParaRPr lang="en-US" dirty="0" smtClean="0">
              <a:latin typeface="Candara" pitchFamily="34" charset="0"/>
            </a:endParaRPr>
          </a:p>
          <a:p>
            <a:pPr marL="571500" indent="-571500" algn="ctr">
              <a:lnSpc>
                <a:spcPct val="90000"/>
              </a:lnSpc>
              <a:buNone/>
            </a:pPr>
            <a:r>
              <a:rPr lang="en-US" b="1" dirty="0" smtClean="0">
                <a:solidFill>
                  <a:srgbClr val="FF0000"/>
                </a:solidFill>
                <a:latin typeface="Calibri" panose="020F0502020204030204" pitchFamily="34" charset="0"/>
                <a:cs typeface="Calibri" panose="020F0502020204030204" pitchFamily="34" charset="0"/>
              </a:rPr>
              <a:t>**If you must leave an unresponsive person at anytime, put them in recovery position**</a:t>
            </a:r>
            <a:endParaRPr lang="en-US" b="1" dirty="0">
              <a:solidFill>
                <a:srgbClr val="FF0000"/>
              </a:solidFill>
              <a:latin typeface="Calibri" panose="020F0502020204030204" pitchFamily="34" charset="0"/>
              <a:cs typeface="Calibri" panose="020F0502020204030204" pitchFamily="34" charset="0"/>
            </a:endParaRP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04403525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latin typeface="Calibri" panose="020F0502020204030204" pitchFamily="34" charset="0"/>
                <a:cs typeface="Calibri" panose="020F0502020204030204" pitchFamily="34" charset="0"/>
              </a:rPr>
              <a:t>1. Check </a:t>
            </a:r>
            <a:r>
              <a:rPr lang="en-US" sz="3600" dirty="0">
                <a:latin typeface="Calibri" panose="020F0502020204030204" pitchFamily="34" charset="0"/>
                <a:cs typeface="Calibri" panose="020F0502020204030204" pitchFamily="34" charset="0"/>
              </a:rPr>
              <a:t>for </a:t>
            </a:r>
            <a:r>
              <a:rPr lang="en-US" sz="3600" dirty="0" smtClean="0">
                <a:latin typeface="Calibri" panose="020F0502020204030204" pitchFamily="34" charset="0"/>
                <a:cs typeface="Calibri" panose="020F0502020204030204" pitchFamily="34" charset="0"/>
              </a:rPr>
              <a:t>Responsiveness</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p:txBody>
          <a:bodyPr/>
          <a:lstStyle/>
          <a:p>
            <a:pPr marL="573088" lvl="0" indent="-341313"/>
            <a:r>
              <a:rPr lang="en-US" sz="1800" dirty="0" smtClean="0">
                <a:latin typeface="Calibri" panose="020F0502020204030204" pitchFamily="34" charset="0"/>
                <a:cs typeface="Calibri" panose="020F0502020204030204" pitchFamily="34" charset="0"/>
              </a:rPr>
              <a:t>Try to stimulate them. You can shout their name, tap their shoulder, or pinch their ear lobe.</a:t>
            </a:r>
          </a:p>
          <a:p>
            <a:pPr marL="573088" lvl="0" indent="-341313"/>
            <a:r>
              <a:rPr lang="en-US" sz="1800" dirty="0" smtClean="0">
                <a:latin typeface="Calibri" panose="020F0502020204030204" pitchFamily="34" charset="0"/>
                <a:cs typeface="Calibri" panose="020F0502020204030204" pitchFamily="34" charset="0"/>
              </a:rPr>
              <a:t>Give a sternum rub. Make a fist and rake your knuckles hard up and down the front of the person’s sternum (breast bone). This is sometimes enough to wake the person up.</a:t>
            </a:r>
          </a:p>
          <a:p>
            <a:pPr marL="573088" lvl="0" indent="-341313"/>
            <a:r>
              <a:rPr lang="en-US" sz="1800" dirty="0" smtClean="0">
                <a:latin typeface="Calibri" panose="020F0502020204030204" pitchFamily="34" charset="0"/>
                <a:cs typeface="Calibri" panose="020F0502020204030204" pitchFamily="34" charset="0"/>
              </a:rPr>
              <a:t>Check for breathing. Put your ear to the person’s mouth and nose so that you can also watch their chest. Feel for breath and watch to see if the person’s chest rises and falls.</a:t>
            </a:r>
          </a:p>
          <a:p>
            <a:pPr marL="573088" lvl="0" indent="-341313"/>
            <a:r>
              <a:rPr lang="en-US" sz="1800" dirty="0" smtClean="0">
                <a:latin typeface="Calibri" panose="020F0502020204030204" pitchFamily="34" charset="0"/>
                <a:cs typeface="Calibri" panose="020F0502020204030204" pitchFamily="34" charset="0"/>
              </a:rPr>
              <a:t>If the person does not respond or is not breathing, proceed to step 2</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a:latin typeface="Calibri" panose="020F0502020204030204" pitchFamily="34" charset="0"/>
                <a:cs typeface="Calibri" panose="020F0502020204030204" pitchFamily="34" charset="0"/>
              </a:rPr>
              <a:t>2</a:t>
            </a:r>
            <a:r>
              <a:rPr lang="en-US" sz="3600" dirty="0" smtClean="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Call 911</a:t>
            </a:r>
            <a:r>
              <a:rPr lang="en-US" sz="3600" dirty="0">
                <a:latin typeface="Candara" pitchFamily="34" charset="0"/>
              </a:rPr>
              <a:t/>
            </a:r>
            <a:br>
              <a:rPr lang="en-US" sz="3600" dirty="0">
                <a:latin typeface="Candara" pitchFamily="34" charset="0"/>
              </a:rPr>
            </a:br>
            <a:endParaRPr lang="en-US" sz="3600" b="0" dirty="0"/>
          </a:p>
        </p:txBody>
      </p:sp>
      <p:sp>
        <p:nvSpPr>
          <p:cNvPr id="120835" name="Rectangle 3"/>
          <p:cNvSpPr>
            <a:spLocks noGrp="1" noChangeArrowheads="1"/>
          </p:cNvSpPr>
          <p:nvPr>
            <p:ph idx="1"/>
          </p:nvPr>
        </p:nvSpPr>
        <p:spPr>
          <a:xfrm>
            <a:off x="457200" y="1965960"/>
            <a:ext cx="8229600" cy="3124200"/>
          </a:xfrm>
        </p:spPr>
        <p:txBody>
          <a:bodyPr>
            <a:normAutofit/>
          </a:bodyPr>
          <a:lstStyle/>
          <a:p>
            <a:pPr marL="0" indent="0">
              <a:buNone/>
            </a:pPr>
            <a:r>
              <a:rPr lang="en-US" sz="1800" dirty="0" smtClean="0">
                <a:latin typeface="Calibri" panose="020F0502020204030204" pitchFamily="34" charset="0"/>
                <a:cs typeface="Calibri" panose="020F0502020204030204" pitchFamily="34" charset="0"/>
              </a:rPr>
              <a:t>Calling </a:t>
            </a:r>
            <a:r>
              <a:rPr lang="en-US" sz="1800" dirty="0">
                <a:latin typeface="Calibri" panose="020F0502020204030204" pitchFamily="34" charset="0"/>
                <a:cs typeface="Calibri" panose="020F0502020204030204" pitchFamily="34" charset="0"/>
              </a:rPr>
              <a:t>911 immediately when responding to an overdose is vital. An individual who has overdosed needs to be </a:t>
            </a:r>
            <a:r>
              <a:rPr lang="en-US" sz="1800" b="1" dirty="0">
                <a:latin typeface="Calibri" panose="020F0502020204030204" pitchFamily="34" charset="0"/>
                <a:cs typeface="Calibri" panose="020F0502020204030204" pitchFamily="34" charset="0"/>
              </a:rPr>
              <a:t>assessed by medical professionals.</a:t>
            </a:r>
          </a:p>
          <a:p>
            <a:pPr marL="574675" lvl="0"/>
            <a:r>
              <a:rPr lang="en-US" sz="1800" dirty="0" smtClean="0">
                <a:latin typeface="Calibri" panose="020F0502020204030204" pitchFamily="34" charset="0"/>
                <a:cs typeface="Calibri" panose="020F0502020204030204" pitchFamily="34" charset="0"/>
              </a:rPr>
              <a:t>If there is more than one person around instruct another individual to call 911. </a:t>
            </a:r>
          </a:p>
          <a:p>
            <a:pPr marL="574675" lvl="0"/>
            <a:r>
              <a:rPr lang="en-US" sz="1800" dirty="0">
                <a:latin typeface="Calibri" panose="020F0502020204030204" pitchFamily="34" charset="0"/>
                <a:cs typeface="Calibri" panose="020F0502020204030204" pitchFamily="34" charset="0"/>
              </a:rPr>
              <a:t>I</a:t>
            </a:r>
            <a:r>
              <a:rPr lang="en-US" sz="1800" dirty="0" smtClean="0">
                <a:latin typeface="Calibri" panose="020F0502020204030204" pitchFamily="34" charset="0"/>
                <a:cs typeface="Calibri" panose="020F0502020204030204" pitchFamily="34" charset="0"/>
              </a:rPr>
              <a:t>f with a cell phone call 911, put call on “speakerphone” and place phone on the ground.</a:t>
            </a:r>
          </a:p>
          <a:p>
            <a:pPr marL="574675"/>
            <a:r>
              <a:rPr lang="en-US" sz="1800" dirty="0" smtClean="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Report </a:t>
            </a:r>
            <a:r>
              <a:rPr lang="en-US" sz="18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that the person’s breathing has slowed or stopped, he or she is unresponsive</a:t>
            </a:r>
            <a:r>
              <a:rPr lang="en-US" sz="1800" dirty="0" smtClean="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it is a suspected overdose, </a:t>
            </a:r>
            <a:r>
              <a:rPr lang="en-US" sz="18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and give the exact location.</a:t>
            </a:r>
            <a:endParaRPr lang="en-US" sz="18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574675" lvl="0"/>
            <a:endParaRPr lang="en-US" sz="1400" dirty="0">
              <a:latin typeface="Calibri" panose="020F0502020204030204" pitchFamily="34" charset="0"/>
              <a:cs typeface="Calibri" panose="020F0502020204030204" pitchFamily="34" charset="0"/>
            </a:endParaRPr>
          </a:p>
          <a:p>
            <a:pPr marL="571500" indent="-571500">
              <a:lnSpc>
                <a:spcPct val="90000"/>
              </a:lnSpc>
              <a:buNone/>
            </a:pPr>
            <a:endParaRPr lang="en-US" sz="3200"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0" b="91102" l="0" r="100000">
                        <a14:foregroundMark x1="36449" y1="40254" x2="36449" y2="40254"/>
                        <a14:foregroundMark x1="57009" y1="43644" x2="57009" y2="43644"/>
                        <a14:foregroundMark x1="71963" y1="43220" x2="71963" y2="43220"/>
                        <a14:foregroundMark x1="46262" y1="28390" x2="46262" y2="28390"/>
                        <a14:foregroundMark x1="53271" y1="27966" x2="53271" y2="27966"/>
                        <a14:foregroundMark x1="58411" y1="28814" x2="58411" y2="28814"/>
                        <a14:foregroundMark x1="64019" y1="29661" x2="64019" y2="29661"/>
                        <a14:foregroundMark x1="64486" y1="23729" x2="64486" y2="23729"/>
                        <a14:foregroundMark x1="77103" y1="12712" x2="77103" y2="12712"/>
                        <a14:foregroundMark x1="86916" y1="21186" x2="86916" y2="21186"/>
                        <a14:foregroundMark x1="92056" y1="57627" x2="92056" y2="57627"/>
                        <a14:foregroundMark x1="69626" y1="79237" x2="69626" y2="79237"/>
                      </a14:backgroundRemoval>
                    </a14:imgEffect>
                  </a14:imgLayer>
                </a14:imgProps>
              </a:ext>
            </a:extLst>
          </a:blip>
          <a:srcRect b="8475"/>
          <a:stretch/>
        </p:blipFill>
        <p:spPr>
          <a:xfrm>
            <a:off x="7120562" y="4791624"/>
            <a:ext cx="1639573" cy="1654896"/>
          </a:xfrm>
          <a:prstGeom prst="rect">
            <a:avLst/>
          </a:prstGeom>
        </p:spPr>
      </p:pic>
      <p:pic>
        <p:nvPicPr>
          <p:cNvPr id="5" name="Picture 4" descr="REVIVEBannerMay2015.jp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4167439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latin typeface="Calibri" panose="020F0502020204030204" pitchFamily="34" charset="0"/>
                <a:cs typeface="Calibri" panose="020F0502020204030204" pitchFamily="34" charset="0"/>
              </a:rPr>
              <a:t>Recovery </a:t>
            </a:r>
            <a:r>
              <a:rPr lang="en-US" sz="3600" dirty="0">
                <a:latin typeface="Calibri" panose="020F0502020204030204" pitchFamily="34" charset="0"/>
                <a:cs typeface="Calibri" panose="020F0502020204030204" pitchFamily="34" charset="0"/>
              </a:rPr>
              <a:t>Position</a:t>
            </a:r>
            <a:br>
              <a:rPr lang="en-US" sz="36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a:xfrm>
            <a:off x="304801" y="1524000"/>
            <a:ext cx="8509420" cy="4800600"/>
          </a:xfrm>
        </p:spPr>
        <p:txBody>
          <a:bodyPr>
            <a:normAutofit lnSpcReduction="10000"/>
          </a:bodyPr>
          <a:lstStyle/>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a:buClr>
                <a:srgbClr val="330066"/>
              </a:buClr>
              <a:buNone/>
            </a:pPr>
            <a:r>
              <a:rPr lang="en-US" sz="1400" b="1" dirty="0" smtClean="0">
                <a:solidFill>
                  <a:srgbClr val="000000"/>
                </a:solidFill>
                <a:latin typeface="Calibri" panose="020F0502020204030204" pitchFamily="34" charset="0"/>
                <a:cs typeface="Calibri" panose="020F0502020204030204" pitchFamily="34" charset="0"/>
              </a:rPr>
              <a:t>If you need to leave the person to get your naloxone kit or for any other reason put them into recovery position. </a:t>
            </a: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148590" lvl="0" indent="0">
              <a:lnSpc>
                <a:spcPct val="107000"/>
              </a:lnSpc>
              <a:spcBef>
                <a:spcPts val="0"/>
              </a:spcBef>
              <a:buClr>
                <a:srgbClr val="000000"/>
              </a:buClr>
              <a:buNone/>
            </a:pP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Using Recovery Position: </a:t>
            </a:r>
            <a:endPar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lnSpc>
                <a:spcPct val="107000"/>
              </a:lnSpc>
              <a:spcBef>
                <a:spcPts val="0"/>
              </a:spcBef>
              <a:spcAft>
                <a:spcPts val="0"/>
              </a:spcAft>
              <a:buClr>
                <a:srgbClr val="000000"/>
              </a:buClr>
              <a:buSzPts val="1200"/>
              <a:buFont typeface="+mj-lt"/>
              <a:buAutoNum type="alphaLcPeriod"/>
            </a:pP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Place the overdose victim flat on their back. </a:t>
            </a:r>
            <a:endPar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fontAlgn="base">
              <a:lnSpc>
                <a:spcPct val="107000"/>
              </a:lnSpc>
              <a:spcBef>
                <a:spcPts val="0"/>
              </a:spcBef>
              <a:spcAft>
                <a:spcPts val="0"/>
              </a:spcAft>
              <a:buClr>
                <a:srgbClr val="000000"/>
              </a:buClr>
              <a:buSzPts val="1200"/>
              <a:buFont typeface="+mj-lt"/>
              <a:buAutoNum type="alphaLcPeriod"/>
            </a:pP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Roll the person over slightly onto their side. </a:t>
            </a:r>
            <a:endPar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fontAlgn="base">
              <a:lnSpc>
                <a:spcPct val="107000"/>
              </a:lnSpc>
              <a:spcBef>
                <a:spcPts val="0"/>
              </a:spcBef>
              <a:spcAft>
                <a:spcPts val="0"/>
              </a:spcAft>
              <a:buClr>
                <a:srgbClr val="000000"/>
              </a:buClr>
              <a:buSzPts val="1200"/>
              <a:buFont typeface="+mj-lt"/>
              <a:buAutoNum type="alphaLcPeriod"/>
            </a:pP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Bend their top knee. </a:t>
            </a:r>
            <a:endPar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fontAlgn="base">
              <a:lnSpc>
                <a:spcPct val="107000"/>
              </a:lnSpc>
              <a:spcBef>
                <a:spcPts val="0"/>
              </a:spcBef>
              <a:spcAft>
                <a:spcPts val="0"/>
              </a:spcAft>
              <a:buClr>
                <a:srgbClr val="000000"/>
              </a:buClr>
              <a:buSzPts val="1200"/>
              <a:buFont typeface="+mj-lt"/>
              <a:buAutoNum type="alphaLcPeriod"/>
            </a:pP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Put the person’s top hand under their head  </a:t>
            </a:r>
            <a:endPar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fontAlgn="base">
              <a:lnSpc>
                <a:spcPct val="107000"/>
              </a:lnSpc>
              <a:spcBef>
                <a:spcPts val="0"/>
              </a:spcBef>
              <a:spcAft>
                <a:spcPts val="0"/>
              </a:spcAft>
              <a:buClr>
                <a:srgbClr val="000000"/>
              </a:buClr>
              <a:buSzPts val="1200"/>
              <a:buFont typeface="+mj-lt"/>
              <a:buAutoNum type="alphaLcPeriod"/>
            </a:pP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This position should keep the person from </a:t>
            </a:r>
            <a:r>
              <a:rPr lang="en-US"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rolling </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onto their stomach or back and </a:t>
            </a:r>
            <a:r>
              <a:rPr lang="en-US"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prevent </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them from asphyxiation in case of vomiting. </a:t>
            </a:r>
            <a:endPar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lnSpc>
                <a:spcPct val="107000"/>
              </a:lnSpc>
              <a:spcBef>
                <a:spcPts val="0"/>
              </a:spcBef>
              <a:spcAft>
                <a:spcPts val="0"/>
              </a:spcAft>
              <a:buClr>
                <a:srgbClr val="000000"/>
              </a:buClr>
              <a:buSzPts val="1200"/>
              <a:buFont typeface="+mj-lt"/>
              <a:buAutoNum type="alphaLcPeriod"/>
            </a:pP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Make sure the person is accessible and visible to first responders; don’t close or lock doors that would keep first responders from being able to find or access the person. </a:t>
            </a:r>
            <a:endPar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2" name="Picture 1"/>
          <p:cNvPicPr>
            <a:picLocks noChangeAspect="1"/>
          </p:cNvPicPr>
          <p:nvPr/>
        </p:nvPicPr>
        <p:blipFill>
          <a:blip r:embed="rId3"/>
          <a:stretch>
            <a:fillRect/>
          </a:stretch>
        </p:blipFill>
        <p:spPr>
          <a:xfrm>
            <a:off x="2159195" y="1339110"/>
            <a:ext cx="4698805" cy="2265767"/>
          </a:xfrm>
          <a:prstGeom prst="rect">
            <a:avLst/>
          </a:prstGeom>
        </p:spPr>
      </p:pic>
      <p:pic>
        <p:nvPicPr>
          <p:cNvPr id="5" name="Picture 4" descr="REVIVEBannerMay2015.jp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2961228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The Case for Naloxone Education</a:t>
            </a:r>
            <a:endParaRPr lang="en-US" sz="36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827942" y="6019800"/>
            <a:ext cx="7404100" cy="164432"/>
          </a:xfrm>
          <a:prstGeom prst="rect">
            <a:avLst/>
          </a:prstGeom>
        </p:spPr>
      </p:pic>
      <p:sp>
        <p:nvSpPr>
          <p:cNvPr id="6" name="Rectangle 5"/>
          <p:cNvSpPr/>
          <p:nvPr/>
        </p:nvSpPr>
        <p:spPr>
          <a:xfrm>
            <a:off x="457200" y="1573649"/>
            <a:ext cx="8153400" cy="1169551"/>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Since 2013, fatal drug overdose has been the leading method of unnatural death in Virginia, surpassing all other forms of unnatural death including homicide, suicide, motor vehicles accidents, and undetermined deaths. </a:t>
            </a:r>
          </a:p>
          <a:p>
            <a:r>
              <a:rPr lang="en-US" sz="1400" dirty="0">
                <a:latin typeface="Calibri" panose="020F0502020204030204" pitchFamily="34" charset="0"/>
                <a:cs typeface="Calibri" panose="020F0502020204030204" pitchFamily="34" charset="0"/>
              </a:rPr>
              <a:t>In 2019, there were 1,289 deaths from all-opioids which includes all versions of fentanyl, heroin, prescription opioids and U-47700 (an illicitly manufactured synthetic opioid).</a:t>
            </a:r>
          </a:p>
        </p:txBody>
      </p:sp>
      <p:pic>
        <p:nvPicPr>
          <p:cNvPr id="7" name="Picture 6"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pic>
        <p:nvPicPr>
          <p:cNvPr id="8" name="Picture 7"/>
          <p:cNvPicPr/>
          <p:nvPr/>
        </p:nvPicPr>
        <p:blipFill rotWithShape="1">
          <a:blip r:embed="rId5"/>
          <a:srcRect l="57173" t="37463" r="16063" b="23434"/>
          <a:stretch/>
        </p:blipFill>
        <p:spPr bwMode="auto">
          <a:xfrm>
            <a:off x="440607" y="2743201"/>
            <a:ext cx="8169993" cy="3687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4016731"/>
      </p:ext>
    </p:extLst>
  </p:cSld>
  <p:clrMapOvr>
    <a:masterClrMapping/>
  </p:clrMapOvr>
  <mc:AlternateContent xmlns:mc="http://schemas.openxmlformats.org/markup-compatibility/2006" xmlns:p14="http://schemas.microsoft.com/office/powerpoint/2010/main">
    <mc:Choice Requires="p14">
      <p:transition spd="slow" p14:dur="2000" advTm="56122"/>
    </mc:Choice>
    <mc:Fallback xmlns="">
      <p:transition spd="slow" advTm="5612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3. Give 2 Rescue Breaths </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07670" y="2514600"/>
            <a:ext cx="8305800" cy="1615440"/>
          </a:xfrm>
        </p:spPr>
        <p:txBody>
          <a:bodyPr>
            <a:normAutofit/>
          </a:bodyPr>
          <a:lstStyle/>
          <a:p>
            <a:pPr lvl="0">
              <a:buClr>
                <a:srgbClr val="000000"/>
              </a:buClr>
              <a:buSzPct val="100000"/>
              <a:buFont typeface="+mj-lt"/>
              <a:buAutoNum type="arabicPeriod"/>
            </a:pPr>
            <a:r>
              <a:rPr lang="en-US" sz="1600" dirty="0" smtClean="0">
                <a:solidFill>
                  <a:srgbClr val="383838"/>
                </a:solidFill>
                <a:latin typeface="Calibri" panose="020F0502020204030204" pitchFamily="34" charset="0"/>
                <a:cs typeface="Calibri" panose="020F0502020204030204" pitchFamily="34" charset="0"/>
              </a:rPr>
              <a:t> Place </a:t>
            </a:r>
            <a:r>
              <a:rPr lang="en-US" sz="1600" dirty="0">
                <a:solidFill>
                  <a:srgbClr val="383838"/>
                </a:solidFill>
                <a:latin typeface="Calibri" panose="020F0502020204030204" pitchFamily="34" charset="0"/>
                <a:cs typeface="Calibri" panose="020F0502020204030204" pitchFamily="34" charset="0"/>
              </a:rPr>
              <a:t>the person </a:t>
            </a:r>
            <a:r>
              <a:rPr lang="en-US" sz="1600" b="1" dirty="0">
                <a:solidFill>
                  <a:srgbClr val="383838"/>
                </a:solidFill>
                <a:latin typeface="Calibri" panose="020F0502020204030204" pitchFamily="34" charset="0"/>
                <a:cs typeface="Calibri" panose="020F0502020204030204" pitchFamily="34" charset="0"/>
              </a:rPr>
              <a:t>on their back</a:t>
            </a:r>
            <a:r>
              <a:rPr lang="en-US" sz="1600" dirty="0">
                <a:solidFill>
                  <a:srgbClr val="383838"/>
                </a:solidFill>
                <a:latin typeface="Calibri" panose="020F0502020204030204" pitchFamily="34" charset="0"/>
                <a:cs typeface="Calibri" panose="020F0502020204030204" pitchFamily="34" charset="0"/>
              </a:rPr>
              <a:t>.</a:t>
            </a:r>
          </a:p>
          <a:p>
            <a:pPr lvl="0">
              <a:buClr>
                <a:srgbClr val="000000"/>
              </a:buClr>
              <a:buSzPct val="100000"/>
              <a:buFont typeface="+mj-lt"/>
              <a:buAutoNum type="arabicPeriod"/>
            </a:pPr>
            <a:r>
              <a:rPr lang="en-US" sz="1600" b="1" dirty="0" smtClean="0">
                <a:solidFill>
                  <a:srgbClr val="383838"/>
                </a:solidFill>
                <a:latin typeface="Calibri" panose="020F0502020204030204" pitchFamily="34" charset="0"/>
                <a:cs typeface="Calibri" panose="020F0502020204030204" pitchFamily="34" charset="0"/>
              </a:rPr>
              <a:t> Tilt </a:t>
            </a:r>
            <a:r>
              <a:rPr lang="en-US" sz="1600" b="1" dirty="0">
                <a:solidFill>
                  <a:srgbClr val="383838"/>
                </a:solidFill>
                <a:latin typeface="Calibri" panose="020F0502020204030204" pitchFamily="34" charset="0"/>
                <a:cs typeface="Calibri" panose="020F0502020204030204" pitchFamily="34" charset="0"/>
              </a:rPr>
              <a:t>their chin up </a:t>
            </a:r>
            <a:r>
              <a:rPr lang="en-US" sz="1600" dirty="0">
                <a:solidFill>
                  <a:srgbClr val="383838"/>
                </a:solidFill>
                <a:latin typeface="Calibri" panose="020F0502020204030204" pitchFamily="34" charset="0"/>
                <a:cs typeface="Calibri" panose="020F0502020204030204" pitchFamily="34" charset="0"/>
              </a:rPr>
              <a:t>to open the airway.</a:t>
            </a:r>
          </a:p>
          <a:p>
            <a:pPr lvl="0">
              <a:buClr>
                <a:srgbClr val="000000"/>
              </a:buClr>
              <a:buSzPct val="100000"/>
              <a:buFont typeface="+mj-lt"/>
              <a:buAutoNum type="arabicPeriod"/>
            </a:pPr>
            <a:r>
              <a:rPr lang="en-US" sz="1600" b="1" dirty="0" smtClean="0">
                <a:solidFill>
                  <a:srgbClr val="383838"/>
                </a:solidFill>
                <a:latin typeface="Calibri" panose="020F0502020204030204" pitchFamily="34" charset="0"/>
                <a:cs typeface="Calibri" panose="020F0502020204030204" pitchFamily="34" charset="0"/>
              </a:rPr>
              <a:t> Plug </a:t>
            </a:r>
            <a:r>
              <a:rPr lang="en-US" sz="1600" b="1" dirty="0">
                <a:solidFill>
                  <a:srgbClr val="383838"/>
                </a:solidFill>
                <a:latin typeface="Calibri" panose="020F0502020204030204" pitchFamily="34" charset="0"/>
                <a:cs typeface="Calibri" panose="020F0502020204030204" pitchFamily="34" charset="0"/>
              </a:rPr>
              <a:t>their nose </a:t>
            </a:r>
            <a:r>
              <a:rPr lang="en-US" sz="1600" dirty="0">
                <a:solidFill>
                  <a:srgbClr val="383838"/>
                </a:solidFill>
                <a:latin typeface="Calibri" panose="020F0502020204030204" pitchFamily="34" charset="0"/>
                <a:cs typeface="Calibri" panose="020F0502020204030204" pitchFamily="34" charset="0"/>
              </a:rPr>
              <a:t>with one hand, and </a:t>
            </a:r>
            <a:r>
              <a:rPr lang="en-US" sz="1600" b="1" dirty="0">
                <a:solidFill>
                  <a:srgbClr val="383838"/>
                </a:solidFill>
                <a:latin typeface="Calibri" panose="020F0502020204030204" pitchFamily="34" charset="0"/>
                <a:cs typeface="Calibri" panose="020F0502020204030204" pitchFamily="34" charset="0"/>
              </a:rPr>
              <a:t>give 2 even, regular-sized breaths</a:t>
            </a:r>
            <a:r>
              <a:rPr lang="en-US" sz="1600" dirty="0">
                <a:solidFill>
                  <a:srgbClr val="383838"/>
                </a:solidFill>
                <a:latin typeface="Calibri" panose="020F0502020204030204" pitchFamily="34" charset="0"/>
                <a:cs typeface="Calibri" panose="020F0502020204030204" pitchFamily="34" charset="0"/>
              </a:rPr>
              <a:t>. </a:t>
            </a:r>
            <a:r>
              <a:rPr lang="en-US" sz="1600" dirty="0" smtClean="0">
                <a:solidFill>
                  <a:srgbClr val="383838"/>
                </a:solidFill>
                <a:latin typeface="Calibri" panose="020F0502020204030204" pitchFamily="34" charset="0"/>
                <a:cs typeface="Calibri" panose="020F0502020204030204" pitchFamily="34" charset="0"/>
              </a:rPr>
              <a:t>Blow </a:t>
            </a:r>
            <a:r>
              <a:rPr lang="en-US" sz="1600" dirty="0">
                <a:solidFill>
                  <a:srgbClr val="383838"/>
                </a:solidFill>
                <a:latin typeface="Calibri" panose="020F0502020204030204" pitchFamily="34" charset="0"/>
                <a:cs typeface="Calibri" panose="020F0502020204030204" pitchFamily="34" charset="0"/>
              </a:rPr>
              <a:t>enough air into their lungs to make their chest rise. If you don’t see their chest rise out of the corner of your eye, tilt the head back more and make sure you’re plugging their nose</a:t>
            </a:r>
            <a:r>
              <a:rPr lang="en-US" sz="1600" dirty="0" smtClean="0">
                <a:solidFill>
                  <a:srgbClr val="383838"/>
                </a:solidFill>
                <a:latin typeface="Calibri" panose="020F0502020204030204" pitchFamily="34" charset="0"/>
                <a:cs typeface="Calibri" panose="020F0502020204030204" pitchFamily="34" charset="0"/>
              </a:rPr>
              <a:t>.</a:t>
            </a:r>
            <a:endParaRPr lang="en-US" sz="1600" dirty="0">
              <a:solidFill>
                <a:srgbClr val="38383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65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533400" y="1759768"/>
            <a:ext cx="8229600" cy="4411662"/>
          </a:xfrm>
        </p:spPr>
        <p:txBody>
          <a:bodyPr>
            <a:normAutofit/>
          </a:bodyPr>
          <a:lstStyle/>
          <a:p>
            <a:pPr marL="571500" indent="-571500">
              <a:lnSpc>
                <a:spcPct val="90000"/>
              </a:lnSpc>
              <a:buNone/>
            </a:pPr>
            <a:endParaRPr lang="en-US" sz="1400" dirty="0" smtClean="0">
              <a:solidFill>
                <a:srgbClr val="000000"/>
              </a:solidFill>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800" b="1"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8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800" dirty="0" smtClean="0">
              <a:latin typeface="Calibri" panose="020F0502020204030204" pitchFamily="34" charset="0"/>
              <a:cs typeface="Calibri" panose="020F0502020204030204" pitchFamily="34" charset="0"/>
            </a:endParaRPr>
          </a:p>
          <a:p>
            <a:pPr marL="0" indent="0">
              <a:lnSpc>
                <a:spcPct val="120000"/>
              </a:lnSpc>
              <a:spcBef>
                <a:spcPts val="0"/>
              </a:spcBef>
              <a:buNone/>
            </a:pPr>
            <a:r>
              <a:rPr lang="en-US" sz="1800" dirty="0" smtClean="0">
                <a:latin typeface="Calibri" panose="020F0502020204030204" pitchFamily="34" charset="0"/>
                <a:cs typeface="Calibri" panose="020F0502020204030204" pitchFamily="34" charset="0"/>
              </a:rPr>
              <a:t>Naloxone usually starts working within 30-45 seconds after it is given, but we give the person up to 3 minutes to respond. While you wait for naloxone to take effect, immediately begin Step 5.</a:t>
            </a:r>
            <a:endParaRPr lang="en-US" sz="1800" dirty="0">
              <a:latin typeface="Calibri" panose="020F0502020204030204" pitchFamily="34" charset="0"/>
              <a:cs typeface="Calibri" panose="020F0502020204030204" pitchFamily="34" charset="0"/>
            </a:endParaRPr>
          </a:p>
          <a:p>
            <a:pPr marL="0" indent="0">
              <a:buNone/>
            </a:pPr>
            <a:endParaRPr lang="en-US" sz="1800" b="1" dirty="0" smtClean="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9290" r="88525"/>
                    </a14:imgEffect>
                  </a14:imgLayer>
                </a14:imgProps>
              </a:ext>
            </a:extLst>
          </a:blip>
          <a:stretch>
            <a:fillRect/>
          </a:stretch>
        </p:blipFill>
        <p:spPr>
          <a:xfrm>
            <a:off x="3026587" y="1724043"/>
            <a:ext cx="1682859" cy="2528887"/>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9091" r="88933"/>
                    </a14:imgEffect>
                    <a14:imgEffect>
                      <a14:sharpenSoften amount="-25000"/>
                    </a14:imgEffect>
                  </a14:imgLayer>
                </a14:imgProps>
              </a:ext>
            </a:extLst>
          </a:blip>
          <a:srcRect l="20093" r="16416"/>
          <a:stretch/>
        </p:blipFill>
        <p:spPr>
          <a:xfrm>
            <a:off x="5105400" y="2013704"/>
            <a:ext cx="1371600" cy="1699505"/>
          </a:xfrm>
          <a:prstGeom prst="rect">
            <a:avLst/>
          </a:prstGeom>
        </p:spPr>
      </p:pic>
      <p:pic>
        <p:nvPicPr>
          <p:cNvPr id="11" name="Picture 10" descr="REVIVEBannerMay2015.jpg"/>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12" name="Rectangle 2"/>
          <p:cNvSpPr>
            <a:spLocks noGrp="1" noChangeArrowheads="1"/>
          </p:cNvSpPr>
          <p:nvPr>
            <p:ph type="title"/>
          </p:nvPr>
        </p:nvSpPr>
        <p:spPr>
          <a:xfrm>
            <a:off x="762000" y="745203"/>
            <a:ext cx="7406640" cy="909661"/>
          </a:xfrm>
        </p:spPr>
        <p:txBody>
          <a:bodyPr>
            <a:normAutofit/>
          </a:bodyPr>
          <a:lstStyle/>
          <a:p>
            <a:pPr marL="571500" indent="-571500"/>
            <a:r>
              <a:rPr lang="en-US" sz="3600" dirty="0">
                <a:latin typeface="Calibri" panose="020F0502020204030204" pitchFamily="34" charset="0"/>
                <a:cs typeface="Calibri" panose="020F0502020204030204" pitchFamily="34" charset="0"/>
              </a:rPr>
              <a:t>4</a:t>
            </a:r>
            <a:r>
              <a:rPr lang="en-US" sz="3600" dirty="0" smtClean="0">
                <a:latin typeface="Calibri" panose="020F0502020204030204" pitchFamily="34" charset="0"/>
                <a:cs typeface="Calibri" panose="020F0502020204030204" pitchFamily="34" charset="0"/>
              </a:rPr>
              <a:t>. Administer Naloxone</a:t>
            </a:r>
            <a:endParaRPr lang="en-US" sz="36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rotWithShape="1">
          <a:blip r:embed="rId9">
            <a:extLst>
              <a:ext uri="{BEBA8EAE-BF5A-486C-A8C5-ECC9F3942E4B}">
                <a14:imgProps xmlns:a14="http://schemas.microsoft.com/office/drawing/2010/main">
                  <a14:imgLayer r:embed="rId10">
                    <a14:imgEffect>
                      <a14:backgroundRemoval t="400" b="100000" l="13400" r="93200"/>
                    </a14:imgEffect>
                  </a14:imgLayer>
                </a14:imgProps>
              </a:ext>
            </a:extLst>
          </a:blip>
          <a:srcRect l="29827" r="25518"/>
          <a:stretch/>
        </p:blipFill>
        <p:spPr>
          <a:xfrm>
            <a:off x="4530977" y="1975698"/>
            <a:ext cx="752893" cy="1765346"/>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68680" y="853687"/>
            <a:ext cx="7406640" cy="1356360"/>
          </a:xfrm>
        </p:spPr>
        <p:txBody>
          <a:bodyPr>
            <a:normAutofit fontScale="90000"/>
          </a:bodyPr>
          <a:lstStyle/>
          <a:p>
            <a:r>
              <a:rPr lang="en-US" sz="3600" dirty="0">
                <a:latin typeface="Calibri" panose="020F0502020204030204" pitchFamily="34" charset="0"/>
                <a:cs typeface="Calibri" panose="020F0502020204030204" pitchFamily="34" charset="0"/>
              </a:rPr>
              <a:t>5</a:t>
            </a:r>
            <a:r>
              <a:rPr lang="en-US" sz="3600" dirty="0" smtClean="0">
                <a:latin typeface="Calibri" panose="020F0502020204030204" pitchFamily="34" charset="0"/>
                <a:cs typeface="Calibri" panose="020F0502020204030204" pitchFamily="34" charset="0"/>
              </a:rPr>
              <a:t>. Rescue Breathing or CPR</a:t>
            </a:r>
            <a:r>
              <a:rPr lang="en-US" sz="3100" dirty="0" smtClean="0">
                <a:latin typeface="Calibri" panose="020F0502020204030204" pitchFamily="34" charset="0"/>
                <a:cs typeface="Calibri" panose="020F0502020204030204" pitchFamily="34" charset="0"/>
              </a:rPr>
              <a:t> (if rescuer is CPR trained or instructed to do so by 911)</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a:xfrm>
            <a:off x="457200" y="1828800"/>
            <a:ext cx="8229600" cy="4411662"/>
          </a:xfrm>
        </p:spPr>
        <p:txBody>
          <a:bodyPr/>
          <a:lstStyle/>
          <a:p>
            <a:pPr>
              <a:buSzPct val="100000"/>
              <a:buFont typeface="+mj-lt"/>
              <a:buAutoNum type="arabicPeriod"/>
            </a:pPr>
            <a:r>
              <a:rPr lang="en-US" sz="1400" dirty="0" smtClean="0">
                <a:solidFill>
                  <a:srgbClr val="383838"/>
                </a:solidFill>
                <a:latin typeface="Calibri" panose="020F0502020204030204" pitchFamily="34" charset="0"/>
                <a:cs typeface="Calibri" panose="020F0502020204030204" pitchFamily="34" charset="0"/>
              </a:rPr>
              <a:t>Place the person </a:t>
            </a:r>
            <a:r>
              <a:rPr lang="en-US" sz="1400" b="1" dirty="0" smtClean="0">
                <a:solidFill>
                  <a:srgbClr val="383838"/>
                </a:solidFill>
                <a:latin typeface="Calibri" panose="020F0502020204030204" pitchFamily="34" charset="0"/>
                <a:cs typeface="Calibri" panose="020F0502020204030204" pitchFamily="34" charset="0"/>
              </a:rPr>
              <a:t>on their back</a:t>
            </a:r>
            <a:r>
              <a:rPr lang="en-US" sz="1400" dirty="0" smtClean="0">
                <a:solidFill>
                  <a:srgbClr val="383838"/>
                </a:solidFill>
                <a:latin typeface="Calibri" panose="020F0502020204030204" pitchFamily="34" charset="0"/>
                <a:cs typeface="Calibri" panose="020F0502020204030204" pitchFamily="34" charset="0"/>
              </a:rPr>
              <a:t>.</a:t>
            </a:r>
          </a:p>
          <a:p>
            <a:pPr>
              <a:buSzPct val="100000"/>
              <a:buFont typeface="+mj-lt"/>
              <a:buAutoNum type="arabicPeriod"/>
            </a:pPr>
            <a:r>
              <a:rPr lang="en-US" sz="1400" b="1" dirty="0" smtClean="0">
                <a:solidFill>
                  <a:srgbClr val="383838"/>
                </a:solidFill>
                <a:latin typeface="Calibri" panose="020F0502020204030204" pitchFamily="34" charset="0"/>
                <a:cs typeface="Calibri" panose="020F0502020204030204" pitchFamily="34" charset="0"/>
              </a:rPr>
              <a:t>Tilt their chin up </a:t>
            </a:r>
            <a:r>
              <a:rPr lang="en-US" sz="1400" dirty="0" smtClean="0">
                <a:solidFill>
                  <a:srgbClr val="383838"/>
                </a:solidFill>
                <a:latin typeface="Calibri" panose="020F0502020204030204" pitchFamily="34" charset="0"/>
                <a:cs typeface="Calibri" panose="020F0502020204030204" pitchFamily="34" charset="0"/>
              </a:rPr>
              <a:t>to open the airway.</a:t>
            </a:r>
          </a:p>
          <a:p>
            <a:pPr>
              <a:buSzPct val="100000"/>
              <a:buFont typeface="+mj-lt"/>
              <a:buAutoNum type="arabicPeriod"/>
            </a:pPr>
            <a:r>
              <a:rPr lang="en-US" sz="1400" b="1" dirty="0" smtClean="0">
                <a:solidFill>
                  <a:srgbClr val="383838"/>
                </a:solidFill>
                <a:latin typeface="Calibri" panose="020F0502020204030204" pitchFamily="34" charset="0"/>
                <a:cs typeface="Calibri" panose="020F0502020204030204" pitchFamily="34" charset="0"/>
              </a:rPr>
              <a:t>Plug their nose </a:t>
            </a:r>
            <a:r>
              <a:rPr lang="en-US" sz="1400" dirty="0" smtClean="0">
                <a:solidFill>
                  <a:srgbClr val="383838"/>
                </a:solidFill>
                <a:latin typeface="Calibri" panose="020F0502020204030204" pitchFamily="34" charset="0"/>
                <a:cs typeface="Calibri" panose="020F0502020204030204" pitchFamily="34" charset="0"/>
              </a:rPr>
              <a:t>with one hand, and </a:t>
            </a:r>
            <a:r>
              <a:rPr lang="en-US" sz="1400" b="1" dirty="0" smtClean="0">
                <a:solidFill>
                  <a:srgbClr val="383838"/>
                </a:solidFill>
                <a:latin typeface="Calibri" panose="020F0502020204030204" pitchFamily="34" charset="0"/>
                <a:cs typeface="Calibri" panose="020F0502020204030204" pitchFamily="34" charset="0"/>
              </a:rPr>
              <a:t>give 2 even, regular-sized breaths</a:t>
            </a:r>
            <a:r>
              <a:rPr lang="en-US" sz="1400" dirty="0" smtClean="0">
                <a:solidFill>
                  <a:srgbClr val="383838"/>
                </a:solidFill>
                <a:latin typeface="Calibri" panose="020F0502020204030204" pitchFamily="34" charset="0"/>
                <a:cs typeface="Calibri" panose="020F0502020204030204" pitchFamily="34" charset="0"/>
              </a:rPr>
              <a:t>. Blow enough air into their lungs to make their chest rise. If you don’t see their chest rise out of the corner of your eye, tilt the head back more and make sure you’re plugging their nose.</a:t>
            </a:r>
          </a:p>
          <a:p>
            <a:pPr>
              <a:buSzPct val="100000"/>
              <a:buFont typeface="+mj-lt"/>
              <a:buAutoNum type="arabicPeriod"/>
            </a:pPr>
            <a:r>
              <a:rPr lang="en-US" sz="1400" b="1" dirty="0" smtClean="0">
                <a:solidFill>
                  <a:srgbClr val="383838"/>
                </a:solidFill>
                <a:latin typeface="Calibri" panose="020F0502020204030204" pitchFamily="34" charset="0"/>
                <a:cs typeface="Calibri" panose="020F0502020204030204" pitchFamily="34" charset="0"/>
              </a:rPr>
              <a:t>Repeat</a:t>
            </a:r>
            <a:r>
              <a:rPr lang="en-US" sz="1400" dirty="0" smtClean="0">
                <a:solidFill>
                  <a:srgbClr val="383838"/>
                </a:solidFill>
                <a:latin typeface="Calibri" panose="020F0502020204030204" pitchFamily="34" charset="0"/>
                <a:cs typeface="Calibri" panose="020F0502020204030204" pitchFamily="34" charset="0"/>
              </a:rPr>
              <a:t>, give 1 breath every 5 seconds.</a:t>
            </a:r>
          </a:p>
          <a:p>
            <a:pPr marL="571500" indent="-571500">
              <a:lnSpc>
                <a:spcPct val="90000"/>
              </a:lnSpc>
              <a:buNone/>
            </a:pPr>
            <a:endParaRPr lang="en-US" sz="2000" b="1" dirty="0" smtClean="0">
              <a:latin typeface="Calibri" panose="020F0502020204030204" pitchFamily="34" charset="0"/>
              <a:cs typeface="Calibri" panose="020F0502020204030204" pitchFamily="34" charset="0"/>
            </a:endParaRPr>
          </a:p>
          <a:p>
            <a:pPr marL="0" indent="0">
              <a:buNone/>
            </a:pPr>
            <a:r>
              <a:rPr lang="en-US" sz="1600" b="1" dirty="0" smtClean="0">
                <a:latin typeface="Calibri" panose="020F0502020204030204" pitchFamily="34" charset="0"/>
                <a:cs typeface="Calibri" panose="020F0502020204030204" pitchFamily="34" charset="0"/>
              </a:rPr>
              <a:t>PLEASE NOTE</a:t>
            </a:r>
            <a:r>
              <a:rPr lang="en-US" sz="1600" dirty="0" smtClean="0">
                <a:latin typeface="Calibri" panose="020F0502020204030204" pitchFamily="34" charset="0"/>
                <a:cs typeface="Calibri" panose="020F0502020204030204" pitchFamily="34" charset="0"/>
              </a:rPr>
              <a:t> - </a:t>
            </a:r>
            <a:r>
              <a:rPr lang="en-US" sz="1600" dirty="0">
                <a:latin typeface="Calibri" panose="020F0502020204030204" pitchFamily="34" charset="0"/>
                <a:cs typeface="Calibri" panose="020F0502020204030204" pitchFamily="34" charset="0"/>
              </a:rPr>
              <a:t>You may have heard that recent CPR guidelines recommend “hands-only CPR,” or only chest compressions instead of rescue breathing and chest compressions. These guidelines are for layperson response to </a:t>
            </a:r>
            <a:r>
              <a:rPr lang="en-US" sz="1600" i="1" dirty="0">
                <a:latin typeface="Calibri" panose="020F0502020204030204" pitchFamily="34" charset="0"/>
                <a:cs typeface="Calibri" panose="020F0502020204030204" pitchFamily="34" charset="0"/>
              </a:rPr>
              <a:t>cardiac arrest</a:t>
            </a:r>
            <a:r>
              <a:rPr lang="en-US" sz="1600" dirty="0">
                <a:latin typeface="Calibri" panose="020F0502020204030204" pitchFamily="34" charset="0"/>
                <a:cs typeface="Calibri" panose="020F0502020204030204" pitchFamily="34" charset="0"/>
              </a:rPr>
              <a:t>, and </a:t>
            </a:r>
            <a:r>
              <a:rPr lang="en-US" sz="1600" b="1" dirty="0">
                <a:latin typeface="Calibri" panose="020F0502020204030204" pitchFamily="34" charset="0"/>
                <a:cs typeface="Calibri" panose="020F0502020204030204" pitchFamily="34" charset="0"/>
              </a:rPr>
              <a:t>NOT overdose</a:t>
            </a:r>
            <a:r>
              <a:rPr lang="en-US" sz="1600" dirty="0">
                <a:latin typeface="Calibri" panose="020F0502020204030204" pitchFamily="34" charset="0"/>
                <a:cs typeface="Calibri" panose="020F0502020204030204" pitchFamily="34" charset="0"/>
              </a:rPr>
              <a:t>. It is still recommended that you perform rescue breathing for an overdose, where the primary issue is respiratory depression, and not cardiac </a:t>
            </a:r>
            <a:r>
              <a:rPr lang="en-US" sz="1600" dirty="0" smtClean="0">
                <a:latin typeface="Calibri" panose="020F0502020204030204" pitchFamily="34" charset="0"/>
                <a:cs typeface="Calibri" panose="020F0502020204030204" pitchFamily="34" charset="0"/>
              </a:rPr>
              <a:t>arrest.</a:t>
            </a:r>
            <a:r>
              <a:rPr lang="en-US" sz="1600" b="1"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Brain damage can occur after three to five minutes without oxygen. Rescue breathing gets oxygen to the brain quickly. Once you give naloxone, it may take some time for it to be take effect, so the person may not start breathing on their own right away. Continue rescue breathing/</a:t>
            </a:r>
            <a:r>
              <a:rPr lang="en-US" sz="1600" dirty="0" err="1" smtClean="0">
                <a:latin typeface="Calibri" panose="020F0502020204030204" pitchFamily="34" charset="0"/>
                <a:cs typeface="Calibri" panose="020F0502020204030204" pitchFamily="34" charset="0"/>
              </a:rPr>
              <a:t>cpr</a:t>
            </a:r>
            <a:r>
              <a:rPr lang="en-US" sz="1600" dirty="0" smtClean="0">
                <a:latin typeface="Calibri" panose="020F0502020204030204" pitchFamily="34" charset="0"/>
                <a:cs typeface="Calibri" panose="020F0502020204030204" pitchFamily="34" charset="0"/>
              </a:rPr>
              <a:t> for them until the naloxone takes effect or until emergency medical services arrive.</a:t>
            </a:r>
          </a:p>
          <a:p>
            <a:pPr marL="571500" indent="-571500">
              <a:lnSpc>
                <a:spcPct val="90000"/>
              </a:lnSpc>
              <a:buNone/>
            </a:pPr>
            <a:endParaRPr lang="en-US" sz="1800" dirty="0" smtClean="0">
              <a:latin typeface="Calibri" panose="020F0502020204030204" pitchFamily="34" charset="0"/>
              <a:cs typeface="Calibri" panose="020F0502020204030204" pitchFamily="34" charset="0"/>
            </a:endParaRPr>
          </a:p>
          <a:p>
            <a:pPr marL="571500" indent="-571500">
              <a:lnSpc>
                <a:spcPct val="90000"/>
              </a:lnSpc>
              <a:buNone/>
            </a:pPr>
            <a:endParaRPr lang="en-US" sz="2800" dirty="0" smtClean="0">
              <a:latin typeface="Calibri" panose="020F0502020204030204" pitchFamily="34" charset="0"/>
              <a:cs typeface="Calibri" panose="020F0502020204030204"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
        <p:nvSpPr>
          <p:cNvPr id="4" name="Rectangle 3"/>
          <p:cNvSpPr/>
          <p:nvPr/>
        </p:nvSpPr>
        <p:spPr>
          <a:xfrm>
            <a:off x="457200" y="3962400"/>
            <a:ext cx="8229600" cy="1820862"/>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7010400" y="315104"/>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pPr marR="0">
              <a:lnSpc>
                <a:spcPct val="107000"/>
              </a:lnSpc>
              <a:spcBef>
                <a:spcPts val="0"/>
              </a:spcBef>
              <a:spcAft>
                <a:spcPts val="800"/>
              </a:spcAft>
            </a:pPr>
            <a:r>
              <a:rPr lang="en-US" sz="3600" dirty="0" smtClean="0">
                <a:latin typeface="Calibri" panose="020F0502020204030204" pitchFamily="34" charset="0"/>
                <a:ea typeface="Calibri" panose="020F0502020204030204" pitchFamily="34" charset="0"/>
                <a:cs typeface="Calibri" panose="020F0502020204030204" pitchFamily="34" charset="0"/>
              </a:rPr>
              <a:t>6. Assess </a:t>
            </a:r>
            <a:r>
              <a:rPr lang="en-US" sz="3600" dirty="0">
                <a:latin typeface="Calibri" panose="020F0502020204030204" pitchFamily="34" charset="0"/>
                <a:ea typeface="Calibri" panose="020F0502020204030204" pitchFamily="34" charset="0"/>
                <a:cs typeface="Calibri" panose="020F0502020204030204" pitchFamily="34" charset="0"/>
              </a:rPr>
              <a:t>and R</a:t>
            </a:r>
            <a:r>
              <a:rPr lang="en-US" sz="3600" dirty="0" smtClean="0">
                <a:latin typeface="Calibri" panose="020F0502020204030204" pitchFamily="34" charset="0"/>
                <a:ea typeface="Calibri" panose="020F0502020204030204" pitchFamily="34" charset="0"/>
                <a:cs typeface="Calibri" panose="020F0502020204030204" pitchFamily="34" charset="0"/>
              </a:rPr>
              <a:t>espond</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859237" y="1918482"/>
            <a:ext cx="7404653" cy="4038600"/>
          </a:xfrm>
        </p:spPr>
        <p:txBody>
          <a:bodyPr>
            <a:normAutofit fontScale="92500" lnSpcReduction="10000"/>
          </a:bodyPr>
          <a:lstStyle/>
          <a:p>
            <a:pPr>
              <a:buNone/>
            </a:pPr>
            <a:endParaRPr lang="en-US" sz="1600" dirty="0" smtClean="0">
              <a:latin typeface="Calibri" panose="020F0502020204030204" pitchFamily="34" charset="0"/>
              <a:cs typeface="Calibri" panose="020F0502020204030204" pitchFamily="34" charset="0"/>
            </a:endParaRPr>
          </a:p>
          <a:p>
            <a:pPr marL="0" indent="0" algn="ctr">
              <a:buNone/>
            </a:pPr>
            <a:r>
              <a:rPr lang="en-US" sz="2400" dirty="0" smtClean="0">
                <a:latin typeface="Calibri" panose="020F0502020204030204" pitchFamily="34" charset="0"/>
                <a:cs typeface="Calibri" panose="020F0502020204030204" pitchFamily="34" charset="0"/>
              </a:rPr>
              <a:t>Most individuals will recover after a single dose of naloxone is administered. Ideally</a:t>
            </a:r>
            <a:r>
              <a:rPr lang="en-US" sz="2400" dirty="0">
                <a:latin typeface="Calibri" panose="020F0502020204030204" pitchFamily="34" charset="0"/>
                <a:cs typeface="Calibri" panose="020F0502020204030204" pitchFamily="34" charset="0"/>
              </a:rPr>
              <a:t>, while performing Step 5 the person will begin breathing on their own. </a:t>
            </a:r>
          </a:p>
          <a:p>
            <a:pPr marL="0" indent="0" algn="ctr">
              <a:buNone/>
            </a:pPr>
            <a:endParaRPr lang="en-US" sz="3200" dirty="0" smtClean="0">
              <a:latin typeface="Calibri" panose="020F0502020204030204" pitchFamily="34" charset="0"/>
              <a:cs typeface="Calibri" panose="020F0502020204030204" pitchFamily="34" charset="0"/>
            </a:endParaRPr>
          </a:p>
          <a:p>
            <a:pPr lvl="0" algn="ctr">
              <a:buClr>
                <a:srgbClr val="330066"/>
              </a:buClr>
              <a:buNone/>
            </a:pPr>
            <a:r>
              <a:rPr lang="en-US" sz="2800" dirty="0" smtClean="0">
                <a:solidFill>
                  <a:srgbClr val="000000"/>
                </a:solidFill>
                <a:latin typeface="Calibri" panose="020F0502020204030204" pitchFamily="34" charset="0"/>
                <a:cs typeface="Calibri" panose="020F0502020204030204" pitchFamily="34" charset="0"/>
              </a:rPr>
              <a:t>However, there </a:t>
            </a:r>
            <a:r>
              <a:rPr lang="en-US" sz="2800" dirty="0">
                <a:solidFill>
                  <a:srgbClr val="000000"/>
                </a:solidFill>
                <a:latin typeface="Calibri" panose="020F0502020204030204" pitchFamily="34" charset="0"/>
                <a:cs typeface="Calibri" panose="020F0502020204030204" pitchFamily="34" charset="0"/>
              </a:rPr>
              <a:t>are </a:t>
            </a:r>
            <a:r>
              <a:rPr lang="en-US" sz="2800" b="1" dirty="0">
                <a:solidFill>
                  <a:srgbClr val="000000"/>
                </a:solidFill>
                <a:latin typeface="Calibri" panose="020F0502020204030204" pitchFamily="34" charset="0"/>
                <a:cs typeface="Calibri" panose="020F0502020204030204" pitchFamily="34" charset="0"/>
              </a:rPr>
              <a:t>two cases</a:t>
            </a:r>
            <a:r>
              <a:rPr lang="en-US" sz="2800" dirty="0">
                <a:solidFill>
                  <a:srgbClr val="000000"/>
                </a:solidFill>
                <a:latin typeface="Calibri" panose="020F0502020204030204" pitchFamily="34" charset="0"/>
                <a:cs typeface="Calibri" panose="020F0502020204030204" pitchFamily="34" charset="0"/>
              </a:rPr>
              <a:t> in which you may need to administer a second dose of naloxone:</a:t>
            </a:r>
          </a:p>
          <a:p>
            <a:pPr lvl="0" algn="ctr">
              <a:buClr>
                <a:srgbClr val="330066"/>
              </a:buClr>
              <a:buNone/>
            </a:pPr>
            <a:endParaRPr lang="en-US" sz="1200" dirty="0">
              <a:solidFill>
                <a:srgbClr val="000000"/>
              </a:solidFill>
              <a:latin typeface="Calibri" panose="020F0502020204030204" pitchFamily="34" charset="0"/>
              <a:cs typeface="Calibri" panose="020F0502020204030204" pitchFamily="34" charset="0"/>
            </a:endParaRPr>
          </a:p>
          <a:p>
            <a:pPr lvl="0">
              <a:buClr>
                <a:srgbClr val="330066"/>
              </a:buClr>
            </a:pPr>
            <a:r>
              <a:rPr lang="en-US" sz="2000" b="1" u="sng" cap="small" dirty="0">
                <a:solidFill>
                  <a:srgbClr val="000000"/>
                </a:solidFill>
                <a:latin typeface="Calibri" panose="020F0502020204030204" pitchFamily="34" charset="0"/>
                <a:cs typeface="Calibri" panose="020F0502020204030204" pitchFamily="34" charset="0"/>
              </a:rPr>
              <a:t>Situation A:</a:t>
            </a:r>
            <a:r>
              <a:rPr lang="en-US" sz="2000" u="sng" cap="small" dirty="0">
                <a:solidFill>
                  <a:srgbClr val="00000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If the individual has not responded to the initial dose within three minutes</a:t>
            </a:r>
          </a:p>
          <a:p>
            <a:pPr lvl="0">
              <a:buClr>
                <a:srgbClr val="330066"/>
              </a:buClr>
            </a:pPr>
            <a:r>
              <a:rPr lang="en-US" sz="2000" b="1" u="sng" cap="small" dirty="0">
                <a:solidFill>
                  <a:srgbClr val="000000"/>
                </a:solidFill>
                <a:latin typeface="Calibri" panose="020F0502020204030204" pitchFamily="34" charset="0"/>
                <a:cs typeface="Calibri" panose="020F0502020204030204" pitchFamily="34" charset="0"/>
              </a:rPr>
              <a:t>Situation B:</a:t>
            </a:r>
            <a:r>
              <a:rPr lang="en-US" sz="2000" b="1" dirty="0">
                <a:solidFill>
                  <a:srgbClr val="00000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If the individual has relapsed into an overdose again after having previously recovered with the initial dose. </a:t>
            </a: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normAutofit fontScale="70000" lnSpcReduction="20000"/>
          </a:bodyPr>
          <a:lstStyle/>
          <a:p>
            <a:pPr algn="ctr">
              <a:buNone/>
            </a:pPr>
            <a:r>
              <a:rPr lang="en-US" sz="3100" b="1" u="sng" cap="small" dirty="0" smtClean="0">
                <a:latin typeface="Calibri" panose="020F0502020204030204" pitchFamily="34" charset="0"/>
                <a:cs typeface="Calibri" panose="020F0502020204030204" pitchFamily="34" charset="0"/>
              </a:rPr>
              <a:t>Situation A:</a:t>
            </a:r>
            <a:r>
              <a:rPr lang="en-US" sz="3100" u="sng" cap="small" dirty="0" smtClean="0">
                <a:latin typeface="Calibri" panose="020F0502020204030204" pitchFamily="34" charset="0"/>
                <a:cs typeface="Calibri" panose="020F0502020204030204" pitchFamily="34" charset="0"/>
              </a:rPr>
              <a:t> </a:t>
            </a:r>
            <a:r>
              <a:rPr lang="en-US" sz="3100" dirty="0" smtClean="0">
                <a:latin typeface="Calibri" panose="020F0502020204030204" pitchFamily="34" charset="0"/>
                <a:cs typeface="Calibri" panose="020F0502020204030204" pitchFamily="34" charset="0"/>
              </a:rPr>
              <a:t>The individual has not responded to the initial dose within three minutes </a:t>
            </a:r>
          </a:p>
          <a:p>
            <a:pPr algn="ctr">
              <a:buNone/>
            </a:pPr>
            <a:endParaRPr lang="en-US" sz="2100" dirty="0" smtClean="0">
              <a:latin typeface="Calibri" panose="020F0502020204030204" pitchFamily="34" charset="0"/>
              <a:cs typeface="Calibri" panose="020F0502020204030204" pitchFamily="34" charset="0"/>
            </a:endParaRPr>
          </a:p>
          <a:p>
            <a:pPr>
              <a:buNone/>
            </a:pPr>
            <a:r>
              <a:rPr lang="en-US" sz="2300" u="sng" dirty="0" smtClean="0">
                <a:latin typeface="Calibri" panose="020F0502020204030204" pitchFamily="34" charset="0"/>
                <a:cs typeface="Calibri" panose="020F0502020204030204" pitchFamily="34" charset="0"/>
              </a:rPr>
              <a:t>When this occurs:</a:t>
            </a:r>
            <a:endParaRPr lang="en-US" sz="2300" dirty="0" smtClean="0">
              <a:latin typeface="Calibri" panose="020F0502020204030204" pitchFamily="34" charset="0"/>
              <a:cs typeface="Calibri" panose="020F0502020204030204" pitchFamily="34" charset="0"/>
            </a:endParaRPr>
          </a:p>
          <a:p>
            <a:pPr marL="574675" lvl="0"/>
            <a:r>
              <a:rPr lang="en-US" sz="2300" dirty="0" smtClean="0">
                <a:latin typeface="Calibri" panose="020F0502020204030204" pitchFamily="34" charset="0"/>
                <a:cs typeface="Calibri" panose="020F0502020204030204" pitchFamily="34" charset="0"/>
              </a:rPr>
              <a:t>Naloxone should take effect within 30-45 seconds but may take longer</a:t>
            </a:r>
          </a:p>
          <a:p>
            <a:pPr marL="574675" lvl="0"/>
            <a:r>
              <a:rPr lang="en-US" sz="2300" dirty="0" smtClean="0">
                <a:latin typeface="Calibri" panose="020F0502020204030204" pitchFamily="34" charset="0"/>
                <a:cs typeface="Calibri" panose="020F0502020204030204" pitchFamily="34" charset="0"/>
              </a:rPr>
              <a:t>Wait three minutes (continue rescue breathing/cpr during this time)</a:t>
            </a:r>
          </a:p>
          <a:p>
            <a:pPr marL="574675" lvl="0"/>
            <a:r>
              <a:rPr lang="en-US" sz="2300" dirty="0" smtClean="0">
                <a:latin typeface="Calibri" panose="020F0502020204030204" pitchFamily="34" charset="0"/>
                <a:cs typeface="Calibri" panose="020F0502020204030204" pitchFamily="34" charset="0"/>
              </a:rPr>
              <a:t>At three minutes, if still no response, administer second dose of naloxone </a:t>
            </a:r>
          </a:p>
          <a:p>
            <a:pPr marL="574675"/>
            <a:r>
              <a:rPr lang="en-US" sz="2300" dirty="0" smtClean="0">
                <a:latin typeface="Calibri" panose="020F0502020204030204" pitchFamily="34" charset="0"/>
                <a:cs typeface="Calibri" panose="020F0502020204030204" pitchFamily="34" charset="0"/>
              </a:rPr>
              <a:t>If person remains unresponsive after the second dose is administered, continue rescue breathing/cpr until emergency medical services arrives.</a:t>
            </a:r>
          </a:p>
          <a:p>
            <a:pPr lvl="0">
              <a:buNone/>
            </a:pPr>
            <a:endParaRPr lang="en-US" sz="2100" dirty="0" smtClean="0">
              <a:latin typeface="Calibri" panose="020F0502020204030204" pitchFamily="34" charset="0"/>
              <a:cs typeface="Calibri" panose="020F0502020204030204" pitchFamily="34" charset="0"/>
            </a:endParaRPr>
          </a:p>
          <a:p>
            <a:pPr marL="571500" indent="-571500">
              <a:lnSpc>
                <a:spcPct val="90000"/>
              </a:lnSpc>
              <a:buNone/>
            </a:pPr>
            <a:endParaRPr lang="en-US" sz="3200" dirty="0" smtClean="0">
              <a:latin typeface="Calibri" panose="020F0502020204030204" pitchFamily="34" charset="0"/>
              <a:cs typeface="Calibri" panose="020F0502020204030204" pitchFamily="34" charset="0"/>
            </a:endParaRPr>
          </a:p>
          <a:p>
            <a:pPr>
              <a:buNone/>
            </a:pPr>
            <a:r>
              <a:rPr lang="en-US" sz="1400" dirty="0" smtClean="0">
                <a:latin typeface="Calibri" panose="020F0502020204030204" pitchFamily="34" charset="0"/>
                <a:cs typeface="Calibri" panose="020F0502020204030204"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When to give a 2</a:t>
            </a:r>
            <a:r>
              <a:rPr lang="en-US" sz="3600" baseline="30000" dirty="0" smtClean="0">
                <a:latin typeface="Calibri" panose="020F0502020204030204" pitchFamily="34" charset="0"/>
                <a:cs typeface="Calibri" panose="020F0502020204030204" pitchFamily="34" charset="0"/>
              </a:rPr>
              <a:t>nd</a:t>
            </a:r>
            <a:r>
              <a:rPr lang="en-US" sz="3600" dirty="0" smtClean="0">
                <a:latin typeface="Calibri" panose="020F0502020204030204" pitchFamily="34" charset="0"/>
                <a:cs typeface="Calibri" panose="020F0502020204030204" pitchFamily="34" charset="0"/>
              </a:rPr>
              <a:t> dose of naloxone</a:t>
            </a:r>
            <a:endParaRPr lang="en-US" sz="36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457200" y="1646098"/>
            <a:ext cx="8229600" cy="4411662"/>
          </a:xfrm>
        </p:spPr>
        <p:txBody>
          <a:bodyPr>
            <a:normAutofit lnSpcReduction="10000"/>
          </a:bodyPr>
          <a:lstStyle/>
          <a:p>
            <a:pPr algn="ctr">
              <a:buNone/>
            </a:pPr>
            <a:r>
              <a:rPr lang="en-US" sz="2400" b="1" u="sng" cap="small" dirty="0" smtClean="0">
                <a:latin typeface="Calibri" panose="020F0502020204030204" pitchFamily="34" charset="0"/>
                <a:cs typeface="Calibri" panose="020F0502020204030204" pitchFamily="34" charset="0"/>
              </a:rPr>
              <a:t>Situation B:</a:t>
            </a:r>
            <a:r>
              <a:rPr lang="en-US" sz="2400" u="sng" cap="small"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The individual has relapsed into an overdose again after having previously recovered with the initial dose. </a:t>
            </a:r>
            <a:r>
              <a:rPr lang="en-US" sz="1800" dirty="0" smtClean="0">
                <a:latin typeface="Calibri" panose="020F0502020204030204" pitchFamily="34" charset="0"/>
                <a:cs typeface="Calibri" panose="020F0502020204030204" pitchFamily="34" charset="0"/>
              </a:rPr>
              <a:t> </a:t>
            </a:r>
          </a:p>
          <a:p>
            <a:pPr algn="ctr">
              <a:buNone/>
            </a:pPr>
            <a:endParaRPr lang="en-US" sz="1000" dirty="0" smtClean="0">
              <a:latin typeface="Calibri" panose="020F0502020204030204" pitchFamily="34" charset="0"/>
              <a:cs typeface="Calibri" panose="020F0502020204030204" pitchFamily="34" charset="0"/>
            </a:endParaRPr>
          </a:p>
          <a:p>
            <a:pPr marL="0" indent="0">
              <a:buNone/>
            </a:pPr>
            <a:r>
              <a:rPr lang="en-US" sz="1600" dirty="0" smtClean="0">
                <a:latin typeface="Calibri" panose="020F0502020204030204" pitchFamily="34" charset="0"/>
                <a:cs typeface="Calibri" panose="020F0502020204030204" pitchFamily="34" charset="0"/>
              </a:rPr>
              <a:t>Naloxone has a very short half life – 30-90 minutes. In some cases, there is so much opioid in the system that the person can relapse back into overdose after the naloxone has worn off. </a:t>
            </a:r>
          </a:p>
          <a:p>
            <a:pPr marL="0" indent="0">
              <a:buNone/>
            </a:pPr>
            <a:r>
              <a:rPr lang="en-US" sz="1600" u="sng" dirty="0" smtClean="0">
                <a:latin typeface="Calibri" panose="020F0502020204030204" pitchFamily="34" charset="0"/>
                <a:cs typeface="Calibri" panose="020F0502020204030204" pitchFamily="34" charset="0"/>
              </a:rPr>
              <a:t>If this occurs:</a:t>
            </a:r>
            <a:endParaRPr lang="en-US" sz="1600" dirty="0" smtClean="0">
              <a:latin typeface="Calibri" panose="020F0502020204030204" pitchFamily="34" charset="0"/>
              <a:cs typeface="Calibri" panose="020F0502020204030204" pitchFamily="34" charset="0"/>
            </a:endParaRPr>
          </a:p>
          <a:p>
            <a:pPr marL="573088" lvl="0" indent="-341313"/>
            <a:r>
              <a:rPr lang="en-US" sz="1600" dirty="0" smtClean="0">
                <a:latin typeface="Calibri" panose="020F0502020204030204" pitchFamily="34" charset="0"/>
                <a:cs typeface="Calibri" panose="020F0502020204030204" pitchFamily="34" charset="0"/>
              </a:rPr>
              <a:t>Repeat steps 1 through 5</a:t>
            </a:r>
          </a:p>
          <a:p>
            <a:pPr marL="573088" lvl="0" indent="-341313" defTabSz="576263"/>
            <a:r>
              <a:rPr lang="en-US" sz="1600" dirty="0" smtClean="0">
                <a:latin typeface="Calibri" panose="020F0502020204030204" pitchFamily="34" charset="0"/>
                <a:cs typeface="Calibri" panose="020F0502020204030204" pitchFamily="34" charset="0"/>
              </a:rPr>
              <a:t>Continue rescue breathing/cpr until person 						recovers or until emergency medical						 services arrives.</a:t>
            </a:r>
          </a:p>
          <a:p>
            <a:pPr lvl="0">
              <a:buNone/>
            </a:pPr>
            <a:endParaRPr lang="en-US" sz="1800" dirty="0" smtClean="0">
              <a:latin typeface="Calibri" panose="020F0502020204030204" pitchFamily="34" charset="0"/>
              <a:cs typeface="Calibri" panose="020F0502020204030204"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Title 1"/>
          <p:cNvSpPr txBox="1">
            <a:spLocks/>
          </p:cNvSpPr>
          <p:nvPr/>
        </p:nvSpPr>
        <p:spPr>
          <a:xfrm>
            <a:off x="762000" y="609600"/>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dirty="0" smtClean="0">
                <a:latin typeface="Calibri" panose="020F0502020204030204" pitchFamily="34" charset="0"/>
                <a:cs typeface="Calibri" panose="020F0502020204030204" pitchFamily="34" charset="0"/>
              </a:rPr>
              <a:t>When to give a 2</a:t>
            </a:r>
            <a:r>
              <a:rPr lang="en-US" baseline="30000" dirty="0" smtClean="0">
                <a:latin typeface="Calibri" panose="020F0502020204030204" pitchFamily="34" charset="0"/>
                <a:cs typeface="Calibri" panose="020F0502020204030204" pitchFamily="34" charset="0"/>
              </a:rPr>
              <a:t>nd</a:t>
            </a:r>
            <a:r>
              <a:rPr lang="en-US" dirty="0" smtClean="0">
                <a:latin typeface="Calibri" panose="020F0502020204030204" pitchFamily="34" charset="0"/>
                <a:cs typeface="Calibri" panose="020F0502020204030204" pitchFamily="34" charset="0"/>
              </a:rPr>
              <a:t> dose of naloxone</a:t>
            </a:r>
            <a:endParaRPr lang="en-US" dirty="0">
              <a:latin typeface="Calibri" panose="020F0502020204030204" pitchFamily="34" charset="0"/>
              <a:cs typeface="Calibri" panose="020F0502020204030204" pitchFamily="34" charset="0"/>
            </a:endParaRPr>
          </a:p>
        </p:txBody>
      </p:sp>
      <p:pic>
        <p:nvPicPr>
          <p:cNvPr id="17" name="Picture 3" descr="http://www.naabt.org/images/bt_slide_3.jpg"/>
          <p:cNvPicPr>
            <a:picLocks noChangeAspect="1" noChangeArrowheads="1"/>
          </p:cNvPicPr>
          <p:nvPr/>
        </p:nvPicPr>
        <p:blipFill>
          <a:blip r:embed="rId5" r:link="rId6" cstate="print"/>
          <a:srcRect/>
          <a:stretch>
            <a:fillRect/>
          </a:stretch>
        </p:blipFill>
        <p:spPr bwMode="auto">
          <a:xfrm>
            <a:off x="4876800" y="3573343"/>
            <a:ext cx="3848186" cy="2798763"/>
          </a:xfrm>
          <a:prstGeom prst="rect">
            <a:avLst/>
          </a:prstGeom>
          <a:noFill/>
          <a:ln w="9525">
            <a:noFill/>
            <a:miter lim="800000"/>
            <a:headEnd/>
            <a:tailEnd/>
          </a:ln>
          <a:effectLst/>
        </p:spPr>
      </p:pic>
      <p:sp>
        <p:nvSpPr>
          <p:cNvPr id="18" name="Text Box 4"/>
          <p:cNvSpPr txBox="1">
            <a:spLocks noChangeArrowheads="1"/>
          </p:cNvSpPr>
          <p:nvPr/>
        </p:nvSpPr>
        <p:spPr bwMode="auto">
          <a:xfrm>
            <a:off x="7275462" y="5020827"/>
            <a:ext cx="1684687" cy="1606277"/>
          </a:xfrm>
          <a:prstGeom prst="rect">
            <a:avLst/>
          </a:prstGeom>
          <a:solidFill>
            <a:srgbClr val="FF9900"/>
          </a:solidFill>
          <a:ln w="9525" algn="ctr">
            <a:solidFill>
              <a:srgbClr val="000000"/>
            </a:solidFill>
            <a:miter lim="800000"/>
            <a:headEnd/>
            <a:tailEnd/>
          </a:ln>
          <a:effectLst/>
        </p:spPr>
        <p:txBody>
          <a:bodyPr/>
          <a:lstStyle/>
          <a:p>
            <a:pPr algn="ctr" eaLnBrk="0" hangingPunct="0"/>
            <a:r>
              <a:rPr lang="en-US" sz="1100" dirty="0" smtClean="0">
                <a:latin typeface="Calibri" panose="020F0502020204030204" pitchFamily="34" charset="0"/>
                <a:cs typeface="Calibri" panose="020F0502020204030204" pitchFamily="34" charset="0"/>
              </a:rPr>
              <a:t>Naloxone has a stronger affinity to the opioid receptors than the opioid, so it knocks the opioid off the receptors for a </a:t>
            </a:r>
            <a:r>
              <a:rPr lang="en-US" sz="1100" b="1" u="sng" dirty="0" smtClean="0">
                <a:latin typeface="Calibri" panose="020F0502020204030204" pitchFamily="34" charset="0"/>
                <a:cs typeface="Calibri" panose="020F0502020204030204" pitchFamily="34" charset="0"/>
              </a:rPr>
              <a:t>short time</a:t>
            </a:r>
            <a:r>
              <a:rPr lang="en-US" sz="1100" b="1" dirty="0" smtClean="0">
                <a:latin typeface="Calibri" panose="020F0502020204030204" pitchFamily="34" charset="0"/>
                <a:cs typeface="Calibri" panose="020F0502020204030204" pitchFamily="34" charset="0"/>
              </a:rPr>
              <a:t> (30-90 minutes)</a:t>
            </a:r>
            <a:r>
              <a:rPr lang="en-US" sz="1100" dirty="0" smtClean="0">
                <a:latin typeface="Calibri" panose="020F0502020204030204" pitchFamily="34" charset="0"/>
                <a:cs typeface="Calibri" panose="020F0502020204030204" pitchFamily="34" charset="0"/>
              </a:rPr>
              <a:t> and lets the person breathe again.</a:t>
            </a:r>
            <a:endParaRPr lang="en-US" sz="1100" dirty="0">
              <a:latin typeface="Calibri" panose="020F0502020204030204" pitchFamily="34" charset="0"/>
              <a:cs typeface="Calibri" panose="020F0502020204030204" pitchFamily="34" charset="0"/>
            </a:endParaRPr>
          </a:p>
        </p:txBody>
      </p:sp>
      <p:sp>
        <p:nvSpPr>
          <p:cNvPr id="19" name="Text Box 5"/>
          <p:cNvSpPr txBox="1">
            <a:spLocks noChangeArrowheads="1"/>
          </p:cNvSpPr>
          <p:nvPr/>
        </p:nvSpPr>
        <p:spPr bwMode="auto">
          <a:xfrm>
            <a:off x="5274019" y="5901936"/>
            <a:ext cx="755437" cy="432921"/>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1100" dirty="0">
                <a:latin typeface="Calibri" panose="020F0502020204030204" pitchFamily="34" charset="0"/>
                <a:cs typeface="Calibri" panose="020F0502020204030204" pitchFamily="34" charset="0"/>
              </a:rPr>
              <a:t>Opioid receptor</a:t>
            </a:r>
          </a:p>
        </p:txBody>
      </p:sp>
      <p:sp>
        <p:nvSpPr>
          <p:cNvPr id="22" name="Line 8"/>
          <p:cNvSpPr>
            <a:spLocks noChangeShapeType="1"/>
          </p:cNvSpPr>
          <p:nvPr/>
        </p:nvSpPr>
        <p:spPr bwMode="auto">
          <a:xfrm flipV="1">
            <a:off x="6264619" y="5348532"/>
            <a:ext cx="876300" cy="529126"/>
          </a:xfrm>
          <a:prstGeom prst="line">
            <a:avLst/>
          </a:prstGeom>
          <a:noFill/>
          <a:ln w="25400">
            <a:solidFill>
              <a:srgbClr val="FF9900"/>
            </a:solidFill>
            <a:round/>
            <a:headEnd/>
            <a:tailEnd type="triangle" w="med" len="med"/>
          </a:ln>
          <a:effectLst/>
        </p:spPr>
        <p:txBody>
          <a:bodyPr/>
          <a:lstStyle/>
          <a:p>
            <a:endParaRPr lang="en-US" sz="1050" dirty="0"/>
          </a:p>
        </p:txBody>
      </p:sp>
      <p:sp>
        <p:nvSpPr>
          <p:cNvPr id="23" name="Line 9"/>
          <p:cNvSpPr>
            <a:spLocks noChangeShapeType="1"/>
          </p:cNvSpPr>
          <p:nvPr/>
        </p:nvSpPr>
        <p:spPr bwMode="auto">
          <a:xfrm flipV="1">
            <a:off x="5939467" y="4804367"/>
            <a:ext cx="481965" cy="432921"/>
          </a:xfrm>
          <a:prstGeom prst="line">
            <a:avLst/>
          </a:prstGeom>
          <a:noFill/>
          <a:ln w="25400">
            <a:solidFill>
              <a:srgbClr val="FF9900"/>
            </a:solidFill>
            <a:round/>
            <a:headEnd/>
            <a:tailEnd type="triangle" w="med" len="med"/>
          </a:ln>
          <a:effectLst/>
        </p:spPr>
        <p:txBody>
          <a:bodyPr/>
          <a:lstStyle/>
          <a:p>
            <a:endParaRPr lang="en-US" sz="1050" dirty="0"/>
          </a:p>
        </p:txBody>
      </p:sp>
      <p:sp>
        <p:nvSpPr>
          <p:cNvPr id="25" name="Line 11"/>
          <p:cNvSpPr>
            <a:spLocks noChangeShapeType="1"/>
          </p:cNvSpPr>
          <p:nvPr/>
        </p:nvSpPr>
        <p:spPr bwMode="auto">
          <a:xfrm flipV="1">
            <a:off x="5931244" y="4708162"/>
            <a:ext cx="876300" cy="529126"/>
          </a:xfrm>
          <a:prstGeom prst="line">
            <a:avLst/>
          </a:prstGeom>
          <a:noFill/>
          <a:ln w="25400">
            <a:solidFill>
              <a:srgbClr val="FF9900"/>
            </a:solidFill>
            <a:round/>
            <a:headEnd/>
            <a:tailEnd type="triangle" w="med" len="med"/>
          </a:ln>
          <a:effectLst/>
        </p:spPr>
        <p:txBody>
          <a:bodyPr/>
          <a:lstStyle/>
          <a:p>
            <a:endParaRPr lang="en-US" sz="1050" dirty="0"/>
          </a:p>
        </p:txBody>
      </p:sp>
      <p:sp>
        <p:nvSpPr>
          <p:cNvPr id="27" name="Line 13"/>
          <p:cNvSpPr>
            <a:spLocks noChangeShapeType="1"/>
          </p:cNvSpPr>
          <p:nvPr/>
        </p:nvSpPr>
        <p:spPr bwMode="auto">
          <a:xfrm>
            <a:off x="5308500" y="3719786"/>
            <a:ext cx="744855" cy="432921"/>
          </a:xfrm>
          <a:prstGeom prst="line">
            <a:avLst/>
          </a:prstGeom>
          <a:noFill/>
          <a:ln w="25400">
            <a:solidFill>
              <a:srgbClr val="FF9900"/>
            </a:solidFill>
            <a:round/>
            <a:headEnd/>
            <a:tailEnd type="triangle" w="med" len="med"/>
          </a:ln>
          <a:effectLst/>
        </p:spPr>
        <p:txBody>
          <a:bodyPr/>
          <a:lstStyle/>
          <a:p>
            <a:endParaRPr lang="en-US" sz="1050" dirty="0"/>
          </a:p>
        </p:txBody>
      </p:sp>
      <p:sp>
        <p:nvSpPr>
          <p:cNvPr id="26" name="Line 12"/>
          <p:cNvSpPr>
            <a:spLocks noChangeShapeType="1"/>
          </p:cNvSpPr>
          <p:nvPr/>
        </p:nvSpPr>
        <p:spPr bwMode="auto">
          <a:xfrm>
            <a:off x="5284601" y="3799815"/>
            <a:ext cx="175260" cy="577228"/>
          </a:xfrm>
          <a:prstGeom prst="line">
            <a:avLst/>
          </a:prstGeom>
          <a:noFill/>
          <a:ln w="25400">
            <a:solidFill>
              <a:srgbClr val="FF9900"/>
            </a:solidFill>
            <a:round/>
            <a:headEnd/>
            <a:tailEnd type="triangle" w="med" len="med"/>
          </a:ln>
          <a:effectLst/>
        </p:spPr>
        <p:txBody>
          <a:bodyPr/>
          <a:lstStyle/>
          <a:p>
            <a:endParaRPr lang="en-US" sz="1050" dirty="0"/>
          </a:p>
        </p:txBody>
      </p:sp>
      <p:sp>
        <p:nvSpPr>
          <p:cNvPr id="28" name="Line 14"/>
          <p:cNvSpPr>
            <a:spLocks noChangeShapeType="1"/>
          </p:cNvSpPr>
          <p:nvPr/>
        </p:nvSpPr>
        <p:spPr bwMode="auto">
          <a:xfrm>
            <a:off x="5300689" y="3760472"/>
            <a:ext cx="1927860" cy="432921"/>
          </a:xfrm>
          <a:prstGeom prst="line">
            <a:avLst/>
          </a:prstGeom>
          <a:noFill/>
          <a:ln w="25400">
            <a:solidFill>
              <a:srgbClr val="FF9900"/>
            </a:solidFill>
            <a:round/>
            <a:headEnd/>
            <a:tailEnd type="triangle" w="med" len="med"/>
          </a:ln>
          <a:effectLst/>
        </p:spPr>
        <p:txBody>
          <a:bodyPr/>
          <a:lstStyle/>
          <a:p>
            <a:endParaRPr lang="en-US" sz="1050" dirty="0"/>
          </a:p>
        </p:txBody>
      </p:sp>
      <p:sp>
        <p:nvSpPr>
          <p:cNvPr id="21" name="Text Box 7"/>
          <p:cNvSpPr txBox="1">
            <a:spLocks noChangeArrowheads="1"/>
          </p:cNvSpPr>
          <p:nvPr/>
        </p:nvSpPr>
        <p:spPr bwMode="auto">
          <a:xfrm>
            <a:off x="4941596" y="3611417"/>
            <a:ext cx="569595" cy="240512"/>
          </a:xfrm>
          <a:prstGeom prst="rect">
            <a:avLst/>
          </a:prstGeom>
          <a:solidFill>
            <a:srgbClr val="FF9900"/>
          </a:solidFill>
          <a:ln w="9525" algn="ctr">
            <a:solidFill>
              <a:srgbClr val="000000"/>
            </a:solidFill>
            <a:miter lim="800000"/>
            <a:headEnd/>
            <a:tailEnd/>
          </a:ln>
          <a:effectLst/>
        </p:spPr>
        <p:txBody>
          <a:bodyPr/>
          <a:lstStyle/>
          <a:p>
            <a:pPr eaLnBrk="0" hangingPunct="0"/>
            <a:r>
              <a:rPr lang="en-US" sz="1100" dirty="0" smtClean="0">
                <a:latin typeface="Calibri" panose="020F0502020204030204" pitchFamily="34" charset="0"/>
                <a:cs typeface="Calibri" panose="020F0502020204030204" pitchFamily="34" charset="0"/>
              </a:rPr>
              <a:t>Opioid</a:t>
            </a:r>
            <a:endParaRPr lang="en-US" sz="1100" dirty="0">
              <a:latin typeface="Calibri" panose="020F0502020204030204" pitchFamily="34" charset="0"/>
              <a:cs typeface="Calibri" panose="020F0502020204030204" pitchFamily="34" charset="0"/>
            </a:endParaRPr>
          </a:p>
        </p:txBody>
      </p:sp>
      <p:sp>
        <p:nvSpPr>
          <p:cNvPr id="24" name="Line 10"/>
          <p:cNvSpPr>
            <a:spLocks noChangeShapeType="1"/>
          </p:cNvSpPr>
          <p:nvPr/>
        </p:nvSpPr>
        <p:spPr bwMode="auto">
          <a:xfrm flipV="1">
            <a:off x="5783448" y="4616752"/>
            <a:ext cx="657225" cy="721535"/>
          </a:xfrm>
          <a:prstGeom prst="line">
            <a:avLst/>
          </a:prstGeom>
          <a:noFill/>
          <a:ln w="25400">
            <a:solidFill>
              <a:srgbClr val="FF9900"/>
            </a:solidFill>
            <a:round/>
            <a:headEnd/>
            <a:tailEnd type="triangle" w="med" len="med"/>
          </a:ln>
          <a:effectLst/>
        </p:spPr>
        <p:txBody>
          <a:bodyPr/>
          <a:lstStyle/>
          <a:p>
            <a:endParaRPr lang="en-US" sz="1050" dirty="0"/>
          </a:p>
        </p:txBody>
      </p:sp>
      <p:sp>
        <p:nvSpPr>
          <p:cNvPr id="20" name="Text Box 6"/>
          <p:cNvSpPr txBox="1">
            <a:spLocks noChangeArrowheads="1"/>
          </p:cNvSpPr>
          <p:nvPr/>
        </p:nvSpPr>
        <p:spPr bwMode="auto">
          <a:xfrm>
            <a:off x="5284601" y="5136590"/>
            <a:ext cx="744855" cy="240512"/>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1100" dirty="0" smtClean="0">
                <a:latin typeface="Calibri" panose="020F0502020204030204" pitchFamily="34" charset="0"/>
                <a:cs typeface="Calibri" panose="020F0502020204030204" pitchFamily="34" charset="0"/>
              </a:rPr>
              <a:t>Naloxone</a:t>
            </a:r>
            <a:endParaRPr lang="en-US" sz="11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marL="457189" indent="-457189">
              <a:buNone/>
            </a:pPr>
            <a:r>
              <a:rPr lang="en-US" sz="1800" dirty="0">
                <a:latin typeface="Calibri" panose="020F0502020204030204" pitchFamily="34" charset="0"/>
                <a:cs typeface="Calibri" panose="020F0502020204030204" pitchFamily="34" charset="0"/>
              </a:rPr>
              <a:t>People wake up from an overdose differently.</a:t>
            </a:r>
          </a:p>
          <a:p>
            <a:pPr marL="457189" indent="-457189">
              <a:buNone/>
            </a:pPr>
            <a:r>
              <a:rPr lang="en-US" sz="1800" dirty="0">
                <a:latin typeface="Calibri" panose="020F0502020204030204" pitchFamily="34" charset="0"/>
                <a:cs typeface="Calibri" panose="020F0502020204030204" pitchFamily="34" charset="0"/>
              </a:rPr>
              <a:t>While people are often confused and anxious, they are </a:t>
            </a:r>
            <a:r>
              <a:rPr lang="en-US" sz="1800" b="1" u="sng" dirty="0">
                <a:latin typeface="Calibri" panose="020F0502020204030204" pitchFamily="34" charset="0"/>
                <a:cs typeface="Calibri" panose="020F0502020204030204" pitchFamily="34" charset="0"/>
              </a:rPr>
              <a:t>rarely</a:t>
            </a:r>
            <a:r>
              <a:rPr lang="en-US" sz="1800" dirty="0">
                <a:latin typeface="Calibri" panose="020F0502020204030204" pitchFamily="34" charset="0"/>
                <a:cs typeface="Calibri" panose="020F0502020204030204" pitchFamily="34" charset="0"/>
              </a:rPr>
              <a:t> violent or combative. </a:t>
            </a:r>
            <a:r>
              <a:rPr lang="en-US" sz="1800" b="1" dirty="0">
                <a:latin typeface="Calibri" panose="020F0502020204030204" pitchFamily="34" charset="0"/>
                <a:cs typeface="Calibri" panose="020F0502020204030204" pitchFamily="34" charset="0"/>
              </a:rPr>
              <a:t>This is a person in psychological distress</a:t>
            </a:r>
            <a:r>
              <a:rPr lang="en-US" sz="1800" dirty="0">
                <a:latin typeface="Calibri" panose="020F0502020204030204" pitchFamily="34" charset="0"/>
                <a:cs typeface="Calibri" panose="020F0502020204030204" pitchFamily="34" charset="0"/>
              </a:rPr>
              <a:t>.</a:t>
            </a:r>
          </a:p>
          <a:p>
            <a:pPr marL="457189" indent="-457189">
              <a:buNone/>
            </a:pPr>
            <a:r>
              <a:rPr lang="en-US" sz="1800" dirty="0" smtClean="0">
                <a:latin typeface="Calibri" panose="020F0502020204030204" pitchFamily="34" charset="0"/>
                <a:cs typeface="Calibri" panose="020F0502020204030204" pitchFamily="34" charset="0"/>
              </a:rPr>
              <a:t>Many </a:t>
            </a:r>
            <a:r>
              <a:rPr lang="en-US" sz="1800" dirty="0">
                <a:latin typeface="Calibri" panose="020F0502020204030204" pitchFamily="34" charset="0"/>
                <a:cs typeface="Calibri" panose="020F0502020204030204" pitchFamily="34" charset="0"/>
              </a:rPr>
              <a:t>times when people overdose they don’t realize what has happened</a:t>
            </a:r>
            <a:r>
              <a:rPr lang="en-US" sz="1800" dirty="0" smtClean="0">
                <a:latin typeface="Calibri" panose="020F0502020204030204" pitchFamily="34" charset="0"/>
                <a:cs typeface="Calibri" panose="020F0502020204030204" pitchFamily="34" charset="0"/>
              </a:rPr>
              <a:t>.</a:t>
            </a:r>
          </a:p>
          <a:p>
            <a:pPr marL="457189" indent="-457189">
              <a:buNone/>
            </a:pPr>
            <a:r>
              <a:rPr lang="en-US" sz="1800" dirty="0" smtClean="0">
                <a:latin typeface="Calibri" panose="020F0502020204030204" pitchFamily="34" charset="0"/>
                <a:cs typeface="Calibri" panose="020F0502020204030204" pitchFamily="34" charset="0"/>
              </a:rPr>
              <a:t>Explain what happened and emphasize </a:t>
            </a:r>
            <a:r>
              <a:rPr lang="en-US" sz="1800" dirty="0">
                <a:latin typeface="Calibri" panose="020F0502020204030204" pitchFamily="34" charset="0"/>
                <a:cs typeface="Calibri" panose="020F0502020204030204" pitchFamily="34" charset="0"/>
              </a:rPr>
              <a:t>the importance of waiting for emergency medical services to arrive so they can be </a:t>
            </a:r>
            <a:r>
              <a:rPr lang="en-US" sz="1800" dirty="0" smtClean="0">
                <a:latin typeface="Calibri" panose="020F0502020204030204" pitchFamily="34" charset="0"/>
                <a:cs typeface="Calibri" panose="020F0502020204030204" pitchFamily="34" charset="0"/>
              </a:rPr>
              <a:t>assessed.</a:t>
            </a:r>
          </a:p>
          <a:p>
            <a:pPr marL="457189" indent="-457189">
              <a:buNone/>
            </a:pPr>
            <a:r>
              <a:rPr lang="en-US" sz="1800" dirty="0" smtClean="0">
                <a:latin typeface="Calibri" panose="020F0502020204030204" pitchFamily="34" charset="0"/>
                <a:cs typeface="Calibri" panose="020F0502020204030204" pitchFamily="34" charset="0"/>
              </a:rPr>
              <a:t>If the person is dependent on opioids they will be in withdrawal since opioids cannot attach to receptors while naloxone is present – even if they take more drugs it will not help.</a:t>
            </a:r>
          </a:p>
          <a:p>
            <a:pPr marL="457189" indent="-457189">
              <a:buNone/>
            </a:pPr>
            <a:r>
              <a:rPr lang="en-US" sz="1800" dirty="0" smtClean="0">
                <a:latin typeface="Calibri" panose="020F0502020204030204" pitchFamily="34" charset="0"/>
                <a:cs typeface="Calibri" panose="020F0502020204030204" pitchFamily="34" charset="0"/>
              </a:rPr>
              <a:t>Let them know that once naloxone wears off they could potentially relapse into an overdose again if opioids are still in their system.</a:t>
            </a:r>
          </a:p>
          <a:p>
            <a:pPr marL="34290" indent="0">
              <a:buNone/>
            </a:pPr>
            <a:endParaRPr lang="en-US" sz="1800" dirty="0">
              <a:latin typeface="Calibri" panose="020F0502020204030204" pitchFamily="34" charset="0"/>
              <a:cs typeface="Calibri" panose="020F0502020204030204" pitchFamily="34" charset="0"/>
            </a:endParaRPr>
          </a:p>
          <a:p>
            <a:pPr marL="34290" indent="0">
              <a:buNone/>
            </a:pPr>
            <a:endParaRPr lang="en-US" sz="1800" dirty="0"/>
          </a:p>
          <a:p>
            <a:pPr>
              <a:buNone/>
            </a:pPr>
            <a:endParaRPr lang="en-US" sz="1400" dirty="0" smtClean="0">
              <a:latin typeface="Calibri" panose="020F0502020204030204" pitchFamily="34" charset="0"/>
              <a:cs typeface="Calibri" panose="020F0502020204030204" pitchFamily="34" charset="0"/>
            </a:endParaRPr>
          </a:p>
          <a:p>
            <a:pPr marL="571500" indent="-571500">
              <a:lnSpc>
                <a:spcPct val="90000"/>
              </a:lnSpc>
              <a:buNone/>
            </a:pPr>
            <a:endParaRPr lang="en-US"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Aftercare of a Recovered </a:t>
            </a:r>
            <a:r>
              <a:rPr lang="en-US" sz="3600" dirty="0">
                <a:latin typeface="Calibri" panose="020F0502020204030204" pitchFamily="34" charset="0"/>
                <a:cs typeface="Calibri" panose="020F0502020204030204" pitchFamily="34" charset="0"/>
              </a:rPr>
              <a:t>P</a:t>
            </a:r>
            <a:r>
              <a:rPr lang="en-US" sz="3600" dirty="0" smtClean="0">
                <a:latin typeface="Calibri" panose="020F0502020204030204" pitchFamily="34" charset="0"/>
                <a:cs typeface="Calibri" panose="020F0502020204030204" pitchFamily="34" charset="0"/>
              </a:rPr>
              <a:t>erson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75528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latin typeface="Calibri" panose="020F0502020204030204" pitchFamily="34" charset="0"/>
                <a:cs typeface="Calibri" panose="020F0502020204030204" pitchFamily="34" charset="0"/>
              </a:rPr>
              <a:t>Hands-On Training</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685800" y="1828800"/>
            <a:ext cx="7404653" cy="1143000"/>
          </a:xfrm>
        </p:spPr>
        <p:txBody>
          <a:bodyPr>
            <a:normAutofit fontScale="25000" lnSpcReduction="20000"/>
          </a:bodyPr>
          <a:lstStyle/>
          <a:p>
            <a:pPr marL="571500" indent="-571500">
              <a:lnSpc>
                <a:spcPct val="90000"/>
              </a:lnSpc>
              <a:buNone/>
            </a:pPr>
            <a:endParaRPr lang="en-US" sz="3200" u="sng" cap="small" dirty="0" smtClean="0">
              <a:latin typeface="Candara" pitchFamily="34" charset="0"/>
            </a:endParaRPr>
          </a:p>
          <a:p>
            <a:pPr marL="571500" indent="-571500">
              <a:lnSpc>
                <a:spcPct val="90000"/>
              </a:lnSpc>
              <a:buNone/>
            </a:pPr>
            <a:endParaRPr lang="en-US" sz="1800" u="sng" cap="small" dirty="0" smtClean="0">
              <a:latin typeface="Candara" pitchFamily="34" charset="0"/>
            </a:endParaRPr>
          </a:p>
          <a:p>
            <a:pPr marL="571500" indent="-571500" algn="ctr">
              <a:lnSpc>
                <a:spcPct val="90000"/>
              </a:lnSpc>
              <a:spcBef>
                <a:spcPts val="100"/>
              </a:spcBef>
              <a:buNone/>
            </a:pPr>
            <a:r>
              <a:rPr lang="en-US" sz="11200" dirty="0" smtClean="0">
                <a:latin typeface="Calibri" panose="020F0502020204030204" pitchFamily="34" charset="0"/>
                <a:cs typeface="Calibri" panose="020F0502020204030204" pitchFamily="34" charset="0"/>
              </a:rPr>
              <a:t>Take this time to practice mock scenarios responding to opioid overdoses.</a:t>
            </a:r>
          </a:p>
          <a:p>
            <a:pPr marL="574675" lvl="0">
              <a:buNone/>
            </a:pPr>
            <a:endParaRPr lang="en-US" sz="1800" dirty="0" smtClean="0">
              <a:latin typeface="Candara"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blip>
          <a:srcRect l="27302" r="27084" b="30741"/>
          <a:stretch/>
        </p:blipFill>
        <p:spPr>
          <a:xfrm>
            <a:off x="6858000" y="479383"/>
            <a:ext cx="1929844" cy="538583"/>
          </a:xfrm>
          <a:prstGeom prst="rect">
            <a:avLst/>
          </a:prstGeom>
          <a:solidFill>
            <a:schemeClr val="bg1"/>
          </a:solidFill>
        </p:spPr>
      </p:pic>
      <p:sp>
        <p:nvSpPr>
          <p:cNvPr id="5" name="Rectangle 3"/>
          <p:cNvSpPr txBox="1">
            <a:spLocks noChangeArrowheads="1"/>
          </p:cNvSpPr>
          <p:nvPr/>
        </p:nvSpPr>
        <p:spPr>
          <a:xfrm>
            <a:off x="557668" y="3124200"/>
            <a:ext cx="8357731" cy="2811462"/>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Check for </a:t>
            </a:r>
            <a:r>
              <a:rPr lang="en-US" sz="1800" b="1" dirty="0">
                <a:latin typeface="Calibri" panose="020F0502020204030204" pitchFamily="34" charset="0"/>
                <a:ea typeface="Calibri" panose="020F0502020204030204" pitchFamily="34" charset="0"/>
                <a:cs typeface="Calibri" panose="020F0502020204030204" pitchFamily="34" charset="0"/>
              </a:rPr>
              <a:t>Responsiveness</a:t>
            </a:r>
          </a:p>
          <a:p>
            <a:pPr marL="0" marR="0" indent="-457200">
              <a:lnSpc>
                <a:spcPct val="107000"/>
              </a:lnSpc>
              <a:spcBef>
                <a:spcPts val="0"/>
              </a:spcBef>
              <a:spcAft>
                <a:spcPts val="800"/>
              </a:spcAft>
              <a:buFont typeface="+mj-lt"/>
              <a:buAutoNum type="arabicPeriod"/>
            </a:pPr>
            <a:r>
              <a:rPr lang="en-US" sz="1800" b="1" dirty="0">
                <a:latin typeface="Calibri" panose="020F0502020204030204" pitchFamily="34" charset="0"/>
                <a:ea typeface="Calibri" panose="020F0502020204030204" pitchFamily="34" charset="0"/>
                <a:cs typeface="Calibri" panose="020F0502020204030204" pitchFamily="34" charset="0"/>
              </a:rPr>
              <a:t>Call 911</a:t>
            </a:r>
            <a:r>
              <a:rPr lang="en-US" sz="1800" dirty="0">
                <a:latin typeface="Calibri" panose="020F0502020204030204" pitchFamily="34" charset="0"/>
                <a:ea typeface="Calibri" panose="020F0502020204030204" pitchFamily="34" charset="0"/>
                <a:cs typeface="Calibri" panose="020F0502020204030204" pitchFamily="34" charset="0"/>
              </a:rPr>
              <a:t>, if you must leave the individual alone, place them into </a:t>
            </a:r>
            <a:r>
              <a:rPr lang="en-US" sz="1800" dirty="0" smtClean="0">
                <a:latin typeface="Calibri" panose="020F0502020204030204" pitchFamily="34" charset="0"/>
                <a:ea typeface="Calibri" panose="020F0502020204030204" pitchFamily="34" charset="0"/>
                <a:cs typeface="Calibri" panose="020F0502020204030204" pitchFamily="34" charset="0"/>
              </a:rPr>
              <a:t>recovery position</a:t>
            </a:r>
            <a:r>
              <a:rPr lang="en-US" sz="1800" dirty="0">
                <a:latin typeface="Calibri" panose="020F0502020204030204" pitchFamily="34" charset="0"/>
                <a:ea typeface="Calibri" panose="020F0502020204030204" pitchFamily="34" charset="0"/>
                <a:cs typeface="Calibri" panose="020F0502020204030204" pitchFamily="34" charset="0"/>
              </a:rPr>
              <a:t>.</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Give </a:t>
            </a:r>
            <a:r>
              <a:rPr lang="en-US" sz="1800" b="1" dirty="0">
                <a:latin typeface="Calibri" panose="020F0502020204030204" pitchFamily="34" charset="0"/>
                <a:ea typeface="Calibri" panose="020F0502020204030204" pitchFamily="34" charset="0"/>
                <a:cs typeface="Calibri" panose="020F0502020204030204" pitchFamily="34" charset="0"/>
              </a:rPr>
              <a:t>2 Rescue Breaths </a:t>
            </a:r>
            <a:r>
              <a:rPr lang="en-US" sz="1800" dirty="0">
                <a:latin typeface="Calibri" panose="020F0502020204030204" pitchFamily="34" charset="0"/>
                <a:ea typeface="Calibri" panose="020F0502020204030204" pitchFamily="34" charset="0"/>
                <a:cs typeface="Calibri" panose="020F0502020204030204" pitchFamily="34" charset="0"/>
              </a:rPr>
              <a:t>(if the person is not breathing)</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Administer </a:t>
            </a:r>
            <a:r>
              <a:rPr lang="en-US" sz="1800" b="1" dirty="0">
                <a:latin typeface="Calibri" panose="020F0502020204030204" pitchFamily="34" charset="0"/>
                <a:ea typeface="Calibri" panose="020F0502020204030204" pitchFamily="34" charset="0"/>
                <a:cs typeface="Calibri" panose="020F0502020204030204" pitchFamily="34" charset="0"/>
              </a:rPr>
              <a:t>Naloxone</a:t>
            </a:r>
          </a:p>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Continue </a:t>
            </a:r>
            <a:r>
              <a:rPr lang="en-US" sz="1800" b="1" dirty="0">
                <a:latin typeface="Calibri" panose="020F0502020204030204" pitchFamily="34" charset="0"/>
                <a:ea typeface="Calibri" panose="020F0502020204030204" pitchFamily="34" charset="0"/>
                <a:cs typeface="Calibri" panose="020F0502020204030204" pitchFamily="34" charset="0"/>
              </a:rPr>
              <a:t>Rescue Breathing</a:t>
            </a:r>
          </a:p>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Assess and respond based on outcome of first naloxone administration</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571500" indent="-571500" fontAlgn="auto">
              <a:spcAft>
                <a:spcPts val="0"/>
              </a:spcAft>
              <a:buFont typeface="Corbel" pitchFamily="34" charset="0"/>
              <a:buNone/>
            </a:pPr>
            <a:endParaRPr lang="en-US" sz="2800" dirty="0" smtClean="0">
              <a:latin typeface="Candara" pitchFamily="34" charset="0"/>
            </a:endParaRPr>
          </a:p>
          <a:p>
            <a:pPr marL="571500" indent="-571500" fontAlgn="auto">
              <a:spcAft>
                <a:spcPts val="0"/>
              </a:spcAft>
              <a:buFont typeface="Corbel" pitchFamily="34" charset="0"/>
              <a:buNone/>
            </a:pPr>
            <a:endParaRPr lang="en-US"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017966"/>
            <a:ext cx="3257550" cy="929640"/>
          </a:xfrm>
        </p:spPr>
        <p:txBody>
          <a:bodyPr>
            <a:normAutofit/>
          </a:bodyPr>
          <a:lstStyle/>
          <a:p>
            <a:r>
              <a:rPr lang="en-US" sz="3600" dirty="0" smtClean="0">
                <a:latin typeface="Calibri" panose="020F0502020204030204" pitchFamily="34" charset="0"/>
                <a:cs typeface="Calibri" panose="020F0502020204030204" pitchFamily="34" charset="0"/>
              </a:rPr>
              <a:t>REVIVE! Kits</a:t>
            </a:r>
            <a:endParaRPr lang="en-US" sz="3600" dirty="0">
              <a:latin typeface="Calibri" panose="020F0502020204030204" pitchFamily="34" charset="0"/>
              <a:cs typeface="Calibri" panose="020F0502020204030204" pitchFamily="34" charset="0"/>
            </a:endParaRPr>
          </a:p>
        </p:txBody>
      </p:sp>
      <p:pic>
        <p:nvPicPr>
          <p:cNvPr id="10" name="Content Placeholder 9"/>
          <p:cNvPicPr>
            <a:picLocks noGrp="1" noChangeAspect="1"/>
          </p:cNvPicPr>
          <p:nvPr>
            <p:ph idx="1"/>
          </p:nvPr>
        </p:nvPicPr>
        <p:blipFill>
          <a:blip r:embed="rId2"/>
          <a:stretch>
            <a:fillRect/>
          </a:stretch>
        </p:blipFill>
        <p:spPr>
          <a:xfrm>
            <a:off x="4114800" y="1725879"/>
            <a:ext cx="4474428" cy="3406242"/>
          </a:xfrm>
          <a:prstGeom prst="rect">
            <a:avLst/>
          </a:prstGeom>
        </p:spPr>
      </p:pic>
      <p:sp>
        <p:nvSpPr>
          <p:cNvPr id="8" name="Text Placeholder 7"/>
          <p:cNvSpPr>
            <a:spLocks noGrp="1"/>
          </p:cNvSpPr>
          <p:nvPr>
            <p:ph type="body" sz="half" idx="2"/>
          </p:nvPr>
        </p:nvSpPr>
        <p:spPr>
          <a:xfrm>
            <a:off x="609600" y="2099361"/>
            <a:ext cx="3220143" cy="2777439"/>
          </a:xfrm>
        </p:spPr>
        <p:txBody>
          <a:bodyPr/>
          <a:lstStyle/>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2 Pairs of Vinyl Gloves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2 Pocket Face Shield</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2 “Naloxone Has Been Given” Stickers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1 Instruction Card</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1 Canvas Carrying Case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4" name="Picture 3" descr="REVIVEBannerMay2015.jpg"/>
          <p:cNvPicPr>
            <a:picLocks noChangeAspect="1"/>
          </p:cNvPicPr>
          <p:nvPr/>
        </p:nvPicPr>
        <p:blipFill rotWithShape="1">
          <a:blip r:embed="rId3" cstate="print">
            <a:extLst/>
          </a:blip>
          <a:srcRect l="27302" r="27084" b="30741"/>
          <a:stretch/>
        </p:blipFill>
        <p:spPr>
          <a:xfrm>
            <a:off x="6858000" y="479383"/>
            <a:ext cx="1929844" cy="538583"/>
          </a:xfrm>
          <a:prstGeom prst="rect">
            <a:avLst/>
          </a:prstGeom>
          <a:solidFill>
            <a:schemeClr val="bg1"/>
          </a:solidFill>
        </p:spPr>
      </p:pic>
      <p:sp>
        <p:nvSpPr>
          <p:cNvPr id="11" name="TextBox 10"/>
          <p:cNvSpPr txBox="1"/>
          <p:nvPr/>
        </p:nvSpPr>
        <p:spPr>
          <a:xfrm>
            <a:off x="609600" y="5490390"/>
            <a:ext cx="7924800" cy="830997"/>
          </a:xfrm>
          <a:prstGeom prst="rect">
            <a:avLst/>
          </a:prstGeom>
          <a:noFill/>
        </p:spPr>
        <p:txBody>
          <a:bodyPr wrap="square" rtlCol="0">
            <a:spAutoFit/>
          </a:bodyPr>
          <a:lstStyle/>
          <a:p>
            <a:r>
              <a:rPr lang="en-US" sz="2400" b="1" dirty="0" smtClean="0">
                <a:latin typeface="Calibri" panose="020F0502020204030204" pitchFamily="34" charset="0"/>
                <a:cs typeface="Calibri" panose="020F0502020204030204" pitchFamily="34" charset="0"/>
              </a:rPr>
              <a:t>If you use your REVIVE! training let us know using the link found on the instruction card in your kit!</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651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869673" y="1017966"/>
            <a:ext cx="7404653" cy="4038600"/>
          </a:xfrm>
        </p:spPr>
        <p:txBody>
          <a:bodyPr/>
          <a:lstStyle/>
          <a:p>
            <a:pPr marL="571500" indent="-571500" algn="ctr">
              <a:lnSpc>
                <a:spcPct val="90000"/>
              </a:lnSpc>
              <a:buNone/>
            </a:pPr>
            <a:endParaRPr lang="en-US" sz="3200" dirty="0" smtClean="0">
              <a:latin typeface="Candara" pitchFamily="34" charset="0"/>
            </a:endParaRPr>
          </a:p>
          <a:p>
            <a:pPr marL="571500" indent="-571500" algn="ctr">
              <a:lnSpc>
                <a:spcPct val="90000"/>
              </a:lnSpc>
              <a:buNone/>
            </a:pPr>
            <a:r>
              <a:rPr lang="en-US" sz="3200" dirty="0" smtClean="0">
                <a:latin typeface="Calibri" panose="020F0502020204030204" pitchFamily="34" charset="0"/>
                <a:cs typeface="Calibri" panose="020F0502020204030204" pitchFamily="34" charset="0"/>
              </a:rPr>
              <a:t>Thanks for your attendance!</a:t>
            </a:r>
          </a:p>
          <a:p>
            <a:pPr marL="571500" indent="-571500" algn="ctr">
              <a:lnSpc>
                <a:spcPct val="90000"/>
              </a:lnSpc>
              <a:buNone/>
            </a:pPr>
            <a:r>
              <a:rPr lang="en-US" sz="2000" dirty="0" smtClean="0">
                <a:latin typeface="Calibri" panose="020F0502020204030204" pitchFamily="34" charset="0"/>
                <a:cs typeface="Calibri" panose="020F0502020204030204" pitchFamily="34" charset="0"/>
              </a:rPr>
              <a:t>For more information:</a:t>
            </a:r>
          </a:p>
          <a:p>
            <a:pPr marL="571500" indent="-571500" algn="ctr">
              <a:lnSpc>
                <a:spcPct val="90000"/>
              </a:lnSpc>
              <a:buNone/>
            </a:pPr>
            <a:r>
              <a:rPr lang="en-US" sz="2000" dirty="0" smtClean="0">
                <a:latin typeface="Calibri" panose="020F0502020204030204" pitchFamily="34" charset="0"/>
                <a:cs typeface="Calibri" panose="020F0502020204030204" pitchFamily="34" charset="0"/>
              </a:rPr>
              <a:t>REVIVE@dbhds.virginia.gov</a:t>
            </a:r>
          </a:p>
          <a:p>
            <a:pPr marL="571500" indent="-571500" algn="ctr">
              <a:lnSpc>
                <a:spcPct val="90000"/>
              </a:lnSpc>
              <a:buNone/>
            </a:pPr>
            <a:r>
              <a:rPr lang="en-US" sz="1800" dirty="0" smtClean="0">
                <a:latin typeface="Calibri" panose="020F0502020204030204" pitchFamily="34" charset="0"/>
                <a:cs typeface="Calibri" panose="020F0502020204030204" pitchFamily="34" charset="0"/>
                <a:hlinkClick r:id="rId3"/>
              </a:rPr>
              <a:t>http://www.dbhds.virginia.gov/individuals-and-families/substance-abuse/revive</a:t>
            </a:r>
            <a:endParaRPr lang="en-US" sz="1800" dirty="0" smtClean="0">
              <a:latin typeface="Candara" pitchFamily="34" charset="0"/>
            </a:endParaRPr>
          </a:p>
          <a:p>
            <a:pPr marL="571500" indent="-571500" algn="ctr">
              <a:lnSpc>
                <a:spcPct val="90000"/>
              </a:lnSpc>
              <a:buNone/>
            </a:pPr>
            <a:endParaRPr lang="en-US" sz="3200" dirty="0" smtClean="0">
              <a:latin typeface="Candara" pitchFamily="34" charset="0"/>
            </a:endParaRPr>
          </a:p>
          <a:p>
            <a:pPr marL="571500" indent="-571500">
              <a:lnSpc>
                <a:spcPct val="90000"/>
              </a:lnSpc>
              <a:buNone/>
            </a:pPr>
            <a:endParaRPr lang="en-US" sz="3200" dirty="0">
              <a:latin typeface="Candara" pitchFamily="34" charset="0"/>
            </a:endParaRPr>
          </a:p>
        </p:txBody>
      </p:sp>
      <p:pic>
        <p:nvPicPr>
          <p:cNvPr id="4" name="Picture 3" descr="REVIVEBannerMay2015.jpg"/>
          <p:cNvPicPr>
            <a:picLocks noChangeAspect="1"/>
          </p:cNvPicPr>
          <p:nvPr/>
        </p:nvPicPr>
        <p:blipFill rotWithShape="1">
          <a:blip r:embed="rId4" cstate="print">
            <a:extLst/>
          </a:blip>
          <a:srcRect l="27302" r="27084" b="30741"/>
          <a:stretch/>
        </p:blipFill>
        <p:spPr>
          <a:xfrm>
            <a:off x="6858000" y="479383"/>
            <a:ext cx="1929844" cy="538583"/>
          </a:xfrm>
          <a:prstGeom prst="rect">
            <a:avLst/>
          </a:prstGeom>
          <a:solidFill>
            <a:schemeClr val="bg1"/>
          </a:solid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3843628"/>
            <a:ext cx="2209800" cy="2209800"/>
          </a:xfrm>
          <a:prstGeom prst="rect">
            <a:avLst/>
          </a:prstGeom>
          <a:solidFill>
            <a:srgbClr val="FFFFFF">
              <a:shade val="85000"/>
            </a:srgbClr>
          </a:solidFill>
          <a:ln w="762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209800" y="3962400"/>
            <a:ext cx="2102127" cy="1938992"/>
          </a:xfrm>
          <a:prstGeom prst="rect">
            <a:avLst/>
          </a:prstGeom>
          <a:noFill/>
        </p:spPr>
        <p:txBody>
          <a:bodyPr wrap="square" rtlCol="0">
            <a:spAutoFit/>
          </a:bodyPr>
          <a:lstStyle/>
          <a:p>
            <a:r>
              <a:rPr lang="en-US" sz="2400" b="1" dirty="0" smtClean="0"/>
              <a:t>Complete the evaluation for today’s training!</a:t>
            </a:r>
            <a:endParaRPr lang="en-US" sz="2400" b="1" dirty="0"/>
          </a:p>
        </p:txBody>
      </p:sp>
      <p:sp>
        <p:nvSpPr>
          <p:cNvPr id="7" name="Rectangle 3"/>
          <p:cNvSpPr>
            <a:spLocks noChangeArrowheads="1"/>
          </p:cNvSpPr>
          <p:nvPr/>
        </p:nvSpPr>
        <p:spPr bwMode="auto">
          <a:xfrm>
            <a:off x="2590800" y="6135329"/>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ysClr val="windowText" lastClr="000000"/>
                </a:solidFill>
                <a:effectLst/>
                <a:latin typeface="Arial" panose="020B0604020202020204" pitchFamily="34" charset="0"/>
                <a:cs typeface="Arial" panose="020B0604020202020204" pitchFamily="34" charset="0"/>
                <a:hlinkClick r:id="rId6"/>
              </a:rPr>
              <a:t>https://ww.surveymonkey.com/r/SGL3NCX</a:t>
            </a:r>
            <a:r>
              <a:rPr kumimoji="0" lang="en-US" altLang="en-US" sz="1800" b="0" i="0" u="none" strike="noStrike" cap="none" normalizeH="0" baseline="0" dirty="0" smtClean="0">
                <a:ln>
                  <a:noFill/>
                </a:ln>
                <a:solidFill>
                  <a:sysClr val="windowText" lastClr="000000"/>
                </a:solidFill>
                <a:effectLst/>
              </a:rPr>
              <a:t> </a:t>
            </a:r>
            <a:endParaRPr kumimoji="0" lang="en-US" altLang="en-US" sz="1800" b="0" i="0" u="none" strike="noStrike" cap="none" normalizeH="0" baseline="0" dirty="0" smtClean="0">
              <a:ln>
                <a:noFill/>
              </a:ln>
              <a:solidFill>
                <a:sysClr val="windowText" lastClr="00000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82138" y="479383"/>
            <a:ext cx="7829550" cy="1356360"/>
          </a:xfrm>
        </p:spPr>
        <p:txBody>
          <a:bodyPr/>
          <a:lstStyle/>
          <a:p>
            <a:r>
              <a:rPr lang="en-US" sz="3600" dirty="0" smtClean="0">
                <a:latin typeface="Calibri" panose="020F0502020204030204" pitchFamily="34" charset="0"/>
                <a:cs typeface="Calibri" panose="020F0502020204030204" pitchFamily="34" charset="0"/>
              </a:rPr>
              <a:t>Legal Protections in Overdose Response</a:t>
            </a:r>
            <a:endParaRPr lang="en-US" sz="3600" b="0"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3" cstate="print">
            <a:extLst/>
          </a:blip>
          <a:srcRect l="27302" r="27084" b="30741"/>
          <a:stretch/>
        </p:blipFill>
        <p:spPr>
          <a:xfrm>
            <a:off x="6858000" y="479383"/>
            <a:ext cx="1929844" cy="538583"/>
          </a:xfrm>
          <a:prstGeom prst="rect">
            <a:avLst/>
          </a:prstGeom>
          <a:solidFill>
            <a:schemeClr val="bg1"/>
          </a:solidFill>
        </p:spPr>
      </p:pic>
      <p:sp>
        <p:nvSpPr>
          <p:cNvPr id="5" name="Content Placeholder 1"/>
          <p:cNvSpPr txBox="1">
            <a:spLocks/>
          </p:cNvSpPr>
          <p:nvPr/>
        </p:nvSpPr>
        <p:spPr>
          <a:xfrm>
            <a:off x="304800" y="1676400"/>
            <a:ext cx="8417128" cy="5181600"/>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0" indent="0" fontAlgn="auto">
              <a:spcBef>
                <a:spcPts val="0"/>
              </a:spcBef>
              <a:spcAft>
                <a:spcPts val="0"/>
              </a:spcAft>
              <a:buFont typeface="Corbel" pitchFamily="34" charset="0"/>
              <a:buNone/>
              <a:tabLst>
                <a:tab pos="1371600" algn="l"/>
              </a:tabLst>
            </a:pPr>
            <a:r>
              <a:rPr lang="en-US" sz="2400" dirty="0" smtClean="0">
                <a:latin typeface="Calibri" panose="020F0502020204030204" pitchFamily="34" charset="0"/>
                <a:ea typeface="Calibri" panose="020F0502020204030204" pitchFamily="34" charset="0"/>
                <a:cs typeface="Calibri" panose="020F0502020204030204" pitchFamily="34" charset="0"/>
              </a:rPr>
              <a:t>Virginia’s Good Samaritan Law </a:t>
            </a:r>
            <a:r>
              <a:rPr lang="en-US" sz="1600" dirty="0" smtClean="0">
                <a:latin typeface="Calibri" panose="020F0502020204030204" pitchFamily="34" charset="0"/>
                <a:ea typeface="Calibri" panose="020F0502020204030204" pitchFamily="34" charset="0"/>
                <a:cs typeface="Calibri" panose="020F0502020204030204" pitchFamily="34" charset="0"/>
              </a:rPr>
              <a:t>(applies to any lay rescuers responding to overdose)</a:t>
            </a:r>
          </a:p>
          <a:p>
            <a:pPr marL="0" indent="0" fontAlgn="auto">
              <a:spcBef>
                <a:spcPts val="0"/>
              </a:spcBef>
              <a:spcAft>
                <a:spcPts val="0"/>
              </a:spcAft>
              <a:buFont typeface="Corbel" pitchFamily="34" charset="0"/>
              <a:buNone/>
              <a:tabLst>
                <a:tab pos="1371600" algn="l"/>
              </a:tabLst>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Font typeface="Corbel" pitchFamily="34" charset="0"/>
              <a:buNone/>
              <a:tabLst>
                <a:tab pos="1371600" algn="l"/>
              </a:tabLst>
            </a:pPr>
            <a:r>
              <a:rPr lang="en-US" sz="1600" dirty="0" smtClean="0">
                <a:latin typeface="Calibri" panose="020F0502020204030204" pitchFamily="34" charset="0"/>
                <a:ea typeface="Calibri" panose="020F0502020204030204" pitchFamily="34" charset="0"/>
                <a:cs typeface="Calibri" panose="020F0502020204030204" pitchFamily="34" charset="0"/>
              </a:rPr>
              <a:t>Any person who:</a:t>
            </a:r>
          </a:p>
          <a:p>
            <a:pPr marL="0" indent="0" fontAlgn="auto">
              <a:spcBef>
                <a:spcPts val="0"/>
              </a:spcBef>
              <a:spcAft>
                <a:spcPts val="0"/>
              </a:spcAft>
              <a:buFont typeface="Corbel" pitchFamily="34" charset="0"/>
              <a:buNone/>
              <a:tabLst>
                <a:tab pos="1371600" algn="l"/>
              </a:tabLst>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dirty="0">
                <a:latin typeface="Calibri" panose="020F0502020204030204" pitchFamily="34" charset="0"/>
                <a:cs typeface="Calibri" panose="020F0502020204030204" pitchFamily="34" charset="0"/>
              </a:rPr>
              <a:t>21. In good faith administers naloxone or other opioid antagonist used for overdose reversal to a person who is </a:t>
            </a:r>
            <a:r>
              <a:rPr lang="en-US" i="1" dirty="0">
                <a:latin typeface="Calibri" panose="020F0502020204030204" pitchFamily="34" charset="0"/>
                <a:cs typeface="Calibri" panose="020F0502020204030204" pitchFamily="34" charset="0"/>
              </a:rPr>
              <a:t>believed to be </a:t>
            </a:r>
            <a:r>
              <a:rPr lang="en-US" dirty="0">
                <a:latin typeface="Calibri" panose="020F0502020204030204" pitchFamily="34" charset="0"/>
                <a:cs typeface="Calibri" panose="020F0502020204030204" pitchFamily="34" charset="0"/>
              </a:rPr>
              <a:t>experiencing or about to experience a life-threatening opioid overdose in accordance with the provisions of subsection Z of § </a:t>
            </a:r>
            <a:r>
              <a:rPr lang="en-US" dirty="0">
                <a:latin typeface="Calibri" panose="020F0502020204030204" pitchFamily="34" charset="0"/>
                <a:cs typeface="Calibri" panose="020F0502020204030204" pitchFamily="34" charset="0"/>
                <a:hlinkClick r:id="rId4"/>
              </a:rPr>
              <a:t>54.1-3408</a:t>
            </a:r>
            <a:r>
              <a:rPr lang="en-US" dirty="0">
                <a:latin typeface="Calibri" panose="020F0502020204030204" pitchFamily="34" charset="0"/>
                <a:cs typeface="Calibri" panose="020F0502020204030204" pitchFamily="34" charset="0"/>
              </a:rPr>
              <a:t> shall not be liable for any civil damages for any personal injury that results from any act or omission in the administration of naloxone or other opioid antagonist used for overdose reversal, unless such act or omission was the result of gross negligence or willful and wanton misconduct</a:t>
            </a:r>
            <a:r>
              <a:rPr lang="en-US" dirty="0" smtClean="0">
                <a:latin typeface="Calibri" panose="020F0502020204030204" pitchFamily="34" charset="0"/>
                <a:cs typeface="Calibri" panose="020F0502020204030204" pitchFamily="34" charset="0"/>
              </a:rPr>
              <a:t>.</a:t>
            </a:r>
          </a:p>
          <a:p>
            <a:pPr marL="0" indent="0" fontAlgn="auto">
              <a:spcBef>
                <a:spcPts val="0"/>
              </a:spcBef>
              <a:spcAft>
                <a:spcPts val="0"/>
              </a:spcAft>
              <a:buNone/>
              <a:tabLst>
                <a:tab pos="1371600" algn="l"/>
              </a:tabLst>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sz="1600" dirty="0">
                <a:latin typeface="Calibri" panose="020F0502020204030204" pitchFamily="34" charset="0"/>
                <a:cs typeface="Calibri" panose="020F0502020204030204" pitchFamily="34" charset="0"/>
              </a:rPr>
              <a:t>S</a:t>
            </a:r>
            <a:r>
              <a:rPr lang="en-US" sz="1600" dirty="0" smtClean="0">
                <a:latin typeface="Calibri" panose="020F0502020204030204" pitchFamily="34" charset="0"/>
                <a:cs typeface="Calibri" panose="020F0502020204030204" pitchFamily="34" charset="0"/>
              </a:rPr>
              <a:t>ubsection </a:t>
            </a:r>
            <a:r>
              <a:rPr lang="en-US" sz="1600" dirty="0">
                <a:latin typeface="Calibri" panose="020F0502020204030204" pitchFamily="34" charset="0"/>
                <a:cs typeface="Calibri" panose="020F0502020204030204" pitchFamily="34" charset="0"/>
              </a:rPr>
              <a:t>Z of § </a:t>
            </a:r>
            <a:r>
              <a:rPr lang="en-US" sz="1600" dirty="0" smtClean="0">
                <a:latin typeface="Calibri" panose="020F0502020204030204" pitchFamily="34" charset="0"/>
                <a:cs typeface="Calibri" panose="020F0502020204030204" pitchFamily="34" charset="0"/>
                <a:hlinkClick r:id="rId4"/>
              </a:rPr>
              <a:t>54.1-3408</a:t>
            </a:r>
            <a:r>
              <a:rPr lang="en-US" sz="1600" dirty="0" smtClean="0">
                <a:latin typeface="Calibri" panose="020F0502020204030204" pitchFamily="34" charset="0"/>
                <a:cs typeface="Calibri" panose="020F0502020204030204" pitchFamily="34" charset="0"/>
              </a:rPr>
              <a:t>:</a:t>
            </a:r>
          </a:p>
          <a:p>
            <a:pPr marL="0" indent="0" fontAlgn="auto">
              <a:spcBef>
                <a:spcPts val="0"/>
              </a:spcBef>
              <a:spcAft>
                <a:spcPts val="0"/>
              </a:spcAft>
              <a:buNone/>
              <a:tabLst>
                <a:tab pos="1371600" algn="l"/>
              </a:tabLst>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dirty="0">
                <a:latin typeface="Calibri" panose="020F0502020204030204" pitchFamily="34" charset="0"/>
                <a:cs typeface="Calibri" panose="020F0502020204030204" pitchFamily="34" charset="0"/>
              </a:rPr>
              <a:t>Z. A person who is </a:t>
            </a:r>
            <a:r>
              <a:rPr lang="en-US" u="sng"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otherwise authorized to administer naloxone or other opioid antagonist used for overdose reversal </a:t>
            </a:r>
            <a:r>
              <a:rPr lang="en-US" u="sng" dirty="0">
                <a:latin typeface="Calibri" panose="020F0502020204030204" pitchFamily="34" charset="0"/>
                <a:cs typeface="Calibri" panose="020F0502020204030204" pitchFamily="34" charset="0"/>
              </a:rPr>
              <a:t>may administer naloxone </a:t>
            </a:r>
            <a:r>
              <a:rPr lang="en-US" dirty="0">
                <a:latin typeface="Calibri" panose="020F0502020204030204" pitchFamily="34" charset="0"/>
                <a:cs typeface="Calibri" panose="020F0502020204030204" pitchFamily="34" charset="0"/>
              </a:rPr>
              <a:t>or other opioid antagonist used for overdose reversal to a person who is believed to be experiencing or about to experience a life-threatening opioid overdose</a:t>
            </a:r>
            <a:r>
              <a:rPr lang="en-US" dirty="0" smtClean="0">
                <a:latin typeface="Calibri" panose="020F0502020204030204" pitchFamily="34" charset="0"/>
                <a:cs typeface="Calibri" panose="020F0502020204030204" pitchFamily="34" charset="0"/>
              </a:rPr>
              <a:t>.</a:t>
            </a:r>
          </a:p>
          <a:p>
            <a:pPr marL="0" indent="0" fontAlgn="auto">
              <a:spcBef>
                <a:spcPts val="0"/>
              </a:spcBef>
              <a:spcAft>
                <a:spcPts val="0"/>
              </a:spcAft>
              <a:buNone/>
              <a:tabLst>
                <a:tab pos="1371600" algn="l"/>
              </a:tabLst>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Font typeface="Corbel" pitchFamily="34" charset="0"/>
              <a:buNone/>
              <a:tabLst>
                <a:tab pos="1371600" algn="l"/>
              </a:tabLst>
            </a:pPr>
            <a:endParaRPr lang="en-US" sz="1400" dirty="0" smtClean="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advTm="20058"/>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marL="571500" indent="-571500" algn="ctr">
              <a:lnSpc>
                <a:spcPct val="120000"/>
              </a:lnSpc>
              <a:spcBef>
                <a:spcPts val="0"/>
              </a:spcBef>
            </a:pPr>
            <a:r>
              <a:rPr lang="en-US" sz="3600" dirty="0">
                <a:latin typeface="Calibri" panose="020F0502020204030204" pitchFamily="34" charset="0"/>
                <a:cs typeface="Calibri" panose="020F0502020204030204" pitchFamily="34" charset="0"/>
              </a:rPr>
              <a:t>Acknowledgements</a:t>
            </a:r>
          </a:p>
        </p:txBody>
      </p:sp>
      <p:sp>
        <p:nvSpPr>
          <p:cNvPr id="120835" name="Rectangle 3"/>
          <p:cNvSpPr>
            <a:spLocks noGrp="1" noChangeArrowheads="1"/>
          </p:cNvSpPr>
          <p:nvPr>
            <p:ph idx="1"/>
          </p:nvPr>
        </p:nvSpPr>
        <p:spPr>
          <a:xfrm>
            <a:off x="457200" y="1676400"/>
            <a:ext cx="8229600" cy="4953000"/>
          </a:xfrm>
        </p:spPr>
        <p:txBody>
          <a:bodyPr>
            <a:normAutofit lnSpcReduction="10000"/>
          </a:bodyPr>
          <a:lstStyle/>
          <a:p>
            <a:pPr marL="0" indent="0">
              <a:spcBef>
                <a:spcPts val="0"/>
              </a:spcBef>
              <a:buNone/>
            </a:pPr>
            <a:r>
              <a:rPr lang="en-US" sz="1500" dirty="0" smtClean="0">
                <a:latin typeface="Calibri" panose="020F0502020204030204" pitchFamily="34" charset="0"/>
                <a:cs typeface="Calibri" panose="020F0502020204030204" pitchFamily="34" charset="0"/>
              </a:rPr>
              <a:t>REVIVE</a:t>
            </a:r>
            <a:r>
              <a:rPr lang="en-US" sz="1500" dirty="0">
                <a:latin typeface="Calibri" panose="020F0502020204030204" pitchFamily="34" charset="0"/>
                <a:cs typeface="Calibri" panose="020F0502020204030204" pitchFamily="34" charset="0"/>
              </a:rPr>
              <a:t>! would not be possible without the help of many public and private partners, who DBHDS would like to acknowledge for their invaluable assistance: </a:t>
            </a:r>
            <a:endParaRPr lang="en-US" sz="1500" dirty="0" smtClean="0">
              <a:latin typeface="Calibri" panose="020F0502020204030204" pitchFamily="34" charset="0"/>
              <a:cs typeface="Calibri" panose="020F0502020204030204" pitchFamily="34" charset="0"/>
            </a:endParaRPr>
          </a:p>
          <a:p>
            <a:pPr marL="0" indent="0">
              <a:spcBef>
                <a:spcPts val="0"/>
              </a:spcBef>
              <a:buNone/>
            </a:pPr>
            <a:endParaRPr lang="en-US" sz="1500" dirty="0">
              <a:latin typeface="Calibri" panose="020F0502020204030204" pitchFamily="34" charset="0"/>
              <a:cs typeface="Calibri" panose="020F0502020204030204" pitchFamily="34" charset="0"/>
            </a:endParaRP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Boston Public Health Commission Bureau of Justice Assistance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Chicago Recovery Alliance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The Chris Atwood Foundation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Delegate John O’Bannon, R-73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Joanna Eller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Harm Reduction Coalition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The </a:t>
            </a:r>
            <a:r>
              <a:rPr lang="en-US" sz="1500" dirty="0" err="1">
                <a:latin typeface="Calibri" panose="020F0502020204030204" pitchFamily="34" charset="0"/>
                <a:cs typeface="Calibri" panose="020F0502020204030204" pitchFamily="34" charset="0"/>
              </a:rPr>
              <a:t>McShin</a:t>
            </a:r>
            <a:r>
              <a:rPr lang="en-US" sz="1500" dirty="0">
                <a:latin typeface="Calibri" panose="020F0502020204030204" pitchFamily="34" charset="0"/>
                <a:cs typeface="Calibri" panose="020F0502020204030204" pitchFamily="34" charset="0"/>
              </a:rPr>
              <a:t> Foundation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Massachusetts Department of Public Health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Multnomah County (OR) Health Department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New York City Department of Mental Health and Hygiene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New York State Division of Criminal Justice Services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Ed </a:t>
            </a:r>
            <a:r>
              <a:rPr lang="en-US" sz="1500" dirty="0" err="1">
                <a:latin typeface="Calibri" panose="020F0502020204030204" pitchFamily="34" charset="0"/>
                <a:cs typeface="Calibri" panose="020F0502020204030204" pitchFamily="34" charset="0"/>
              </a:rPr>
              <a:t>Ohlinger</a:t>
            </a:r>
            <a:r>
              <a:rPr lang="en-US" sz="1500" dirty="0">
                <a:latin typeface="Calibri" panose="020F0502020204030204" pitchFamily="34" charset="0"/>
                <a:cs typeface="Calibri" panose="020F0502020204030204" pitchFamily="34" charset="0"/>
              </a:rPr>
              <a:t>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One Care of Southwest Virginia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Project Lazarus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SAARA Recovery Center of Virginia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San Francisco Department of Health/DOPE Project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University of Washington Alcohol and Drug Abuse Institute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Virginia Department of Criminal Justice Services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Virginia Department of Health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Virginia Department of Health Professions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The Virginia Harm Reduction Coalition</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3200"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67569"/>
            <a:ext cx="8686800" cy="4572000"/>
          </a:xfrm>
        </p:spPr>
        <p:txBody>
          <a:bodyPr>
            <a:noAutofit/>
          </a:bodyPr>
          <a:lstStyle/>
          <a:p>
            <a:pPr marL="34290" indent="0" fontAlgn="base">
              <a:lnSpc>
                <a:spcPct val="120000"/>
              </a:lnSpc>
              <a:spcBef>
                <a:spcPts val="0"/>
              </a:spcBef>
              <a:buNone/>
            </a:pPr>
            <a:r>
              <a:rPr lang="en-US" sz="1500" dirty="0" smtClean="0">
                <a:latin typeface="Calibri" panose="020F0502020204030204" pitchFamily="34" charset="0"/>
                <a:cs typeface="Calibri" panose="020F0502020204030204" pitchFamily="34" charset="0"/>
              </a:rPr>
              <a:t>No </a:t>
            </a:r>
            <a:r>
              <a:rPr lang="en-US" sz="1500" dirty="0">
                <a:latin typeface="Calibri" panose="020F0502020204030204" pitchFamily="34" charset="0"/>
                <a:cs typeface="Calibri" panose="020F0502020204030204" pitchFamily="34" charset="0"/>
              </a:rPr>
              <a:t>individual shall be subject to arrest or prosecution for </a:t>
            </a:r>
            <a:endParaRPr lang="en-US" sz="1500" dirty="0" smtClean="0">
              <a:latin typeface="Calibri" panose="020F0502020204030204" pitchFamily="34" charset="0"/>
              <a:cs typeface="Calibri" panose="020F0502020204030204" pitchFamily="34" charset="0"/>
            </a:endParaRPr>
          </a:p>
          <a:p>
            <a:pPr fontAlgn="base">
              <a:lnSpc>
                <a:spcPct val="120000"/>
              </a:lnSpc>
              <a:spcBef>
                <a:spcPts val="0"/>
              </a:spcBef>
            </a:pPr>
            <a:r>
              <a:rPr lang="en-US" sz="1500" dirty="0" smtClean="0">
                <a:latin typeface="Calibri" panose="020F0502020204030204" pitchFamily="34" charset="0"/>
                <a:cs typeface="Calibri" panose="020F0502020204030204" pitchFamily="34" charset="0"/>
              </a:rPr>
              <a:t>the </a:t>
            </a:r>
            <a:r>
              <a:rPr lang="en-US" sz="1500" dirty="0">
                <a:latin typeface="Calibri" panose="020F0502020204030204" pitchFamily="34" charset="0"/>
                <a:cs typeface="Calibri" panose="020F0502020204030204" pitchFamily="34" charset="0"/>
              </a:rPr>
              <a:t>unlawful purchase, possession, or consumption of alcohol pursuant to § </a:t>
            </a:r>
            <a:r>
              <a:rPr lang="en-US" sz="1500" dirty="0">
                <a:latin typeface="Calibri" panose="020F0502020204030204" pitchFamily="34" charset="0"/>
                <a:cs typeface="Calibri" panose="020F0502020204030204" pitchFamily="34" charset="0"/>
                <a:hlinkClick r:id="rId2"/>
              </a:rPr>
              <a:t>4.1-305</a:t>
            </a:r>
            <a:r>
              <a:rPr lang="en-US" sz="1500" dirty="0">
                <a:latin typeface="Calibri" panose="020F0502020204030204" pitchFamily="34" charset="0"/>
                <a:cs typeface="Calibri" panose="020F0502020204030204" pitchFamily="34" charset="0"/>
              </a:rPr>
              <a:t>, </a:t>
            </a:r>
            <a:endParaRPr lang="en-US" sz="1500" dirty="0" smtClean="0">
              <a:latin typeface="Calibri" panose="020F0502020204030204" pitchFamily="34" charset="0"/>
              <a:cs typeface="Calibri" panose="020F0502020204030204" pitchFamily="34" charset="0"/>
            </a:endParaRPr>
          </a:p>
          <a:p>
            <a:pPr fontAlgn="base">
              <a:lnSpc>
                <a:spcPct val="120000"/>
              </a:lnSpc>
              <a:spcBef>
                <a:spcPts val="0"/>
              </a:spcBef>
            </a:pPr>
            <a:r>
              <a:rPr lang="en-US" sz="1500" dirty="0" smtClean="0">
                <a:latin typeface="Calibri" panose="020F0502020204030204" pitchFamily="34" charset="0"/>
                <a:cs typeface="Calibri" panose="020F0502020204030204" pitchFamily="34" charset="0"/>
              </a:rPr>
              <a:t>possession </a:t>
            </a:r>
            <a:r>
              <a:rPr lang="en-US" sz="1500" dirty="0">
                <a:latin typeface="Calibri" panose="020F0502020204030204" pitchFamily="34" charset="0"/>
                <a:cs typeface="Calibri" panose="020F0502020204030204" pitchFamily="34" charset="0"/>
              </a:rPr>
              <a:t>of a controlled substance pursuant to § </a:t>
            </a:r>
            <a:r>
              <a:rPr lang="en-US" sz="1500" dirty="0">
                <a:latin typeface="Calibri" panose="020F0502020204030204" pitchFamily="34" charset="0"/>
                <a:cs typeface="Calibri" panose="020F0502020204030204" pitchFamily="34" charset="0"/>
                <a:hlinkClick r:id="rId3"/>
              </a:rPr>
              <a:t>18.2-250</a:t>
            </a:r>
            <a:r>
              <a:rPr lang="en-US" sz="1500" dirty="0">
                <a:latin typeface="Calibri" panose="020F0502020204030204" pitchFamily="34" charset="0"/>
                <a:cs typeface="Calibri" panose="020F0502020204030204" pitchFamily="34" charset="0"/>
              </a:rPr>
              <a:t>, </a:t>
            </a:r>
            <a:endParaRPr lang="en-US" sz="1500" dirty="0" smtClean="0">
              <a:latin typeface="Calibri" panose="020F0502020204030204" pitchFamily="34" charset="0"/>
              <a:cs typeface="Calibri" panose="020F0502020204030204" pitchFamily="34" charset="0"/>
            </a:endParaRPr>
          </a:p>
          <a:p>
            <a:pPr fontAlgn="base">
              <a:lnSpc>
                <a:spcPct val="120000"/>
              </a:lnSpc>
              <a:spcBef>
                <a:spcPts val="0"/>
              </a:spcBef>
            </a:pPr>
            <a:r>
              <a:rPr lang="en-US" sz="1500" dirty="0" smtClean="0">
                <a:latin typeface="Calibri" panose="020F0502020204030204" pitchFamily="34" charset="0"/>
                <a:cs typeface="Calibri" panose="020F0502020204030204" pitchFamily="34" charset="0"/>
              </a:rPr>
              <a:t>possession </a:t>
            </a:r>
            <a:r>
              <a:rPr lang="en-US" sz="1500" dirty="0">
                <a:latin typeface="Calibri" panose="020F0502020204030204" pitchFamily="34" charset="0"/>
                <a:cs typeface="Calibri" panose="020F0502020204030204" pitchFamily="34" charset="0"/>
              </a:rPr>
              <a:t>of marijuana pursuant to § </a:t>
            </a:r>
            <a:r>
              <a:rPr lang="en-US" sz="1500" dirty="0">
                <a:latin typeface="Calibri" panose="020F0502020204030204" pitchFamily="34" charset="0"/>
                <a:cs typeface="Calibri" panose="020F0502020204030204" pitchFamily="34" charset="0"/>
                <a:hlinkClick r:id="rId4"/>
              </a:rPr>
              <a:t>18.2-250.1</a:t>
            </a:r>
            <a:r>
              <a:rPr lang="en-US" sz="1500" dirty="0">
                <a:latin typeface="Calibri" panose="020F0502020204030204" pitchFamily="34" charset="0"/>
                <a:cs typeface="Calibri" panose="020F0502020204030204" pitchFamily="34" charset="0"/>
              </a:rPr>
              <a:t>, intoxication in public pursuant to § </a:t>
            </a:r>
            <a:r>
              <a:rPr lang="en-US" sz="1500" dirty="0">
                <a:latin typeface="Calibri" panose="020F0502020204030204" pitchFamily="34" charset="0"/>
                <a:cs typeface="Calibri" panose="020F0502020204030204" pitchFamily="34" charset="0"/>
                <a:hlinkClick r:id="rId5"/>
              </a:rPr>
              <a:t>18.2-388</a:t>
            </a:r>
            <a:r>
              <a:rPr lang="en-US" sz="1500" dirty="0">
                <a:latin typeface="Calibri" panose="020F0502020204030204" pitchFamily="34" charset="0"/>
                <a:cs typeface="Calibri" panose="020F0502020204030204" pitchFamily="34" charset="0"/>
              </a:rPr>
              <a:t>, </a:t>
            </a:r>
            <a:endParaRPr lang="en-US" sz="1500" dirty="0" smtClean="0">
              <a:latin typeface="Calibri" panose="020F0502020204030204" pitchFamily="34" charset="0"/>
              <a:cs typeface="Calibri" panose="020F0502020204030204" pitchFamily="34" charset="0"/>
            </a:endParaRPr>
          </a:p>
          <a:p>
            <a:pPr fontAlgn="base">
              <a:lnSpc>
                <a:spcPct val="120000"/>
              </a:lnSpc>
              <a:spcBef>
                <a:spcPts val="0"/>
              </a:spcBef>
            </a:pPr>
            <a:r>
              <a:rPr lang="en-US" sz="1500" dirty="0" smtClean="0">
                <a:latin typeface="Calibri" panose="020F0502020204030204" pitchFamily="34" charset="0"/>
                <a:cs typeface="Calibri" panose="020F0502020204030204" pitchFamily="34" charset="0"/>
              </a:rPr>
              <a:t>or </a:t>
            </a:r>
            <a:r>
              <a:rPr lang="en-US" sz="1500" dirty="0">
                <a:latin typeface="Calibri" panose="020F0502020204030204" pitchFamily="34" charset="0"/>
                <a:cs typeface="Calibri" panose="020F0502020204030204" pitchFamily="34" charset="0"/>
              </a:rPr>
              <a:t>possession of controlled paraphernalia pursuant to § </a:t>
            </a:r>
            <a:r>
              <a:rPr lang="en-US" sz="1500" dirty="0">
                <a:latin typeface="Calibri" panose="020F0502020204030204" pitchFamily="34" charset="0"/>
                <a:cs typeface="Calibri" panose="020F0502020204030204" pitchFamily="34" charset="0"/>
                <a:hlinkClick r:id="rId6"/>
              </a:rPr>
              <a:t>54.1-3466</a:t>
            </a:r>
            <a:r>
              <a:rPr lang="en-US" sz="1500" dirty="0">
                <a:latin typeface="Calibri" panose="020F0502020204030204" pitchFamily="34" charset="0"/>
                <a:cs typeface="Calibri" panose="020F0502020204030204" pitchFamily="34" charset="0"/>
              </a:rPr>
              <a:t> if:</a:t>
            </a:r>
          </a:p>
          <a:p>
            <a:pPr marL="34290" indent="0" fontAlgn="base">
              <a:spcBef>
                <a:spcPts val="0"/>
              </a:spcBef>
              <a:buNone/>
            </a:pPr>
            <a:r>
              <a:rPr lang="en-US" sz="1500" dirty="0">
                <a:latin typeface="Calibri" panose="020F0502020204030204" pitchFamily="34" charset="0"/>
                <a:cs typeface="Calibri" panose="020F0502020204030204" pitchFamily="34" charset="0"/>
              </a:rPr>
              <a:t>1. Such individual (</a:t>
            </a:r>
            <a:r>
              <a:rPr lang="en-US" sz="1500" dirty="0" err="1">
                <a:latin typeface="Calibri" panose="020F0502020204030204" pitchFamily="34" charset="0"/>
                <a:cs typeface="Calibri" panose="020F0502020204030204" pitchFamily="34" charset="0"/>
              </a:rPr>
              <a:t>i</a:t>
            </a:r>
            <a:r>
              <a:rPr lang="en-US" sz="1500" dirty="0">
                <a:latin typeface="Calibri" panose="020F0502020204030204" pitchFamily="34" charset="0"/>
                <a:cs typeface="Calibri" panose="020F0502020204030204" pitchFamily="34" charset="0"/>
              </a:rPr>
              <a:t>) in good faith, seeks or obtains emergency medical attention (a) for himself, if he is experiencing an overdose, or (b) for another individual, if such other individual is experiencing an overdose, or (ii) is experiencing an overdose and another individual, in good faith, seeks or obtains emergency medical </a:t>
            </a:r>
            <a:r>
              <a:rPr lang="en-US" sz="1500" dirty="0" smtClean="0">
                <a:latin typeface="Calibri" panose="020F0502020204030204" pitchFamily="34" charset="0"/>
                <a:cs typeface="Calibri" panose="020F0502020204030204" pitchFamily="34" charset="0"/>
              </a:rPr>
              <a:t>attention…</a:t>
            </a:r>
            <a:endParaRPr lang="en-US" sz="1500" dirty="0">
              <a:latin typeface="Calibri" panose="020F0502020204030204" pitchFamily="34" charset="0"/>
              <a:cs typeface="Calibri" panose="020F0502020204030204" pitchFamily="34" charset="0"/>
            </a:endParaRPr>
          </a:p>
          <a:p>
            <a:pPr marL="34290" indent="0" fontAlgn="base">
              <a:spcBef>
                <a:spcPts val="0"/>
              </a:spcBef>
              <a:buNone/>
            </a:pPr>
            <a:r>
              <a:rPr lang="en-US" sz="1500" dirty="0">
                <a:latin typeface="Calibri" panose="020F0502020204030204" pitchFamily="34" charset="0"/>
                <a:cs typeface="Calibri" panose="020F0502020204030204" pitchFamily="34" charset="0"/>
              </a:rPr>
              <a:t>2. Such individual remains at the scene of the overdose or at any alternative location to which he or the person requiring emergency medical attention has been transported until a law-enforcement officer responds to the report of an overdose. If no law-enforcement officer is present at the scene of the overdose or at the alternative location, then such individual shall cooperate with law enforcement as otherwise set forth herein;</a:t>
            </a:r>
          </a:p>
          <a:p>
            <a:pPr marL="34290" indent="0" fontAlgn="base">
              <a:spcBef>
                <a:spcPts val="0"/>
              </a:spcBef>
              <a:buNone/>
            </a:pPr>
            <a:r>
              <a:rPr lang="en-US" sz="1500" dirty="0">
                <a:latin typeface="Calibri" panose="020F0502020204030204" pitchFamily="34" charset="0"/>
                <a:cs typeface="Calibri" panose="020F0502020204030204" pitchFamily="34" charset="0"/>
              </a:rPr>
              <a:t>3. Such individual identifies himself to the law-enforcement officer who responds to the report of the overdose; and</a:t>
            </a:r>
          </a:p>
          <a:p>
            <a:pPr marL="34290" indent="0" fontAlgn="base">
              <a:spcBef>
                <a:spcPts val="0"/>
              </a:spcBef>
              <a:buNone/>
            </a:pPr>
            <a:r>
              <a:rPr lang="en-US" sz="1500" dirty="0" smtClean="0">
                <a:latin typeface="Calibri" panose="020F0502020204030204" pitchFamily="34" charset="0"/>
                <a:cs typeface="Calibri" panose="020F0502020204030204" pitchFamily="34" charset="0"/>
              </a:rPr>
              <a:t>4</a:t>
            </a:r>
            <a:r>
              <a:rPr lang="en-US" sz="1500" dirty="0">
                <a:latin typeface="Calibri" panose="020F0502020204030204" pitchFamily="34" charset="0"/>
                <a:cs typeface="Calibri" panose="020F0502020204030204" pitchFamily="34" charset="0"/>
              </a:rPr>
              <a:t>. The evidence for the prosecution of an offense enumerated in this subsection was obtained as a result of the individual seeking or obtaining emergency medical attention</a:t>
            </a:r>
            <a:r>
              <a:rPr lang="en-US" sz="1500" dirty="0" smtClean="0">
                <a:latin typeface="Calibri" panose="020F0502020204030204" pitchFamily="34" charset="0"/>
                <a:cs typeface="Calibri" panose="020F0502020204030204" pitchFamily="34" charset="0"/>
              </a:rPr>
              <a:t>.</a:t>
            </a:r>
          </a:p>
          <a:p>
            <a:pPr marL="34290" indent="0" fontAlgn="base">
              <a:spcBef>
                <a:spcPts val="0"/>
              </a:spcBef>
              <a:buNone/>
            </a:pPr>
            <a:r>
              <a:rPr lang="en-US" sz="1500" b="1" dirty="0" smtClean="0">
                <a:latin typeface="Calibri" panose="020F0502020204030204" pitchFamily="34" charset="0"/>
                <a:cs typeface="Calibri" panose="020F0502020204030204" pitchFamily="34" charset="0"/>
              </a:rPr>
              <a:t>Note:</a:t>
            </a:r>
            <a:r>
              <a:rPr lang="en-US" sz="1500" dirty="0" smtClean="0">
                <a:latin typeface="Calibri" panose="020F0502020204030204" pitchFamily="34" charset="0"/>
                <a:cs typeface="Calibri" panose="020F0502020204030204" pitchFamily="34" charset="0"/>
              </a:rPr>
              <a:t> C</a:t>
            </a:r>
            <a:r>
              <a:rPr lang="en-US" sz="1500" dirty="0">
                <a:latin typeface="Calibri" panose="020F0502020204030204" pitchFamily="34" charset="0"/>
                <a:cs typeface="Calibri" panose="020F0502020204030204" pitchFamily="34" charset="0"/>
              </a:rPr>
              <a:t>. The provisions of this section shall not apply </a:t>
            </a:r>
            <a:r>
              <a:rPr lang="en-US" sz="1500" dirty="0" smtClean="0">
                <a:latin typeface="Calibri" panose="020F0502020204030204" pitchFamily="34" charset="0"/>
                <a:cs typeface="Calibri" panose="020F0502020204030204" pitchFamily="34" charset="0"/>
              </a:rPr>
              <a:t>…during </a:t>
            </a:r>
            <a:r>
              <a:rPr lang="en-US" sz="1500" dirty="0">
                <a:latin typeface="Calibri" panose="020F0502020204030204" pitchFamily="34" charset="0"/>
                <a:cs typeface="Calibri" panose="020F0502020204030204" pitchFamily="34" charset="0"/>
              </a:rPr>
              <a:t>the execution of a search warrant or during the conduct of a lawful search or a lawful arrest</a:t>
            </a:r>
            <a:r>
              <a:rPr lang="en-US" sz="1500" dirty="0" smtClean="0">
                <a:latin typeface="Calibri" panose="020F0502020204030204" pitchFamily="34" charset="0"/>
                <a:cs typeface="Calibri" panose="020F0502020204030204" pitchFamily="34" charset="0"/>
              </a:rPr>
              <a:t>.</a:t>
            </a:r>
            <a:endParaRPr lang="en-US" sz="1500"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7" cstate="print">
            <a:extLst/>
          </a:blip>
          <a:srcRect l="27302" r="27084" b="30741"/>
          <a:stretch/>
        </p:blipFill>
        <p:spPr>
          <a:xfrm>
            <a:off x="6985556" y="283332"/>
            <a:ext cx="1929844" cy="538583"/>
          </a:xfrm>
          <a:prstGeom prst="rect">
            <a:avLst/>
          </a:prstGeom>
          <a:solidFill>
            <a:schemeClr val="bg1"/>
          </a:solidFill>
        </p:spPr>
      </p:pic>
      <p:sp>
        <p:nvSpPr>
          <p:cNvPr id="6" name="Rectangle 5"/>
          <p:cNvSpPr/>
          <p:nvPr/>
        </p:nvSpPr>
        <p:spPr>
          <a:xfrm>
            <a:off x="228600" y="552623"/>
            <a:ext cx="8534400" cy="1323439"/>
          </a:xfrm>
          <a:prstGeom prst="rect">
            <a:avLst/>
          </a:prstGeom>
        </p:spPr>
        <p:txBody>
          <a:bodyPr wrap="square">
            <a:spAutoFit/>
          </a:bodyPr>
          <a:lstStyle/>
          <a:p>
            <a:r>
              <a:rPr lang="en-US" sz="3600" dirty="0" smtClean="0">
                <a:latin typeface="Calibri" panose="020F0502020204030204" pitchFamily="34" charset="0"/>
                <a:cs typeface="Calibri" panose="020F0502020204030204" pitchFamily="34" charset="0"/>
              </a:rPr>
              <a:t>Safe Reporting of Overdoses</a:t>
            </a:r>
          </a:p>
          <a:p>
            <a:r>
              <a:rPr lang="en-US" sz="2400" dirty="0" smtClean="0">
                <a:latin typeface="Calibri" panose="020F0502020204030204" pitchFamily="34" charset="0"/>
                <a:cs typeface="Calibri" panose="020F0502020204030204" pitchFamily="34" charset="0"/>
              </a:rPr>
              <a:t>(applies to people involved in an overdose situation)</a:t>
            </a:r>
          </a:p>
          <a:p>
            <a:r>
              <a:rPr lang="en-US" sz="20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18.2-251.03 Arrest and prosecution when experiencing or reporting overdoses</a:t>
            </a:r>
            <a:endParaRPr lang="en-US" sz="1600" dirty="0"/>
          </a:p>
        </p:txBody>
      </p:sp>
    </p:spTree>
    <p:extLst>
      <p:ext uri="{BB962C8B-B14F-4D97-AF65-F5344CB8AC3E}">
        <p14:creationId xmlns:p14="http://schemas.microsoft.com/office/powerpoint/2010/main" val="2109449605"/>
      </p:ext>
    </p:extLst>
  </p:cSld>
  <p:clrMapOvr>
    <a:masterClrMapping/>
  </p:clrMapOvr>
  <mc:AlternateContent xmlns:mc="http://schemas.openxmlformats.org/markup-compatibility/2006" xmlns:p14="http://schemas.microsoft.com/office/powerpoint/2010/main">
    <mc:Choice Requires="p14">
      <p:transition spd="slow" p14:dur="2000" advTm="32228"/>
    </mc:Choice>
    <mc:Fallback xmlns="">
      <p:transition spd="slow" advTm="3222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Standing Order and Naloxone Access</a:t>
            </a:r>
            <a:endParaRPr lang="en-US" dirty="0"/>
          </a:p>
        </p:txBody>
      </p:sp>
      <p:sp>
        <p:nvSpPr>
          <p:cNvPr id="3" name="Content Placeholder 2"/>
          <p:cNvSpPr>
            <a:spLocks noGrp="1"/>
          </p:cNvSpPr>
          <p:nvPr>
            <p:ph idx="1"/>
          </p:nvPr>
        </p:nvSpPr>
        <p:spPr/>
        <p:txBody>
          <a:bodyPr>
            <a:normAutofit/>
          </a:bodyPr>
          <a:lstStyle/>
          <a:p>
            <a:pPr marL="34290" indent="0">
              <a:buNone/>
            </a:pPr>
            <a:r>
              <a:rPr lang="en-US" sz="1500" dirty="0" smtClean="0">
                <a:latin typeface="Calibri" panose="020F0502020204030204" pitchFamily="34" charset="0"/>
                <a:cs typeface="Calibri" panose="020F0502020204030204" pitchFamily="34" charset="0"/>
              </a:rPr>
              <a:t>A </a:t>
            </a:r>
            <a:r>
              <a:rPr lang="en-US" sz="1500" i="1" dirty="0" smtClean="0">
                <a:latin typeface="Calibri" panose="020F0502020204030204" pitchFamily="34" charset="0"/>
                <a:cs typeface="Calibri" panose="020F0502020204030204" pitchFamily="34" charset="0"/>
              </a:rPr>
              <a:t>standing order </a:t>
            </a:r>
            <a:r>
              <a:rPr lang="en-US" sz="1500" dirty="0" smtClean="0">
                <a:latin typeface="Calibri" panose="020F0502020204030204" pitchFamily="34" charset="0"/>
                <a:cs typeface="Calibri" panose="020F0502020204030204" pitchFamily="34" charset="0"/>
              </a:rPr>
              <a:t>has been issued for the State of Virginia allowing for individuals to go to any pharmacy to purchase naloxone without first obtaining a prescription from your doctor. </a:t>
            </a:r>
          </a:p>
          <a:p>
            <a:pPr marL="34290" indent="0">
              <a:buNone/>
            </a:pPr>
            <a:endParaRPr lang="en-US" sz="1800" dirty="0" smtClean="0">
              <a:latin typeface="Calibri" panose="020F0502020204030204" pitchFamily="34" charset="0"/>
              <a:cs typeface="Calibri" panose="020F0502020204030204" pitchFamily="34" charset="0"/>
            </a:endParaRPr>
          </a:p>
          <a:p>
            <a:pPr marL="34290" indent="0">
              <a:buNone/>
            </a:pPr>
            <a:r>
              <a:rPr lang="en-US" sz="1800" dirty="0" smtClean="0">
                <a:latin typeface="Calibri" panose="020F0502020204030204" pitchFamily="34" charset="0"/>
                <a:cs typeface="Calibri" panose="020F0502020204030204" pitchFamily="34" charset="0"/>
              </a:rPr>
              <a:t>Naloxone can be obtained from: </a:t>
            </a:r>
          </a:p>
          <a:p>
            <a:pPr marL="34290" indent="0">
              <a:buNone/>
            </a:pPr>
            <a:r>
              <a:rPr lang="en-US" sz="1500" dirty="0">
                <a:latin typeface="Calibri" panose="020F0502020204030204" pitchFamily="34" charset="0"/>
                <a:cs typeface="Calibri" panose="020F0502020204030204" pitchFamily="34" charset="0"/>
              </a:rPr>
              <a:t>L</a:t>
            </a:r>
            <a:r>
              <a:rPr lang="en-US" sz="1500" dirty="0" smtClean="0">
                <a:latin typeface="Calibri" panose="020F0502020204030204" pitchFamily="34" charset="0"/>
                <a:cs typeface="Calibri" panose="020F0502020204030204" pitchFamily="34" charset="0"/>
              </a:rPr>
              <a:t>ocal health departments </a:t>
            </a:r>
            <a:r>
              <a:rPr lang="en-US" sz="1500" dirty="0" smtClean="0">
                <a:solidFill>
                  <a:srgbClr val="FF0000"/>
                </a:solidFill>
                <a:latin typeface="Calibri" panose="020F0502020204030204" pitchFamily="34" charset="0"/>
                <a:cs typeface="Calibri" panose="020F0502020204030204" pitchFamily="34" charset="0"/>
              </a:rPr>
              <a:t>(no-cost)</a:t>
            </a:r>
          </a:p>
          <a:p>
            <a:pPr marL="34290" indent="0">
              <a:buNone/>
            </a:pPr>
            <a:r>
              <a:rPr lang="en-US" sz="1500" dirty="0" smtClean="0">
                <a:latin typeface="Calibri" panose="020F0502020204030204" pitchFamily="34" charset="0"/>
                <a:cs typeface="Calibri" panose="020F0502020204030204" pitchFamily="34" charset="0"/>
              </a:rPr>
              <a:t>Community </a:t>
            </a:r>
            <a:r>
              <a:rPr lang="en-US" sz="1500" dirty="0">
                <a:latin typeface="Calibri" panose="020F0502020204030204" pitchFamily="34" charset="0"/>
                <a:cs typeface="Calibri" panose="020F0502020204030204" pitchFamily="34" charset="0"/>
              </a:rPr>
              <a:t>services boards </a:t>
            </a:r>
            <a:r>
              <a:rPr lang="en-US" sz="1500" dirty="0">
                <a:solidFill>
                  <a:srgbClr val="FF0000"/>
                </a:solidFill>
                <a:latin typeface="Calibri" panose="020F0502020204030204" pitchFamily="34" charset="0"/>
                <a:cs typeface="Calibri" panose="020F0502020204030204" pitchFamily="34" charset="0"/>
              </a:rPr>
              <a:t>(no-cost</a:t>
            </a:r>
            <a:r>
              <a:rPr lang="en-US" sz="1500" dirty="0" smtClean="0">
                <a:solidFill>
                  <a:srgbClr val="FF0000"/>
                </a:solidFill>
                <a:latin typeface="Calibri" panose="020F0502020204030204" pitchFamily="34" charset="0"/>
                <a:cs typeface="Calibri" panose="020F0502020204030204" pitchFamily="34" charset="0"/>
              </a:rPr>
              <a:t>)</a:t>
            </a:r>
          </a:p>
          <a:p>
            <a:pPr marL="34290" indent="0">
              <a:buNone/>
            </a:pPr>
            <a:r>
              <a:rPr lang="en-US" sz="1500" dirty="0" smtClean="0">
                <a:latin typeface="Calibri" panose="020F0502020204030204" pitchFamily="34" charset="0"/>
                <a:cs typeface="Calibri" panose="020F0502020204030204" pitchFamily="34" charset="0"/>
              </a:rPr>
              <a:t>Community pharmacies </a:t>
            </a:r>
            <a:r>
              <a:rPr lang="en-US" sz="1500" dirty="0" smtClean="0">
                <a:solidFill>
                  <a:srgbClr val="FF0000"/>
                </a:solidFill>
                <a:latin typeface="Calibri" panose="020F0502020204030204" pitchFamily="34" charset="0"/>
                <a:cs typeface="Calibri" panose="020F0502020204030204" pitchFamily="34" charset="0"/>
              </a:rPr>
              <a:t>(insurance or out of pocket payment)</a:t>
            </a:r>
          </a:p>
          <a:p>
            <a:pPr marL="34290" indent="0">
              <a:buNone/>
            </a:pPr>
            <a:endParaRPr lang="en-US" sz="1500" dirty="0" smtClean="0">
              <a:latin typeface="Calibri" panose="020F0502020204030204" pitchFamily="34" charset="0"/>
              <a:cs typeface="Calibri" panose="020F0502020204030204" pitchFamily="34" charset="0"/>
            </a:endParaRPr>
          </a:p>
          <a:p>
            <a:pPr marL="34290" indent="0" algn="ctr">
              <a:buNone/>
            </a:pPr>
            <a:r>
              <a:rPr lang="en-US" sz="1500" dirty="0" smtClean="0">
                <a:solidFill>
                  <a:srgbClr val="FF0000"/>
                </a:solidFill>
                <a:latin typeface="Calibri" panose="020F0502020204030204" pitchFamily="34" charset="0"/>
                <a:cs typeface="Calibri" panose="020F0502020204030204" pitchFamily="34" charset="0"/>
              </a:rPr>
              <a:t>****Call your health department or community services board before going to ask about naloxone availability.****</a:t>
            </a:r>
            <a:endParaRPr lang="en-US" sz="1500" dirty="0">
              <a:solidFill>
                <a:srgbClr val="FF0000"/>
              </a:solidFill>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2331806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1295400"/>
          </a:xfrm>
        </p:spPr>
        <p:txBody>
          <a:bodyPr/>
          <a:lstStyle/>
          <a:p>
            <a:r>
              <a:rPr lang="en-US" sz="3600" dirty="0" smtClean="0">
                <a:latin typeface="Calibri" panose="020F0502020204030204" pitchFamily="34" charset="0"/>
                <a:cs typeface="Calibri" panose="020F0502020204030204" pitchFamily="34" charset="0"/>
              </a:rPr>
              <a:t>Understanding Addiction</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64873" y="1600200"/>
            <a:ext cx="7404653" cy="4038600"/>
          </a:xfrm>
        </p:spPr>
        <p:txBody>
          <a:bodyPr>
            <a:normAutofit/>
          </a:bodyPr>
          <a:lstStyle/>
          <a:p>
            <a:pPr marL="0" lvl="0" indent="0" defTabSz="914400" eaLnBrk="0" fontAlgn="base" hangingPunct="0">
              <a:lnSpc>
                <a:spcPct val="100000"/>
              </a:lnSpc>
              <a:spcBef>
                <a:spcPct val="0"/>
              </a:spcBef>
              <a:spcAft>
                <a:spcPct val="0"/>
              </a:spcAft>
              <a:buClrTx/>
              <a:buSzTx/>
              <a:buNone/>
            </a:pPr>
            <a:endParaRPr lang="en-US" altLang="en-US" sz="1600" b="1" dirty="0" smtClean="0">
              <a:latin typeface="Calibri" panose="020F0502020204030204" pitchFamily="34" charset="0"/>
              <a:cs typeface="Calibri" panose="020F0502020204030204" pitchFamily="34" charset="0"/>
            </a:endParaRPr>
          </a:p>
          <a:p>
            <a:pPr marL="0" lvl="0" indent="0" defTabSz="914400" eaLnBrk="0" fontAlgn="base" hangingPunct="0">
              <a:lnSpc>
                <a:spcPct val="100000"/>
              </a:lnSpc>
              <a:spcBef>
                <a:spcPct val="0"/>
              </a:spcBef>
              <a:spcAft>
                <a:spcPct val="0"/>
              </a:spcAft>
              <a:buClrTx/>
              <a:buSzTx/>
              <a:buNone/>
            </a:pPr>
            <a:r>
              <a:rPr lang="en-US" altLang="en-US" sz="1600" b="1" dirty="0" smtClean="0">
                <a:latin typeface="Calibri" panose="020F0502020204030204" pitchFamily="34" charset="0"/>
                <a:cs typeface="Calibri" panose="020F0502020204030204" pitchFamily="34" charset="0"/>
              </a:rPr>
              <a:t>People </a:t>
            </a:r>
            <a:r>
              <a:rPr lang="en-US" altLang="en-US" sz="1600" b="1" dirty="0">
                <a:latin typeface="Calibri" panose="020F0502020204030204" pitchFamily="34" charset="0"/>
                <a:cs typeface="Calibri" panose="020F0502020204030204" pitchFamily="34" charset="0"/>
              </a:rPr>
              <a:t>don't plan to get addicted to drugs</a:t>
            </a:r>
            <a:r>
              <a:rPr lang="en-US" altLang="en-US" sz="1600" b="1" dirty="0" smtClean="0">
                <a:latin typeface="Calibri" panose="020F0502020204030204" pitchFamily="34" charset="0"/>
                <a:cs typeface="Calibri" panose="020F0502020204030204" pitchFamily="34" charset="0"/>
              </a:rPr>
              <a:t>.</a:t>
            </a:r>
          </a:p>
          <a:p>
            <a:pPr marL="0" lvl="0" indent="0" defTabSz="914400" eaLnBrk="0" fontAlgn="base" hangingPunct="0">
              <a:lnSpc>
                <a:spcPct val="100000"/>
              </a:lnSpc>
              <a:spcBef>
                <a:spcPct val="0"/>
              </a:spcBef>
              <a:spcAft>
                <a:spcPct val="0"/>
              </a:spcAft>
              <a:buClrTx/>
              <a:buSzTx/>
              <a:buNone/>
            </a:pPr>
            <a:endParaRPr lang="en-US" altLang="en-US" sz="1600" dirty="0">
              <a:latin typeface="Calibri" panose="020F0502020204030204" pitchFamily="34" charset="0"/>
              <a:cs typeface="Calibri" panose="020F0502020204030204" pitchFamily="34" charset="0"/>
            </a:endParaRPr>
          </a:p>
          <a:p>
            <a:pPr marL="0" lvl="0" indent="0" defTabSz="914400" eaLnBrk="0" fontAlgn="base" hangingPunct="0">
              <a:lnSpc>
                <a:spcPct val="100000"/>
              </a:lnSpc>
              <a:spcBef>
                <a:spcPct val="0"/>
              </a:spcBef>
              <a:spcAft>
                <a:spcPct val="0"/>
              </a:spcAft>
              <a:buClrTx/>
              <a:buSzTx/>
              <a:buNone/>
            </a:pPr>
            <a:r>
              <a:rPr lang="en-US" altLang="en-US" sz="1600" dirty="0">
                <a:latin typeface="Calibri" panose="020F0502020204030204" pitchFamily="34" charset="0"/>
                <a:cs typeface="Calibri" panose="020F0502020204030204" pitchFamily="34" charset="0"/>
              </a:rPr>
              <a:t>When people first take a drug, they might </a:t>
            </a:r>
            <a:r>
              <a:rPr lang="en-US" altLang="en-US" sz="1600" dirty="0" smtClean="0">
                <a:latin typeface="Calibri" panose="020F0502020204030204" pitchFamily="34" charset="0"/>
                <a:cs typeface="Calibri" panose="020F0502020204030204" pitchFamily="34" charset="0"/>
              </a:rPr>
              <a:t>like how</a:t>
            </a:r>
            <a:r>
              <a:rPr lang="en-US" altLang="en-US" sz="1600" dirty="0">
                <a:latin typeface="Calibri" panose="020F0502020204030204" pitchFamily="34" charset="0"/>
                <a:cs typeface="Calibri" panose="020F0502020204030204" pitchFamily="34" charset="0"/>
              </a:rPr>
              <a:t> it makes them feel. They believe </a:t>
            </a:r>
            <a:endParaRPr lang="en-US" altLang="en-US" sz="1600" dirty="0" smtClean="0">
              <a:latin typeface="Calibri" panose="020F0502020204030204" pitchFamily="34" charset="0"/>
              <a:cs typeface="Calibri" panose="020F0502020204030204" pitchFamily="34" charset="0"/>
            </a:endParaRPr>
          </a:p>
          <a:p>
            <a:pPr marL="0" lvl="0" indent="0" defTabSz="914400" eaLnBrk="0" fontAlgn="base" hangingPunct="0">
              <a:lnSpc>
                <a:spcPct val="100000"/>
              </a:lnSpc>
              <a:spcBef>
                <a:spcPct val="0"/>
              </a:spcBef>
              <a:spcAft>
                <a:spcPct val="0"/>
              </a:spcAft>
              <a:buClrTx/>
              <a:buSzTx/>
              <a:buNone/>
            </a:pPr>
            <a:r>
              <a:rPr lang="en-US" altLang="en-US" sz="1600" dirty="0" smtClean="0">
                <a:latin typeface="Calibri" panose="020F0502020204030204" pitchFamily="34" charset="0"/>
                <a:cs typeface="Calibri" panose="020F0502020204030204" pitchFamily="34" charset="0"/>
              </a:rPr>
              <a:t>they</a:t>
            </a:r>
            <a:r>
              <a:rPr lang="en-US" altLang="en-US" sz="1600" dirty="0">
                <a:latin typeface="Calibri" panose="020F0502020204030204" pitchFamily="34" charset="0"/>
                <a:cs typeface="Calibri" panose="020F0502020204030204" pitchFamily="34" charset="0"/>
              </a:rPr>
              <a:t> </a:t>
            </a:r>
            <a:r>
              <a:rPr lang="en-US" altLang="en-US" sz="1600" dirty="0" smtClean="0">
                <a:latin typeface="Calibri" panose="020F0502020204030204" pitchFamily="34" charset="0"/>
                <a:cs typeface="Calibri" panose="020F0502020204030204" pitchFamily="34" charset="0"/>
              </a:rPr>
              <a:t>can control</a:t>
            </a:r>
            <a:r>
              <a:rPr lang="en-US" altLang="en-US" sz="1600" dirty="0">
                <a:latin typeface="Calibri" panose="020F0502020204030204" pitchFamily="34" charset="0"/>
                <a:cs typeface="Calibri" panose="020F0502020204030204" pitchFamily="34" charset="0"/>
              </a:rPr>
              <a:t> how much and how often they </a:t>
            </a:r>
            <a:r>
              <a:rPr lang="en-US" altLang="en-US" sz="1600" dirty="0" smtClean="0">
                <a:latin typeface="Calibri" panose="020F0502020204030204" pitchFamily="34" charset="0"/>
                <a:cs typeface="Calibri" panose="020F0502020204030204" pitchFamily="34" charset="0"/>
              </a:rPr>
              <a:t>take</a:t>
            </a:r>
            <a:r>
              <a:rPr lang="en-US" altLang="en-US" sz="1600" dirty="0">
                <a:latin typeface="Calibri" panose="020F0502020204030204" pitchFamily="34" charset="0"/>
                <a:cs typeface="Calibri" panose="020F0502020204030204" pitchFamily="34" charset="0"/>
              </a:rPr>
              <a:t> </a:t>
            </a:r>
            <a:r>
              <a:rPr lang="en-US" altLang="en-US" sz="1600" dirty="0" smtClean="0">
                <a:latin typeface="Calibri" panose="020F0502020204030204" pitchFamily="34" charset="0"/>
                <a:cs typeface="Calibri" panose="020F0502020204030204" pitchFamily="34" charset="0"/>
              </a:rPr>
              <a:t>the drug</a:t>
            </a:r>
            <a:r>
              <a:rPr lang="en-US" altLang="en-US" sz="1600" dirty="0">
                <a:latin typeface="Calibri" panose="020F0502020204030204" pitchFamily="34" charset="0"/>
                <a:cs typeface="Calibri" panose="020F0502020204030204" pitchFamily="34" charset="0"/>
              </a:rPr>
              <a:t>. But drugs </a:t>
            </a:r>
            <a:r>
              <a:rPr lang="en-US" altLang="en-US" sz="1600" dirty="0" smtClean="0">
                <a:latin typeface="Calibri" panose="020F0502020204030204" pitchFamily="34" charset="0"/>
                <a:cs typeface="Calibri" panose="020F0502020204030204" pitchFamily="34" charset="0"/>
              </a:rPr>
              <a:t>can</a:t>
            </a:r>
            <a:r>
              <a:rPr lang="en-US" altLang="en-US" sz="1600" dirty="0">
                <a:latin typeface="Calibri" panose="020F0502020204030204" pitchFamily="34" charset="0"/>
                <a:cs typeface="Calibri" panose="020F0502020204030204" pitchFamily="34" charset="0"/>
              </a:rPr>
              <a:t> </a:t>
            </a:r>
            <a:r>
              <a:rPr lang="en-US" altLang="en-US" sz="1600" dirty="0" smtClean="0">
                <a:latin typeface="Calibri" panose="020F0502020204030204" pitchFamily="34" charset="0"/>
                <a:cs typeface="Calibri" panose="020F0502020204030204" pitchFamily="34" charset="0"/>
              </a:rPr>
              <a:t>take</a:t>
            </a:r>
            <a:r>
              <a:rPr lang="en-US" altLang="en-US" sz="1600" dirty="0">
                <a:latin typeface="Calibri" panose="020F0502020204030204" pitchFamily="34" charset="0"/>
                <a:cs typeface="Calibri" panose="020F0502020204030204" pitchFamily="34" charset="0"/>
              </a:rPr>
              <a:t> </a:t>
            </a:r>
            <a:endParaRPr lang="en-US" altLang="en-US" sz="1600" dirty="0" smtClean="0">
              <a:latin typeface="Calibri" panose="020F0502020204030204" pitchFamily="34" charset="0"/>
              <a:cs typeface="Calibri" panose="020F0502020204030204" pitchFamily="34" charset="0"/>
            </a:endParaRPr>
          </a:p>
          <a:p>
            <a:pPr marL="0" lvl="0" indent="0" defTabSz="914400" eaLnBrk="0" fontAlgn="base" hangingPunct="0">
              <a:lnSpc>
                <a:spcPct val="100000"/>
              </a:lnSpc>
              <a:spcBef>
                <a:spcPct val="0"/>
              </a:spcBef>
              <a:spcAft>
                <a:spcPct val="0"/>
              </a:spcAft>
              <a:buClrTx/>
              <a:buSzTx/>
              <a:buNone/>
            </a:pPr>
            <a:r>
              <a:rPr lang="en-US" altLang="en-US" sz="1600" dirty="0" smtClean="0">
                <a:latin typeface="Calibri" panose="020F0502020204030204" pitchFamily="34" charset="0"/>
                <a:cs typeface="Calibri" panose="020F0502020204030204" pitchFamily="34" charset="0"/>
              </a:rPr>
              <a:t>away</a:t>
            </a:r>
            <a:r>
              <a:rPr lang="en-US" altLang="en-US" sz="1600" dirty="0">
                <a:latin typeface="Calibri" panose="020F0502020204030204" pitchFamily="34" charset="0"/>
                <a:cs typeface="Calibri" panose="020F0502020204030204" pitchFamily="34" charset="0"/>
              </a:rPr>
              <a:t> people’s control. Drugs can change the </a:t>
            </a:r>
            <a:r>
              <a:rPr lang="en-US" altLang="en-US" sz="1600" dirty="0" smtClean="0">
                <a:latin typeface="Calibri" panose="020F0502020204030204" pitchFamily="34" charset="0"/>
                <a:cs typeface="Calibri" panose="020F0502020204030204" pitchFamily="34" charset="0"/>
              </a:rPr>
              <a:t>brain.</a:t>
            </a:r>
            <a:endParaRPr lang="en-US" altLang="en-US" sz="1600" dirty="0">
              <a:latin typeface="Calibri" panose="020F0502020204030204" pitchFamily="34" charset="0"/>
              <a:cs typeface="Calibri" panose="020F0502020204030204" pitchFamily="34" charset="0"/>
            </a:endParaRPr>
          </a:p>
          <a:p>
            <a:pPr marL="0" indent="0">
              <a:buNone/>
            </a:pPr>
            <a:endParaRPr lang="en-US" sz="1600" dirty="0" smtClean="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Addiction</a:t>
            </a:r>
            <a:r>
              <a:rPr lang="en-US" sz="1600"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refers to substance use disorders at the severe end of the spectrum and is characterized by a person’s inability to control the impulse to use drugs even when there are negative consequences.</a:t>
            </a:r>
            <a:endParaRPr lang="en-US" sz="1600" dirty="0" smtClean="0">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smtClean="0"/>
          </a:p>
          <a:p>
            <a:endParaRPr lang="en-US" dirty="0"/>
          </a:p>
        </p:txBody>
      </p:sp>
      <p:sp>
        <p:nvSpPr>
          <p:cNvPr id="6" name="Rectangle 5"/>
          <p:cNvSpPr/>
          <p:nvPr/>
        </p:nvSpPr>
        <p:spPr>
          <a:xfrm>
            <a:off x="228600" y="6324600"/>
            <a:ext cx="8305800" cy="261610"/>
          </a:xfrm>
          <a:prstGeom prst="rect">
            <a:avLst/>
          </a:prstGeom>
        </p:spPr>
        <p:txBody>
          <a:bodyPr wrap="square">
            <a:spAutoFit/>
          </a:bodyPr>
          <a:lstStyle/>
          <a:p>
            <a:r>
              <a:rPr lang="en-US" sz="1100" dirty="0">
                <a:hlinkClick r:id="rId2"/>
              </a:rPr>
              <a:t>https://easyread.drugabuse.gov/content/what-addiction</a:t>
            </a:r>
            <a:endParaRPr lang="en-US" sz="1100" dirty="0"/>
          </a:p>
        </p:txBody>
      </p:sp>
      <p:pic>
        <p:nvPicPr>
          <p:cNvPr id="8" name="Picture 7"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4086148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
            <a:ext cx="7406640" cy="1356360"/>
          </a:xfrm>
        </p:spPr>
        <p:txBody>
          <a:bodyPr/>
          <a:lstStyle/>
          <a:p>
            <a:r>
              <a:rPr lang="en-US" dirty="0" smtClean="0"/>
              <a:t>Nuggets Video</a:t>
            </a:r>
            <a:endParaRPr lang="en-US" dirty="0"/>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Rectangle 5"/>
          <p:cNvSpPr/>
          <p:nvPr/>
        </p:nvSpPr>
        <p:spPr>
          <a:xfrm>
            <a:off x="228600" y="6237536"/>
            <a:ext cx="9372600" cy="307777"/>
          </a:xfrm>
          <a:prstGeom prst="rect">
            <a:avLst/>
          </a:prstGeom>
        </p:spPr>
        <p:txBody>
          <a:bodyPr wrap="square">
            <a:spAutoFit/>
          </a:bodyPr>
          <a:lstStyle/>
          <a:p>
            <a:r>
              <a:rPr lang="en-US" sz="1350" dirty="0" smtClean="0"/>
              <a:t>Video Courtesy of </a:t>
            </a:r>
            <a:r>
              <a:rPr lang="en-US" sz="1350" dirty="0" err="1" smtClean="0"/>
              <a:t>Filmbuilder</a:t>
            </a:r>
            <a:r>
              <a:rPr lang="en-US" sz="1350" dirty="0" smtClean="0"/>
              <a:t> and Friends. Online the video can be accessed at  </a:t>
            </a:r>
            <a:r>
              <a:rPr lang="en-US" sz="1350" dirty="0" smtClean="0">
                <a:hlinkClick r:id="rId5"/>
              </a:rPr>
              <a:t>https</a:t>
            </a:r>
            <a:r>
              <a:rPr lang="en-US" sz="1350" dirty="0">
                <a:hlinkClick r:id="rId5"/>
              </a:rPr>
              <a:t>://youtu.be/HUngLgGRJpo</a:t>
            </a:r>
            <a:endParaRPr lang="en-US" sz="1350" dirty="0"/>
          </a:p>
        </p:txBody>
      </p:sp>
      <p:pic>
        <p:nvPicPr>
          <p:cNvPr id="7" name="HUngLgGRJpo"/>
          <p:cNvPicPr>
            <a:picLocks noGrp="1" noRot="1" noChangeAspect="1"/>
          </p:cNvPicPr>
          <p:nvPr>
            <p:ph idx="1"/>
            <a:videoFile r:link="rId1"/>
          </p:nvPr>
        </p:nvPicPr>
        <p:blipFill>
          <a:blip r:embed="rId6"/>
          <a:stretch>
            <a:fillRect/>
          </a:stretch>
        </p:blipFill>
        <p:spPr>
          <a:xfrm>
            <a:off x="292378" y="1220463"/>
            <a:ext cx="8559244" cy="4814575"/>
          </a:xfrm>
          <a:prstGeom prst="rect">
            <a:avLst/>
          </a:prstGeom>
        </p:spPr>
      </p:pic>
    </p:spTree>
    <p:extLst>
      <p:ext uri="{BB962C8B-B14F-4D97-AF65-F5344CB8AC3E}">
        <p14:creationId xmlns:p14="http://schemas.microsoft.com/office/powerpoint/2010/main" val="4052599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pio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0661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3375065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9501</TotalTime>
  <Words>3618</Words>
  <Application>Microsoft Office PowerPoint</Application>
  <PresentationFormat>On-screen Show (4:3)</PresentationFormat>
  <Paragraphs>421</Paragraphs>
  <Slides>40</Slides>
  <Notes>24</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Candara</vt:lpstr>
      <vt:lpstr>Corbel</vt:lpstr>
      <vt:lpstr>Symbol</vt:lpstr>
      <vt:lpstr>Times New Roman</vt:lpstr>
      <vt:lpstr>Wingdings</vt:lpstr>
      <vt:lpstr>ヒラギノ角ゴ Pro W3</vt:lpstr>
      <vt:lpstr>Custom Design</vt:lpstr>
      <vt:lpstr>Basis</vt:lpstr>
      <vt:lpstr>PowerPoint Presentation</vt:lpstr>
      <vt:lpstr>Learning Objectives</vt:lpstr>
      <vt:lpstr>The Case for Naloxone Education</vt:lpstr>
      <vt:lpstr>Legal Protections in Overdose Response</vt:lpstr>
      <vt:lpstr>PowerPoint Presentation</vt:lpstr>
      <vt:lpstr>The Standing Order and Naloxone Access</vt:lpstr>
      <vt:lpstr>Understanding Addiction</vt:lpstr>
      <vt:lpstr>Nuggets Video</vt:lpstr>
      <vt:lpstr>PowerPoint Presentation</vt:lpstr>
      <vt:lpstr>Common Opioids</vt:lpstr>
      <vt:lpstr>What Is an Opioid Overdose?</vt:lpstr>
      <vt:lpstr>PowerPoint Presentation</vt:lpstr>
      <vt:lpstr>Risk Factors for Opioid Overdose</vt:lpstr>
      <vt:lpstr>PowerPoint Presentation</vt:lpstr>
      <vt:lpstr>Signs of an Opioid Overdose</vt:lpstr>
      <vt:lpstr>PowerPoint Presentation</vt:lpstr>
      <vt:lpstr>Myths on Overdose Response</vt:lpstr>
      <vt:lpstr>PowerPoint Presentation</vt:lpstr>
      <vt:lpstr>PowerPoint Presentation</vt:lpstr>
      <vt:lpstr>How Naloxone Works</vt:lpstr>
      <vt:lpstr>Narcan Nasal Spray</vt:lpstr>
      <vt:lpstr>Evzio Auto-Injector</vt:lpstr>
      <vt:lpstr>Injectable naloxone</vt:lpstr>
      <vt:lpstr>How to Store Naloxone</vt:lpstr>
      <vt:lpstr>Safety of Naloxone</vt:lpstr>
      <vt:lpstr>Steps to Respond to an Opioid Overdose </vt:lpstr>
      <vt:lpstr>1. Check for Responsiveness </vt:lpstr>
      <vt:lpstr>2. Call 911 </vt:lpstr>
      <vt:lpstr>Recovery Position </vt:lpstr>
      <vt:lpstr>3. Give 2 Rescue Breaths </vt:lpstr>
      <vt:lpstr>4. Administer Naloxone</vt:lpstr>
      <vt:lpstr>5. Rescue Breathing or CPR (if rescuer is CPR trained or instructed to do so by 911) </vt:lpstr>
      <vt:lpstr>6. Assess and Respond</vt:lpstr>
      <vt:lpstr>When to give a 2nd dose of naloxone</vt:lpstr>
      <vt:lpstr>PowerPoint Presentation</vt:lpstr>
      <vt:lpstr>Aftercare of a Recovered Person</vt:lpstr>
      <vt:lpstr>Hands-On Training</vt:lpstr>
      <vt:lpstr>REVIVE! Kits</vt:lpstr>
      <vt:lpstr>PowerPoint Presentation</vt:lpstr>
      <vt:lpstr>Acknowledgements</vt:lpstr>
    </vt:vector>
  </TitlesOfParts>
  <Company>Harm Reduction Coalition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Overdose Prevention Into Your Agency</dc:title>
  <dc:creator>Malik Russell</dc:creator>
  <cp:lastModifiedBy>Robinson, Alexandria (DBHDS)</cp:lastModifiedBy>
  <cp:revision>422</cp:revision>
  <cp:lastPrinted>2019-07-17T18:01:15Z</cp:lastPrinted>
  <dcterms:created xsi:type="dcterms:W3CDTF">2008-03-12T22:07:25Z</dcterms:created>
  <dcterms:modified xsi:type="dcterms:W3CDTF">2020-08-03T13:37:36Z</dcterms:modified>
  <cp:contentStatus/>
</cp:coreProperties>
</file>