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ags/tag38.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41.xml" ContentType="application/vnd.openxmlformats-officedocument.presentationml.notesSlide+xml"/>
  <Override PartName="/ppt/tags/tag63.xml" ContentType="application/vnd.openxmlformats-officedocument.presentationml.tags+xml"/>
  <Override PartName="/ppt/notesSlides/notesSlide52.xml" ContentType="application/vnd.openxmlformats-officedocument.presentationml.notesSlide+xml"/>
  <Override PartName="/ppt/tags/tag74.xml" ContentType="application/vnd.openxmlformats-officedocument.presentationml.tags+xml"/>
  <Override PartName="/ppt/notesSlides/notesSlide30.xml" ContentType="application/vnd.openxmlformats-officedocument.presentationml.notesSlide+xml"/>
  <Override PartName="/ppt/tags/tag52.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39.xml" ContentType="application/vnd.openxmlformats-officedocument.presentationml.tags+xml"/>
  <Default Extension="emf" ContentType="image/x-emf"/>
  <Override PartName="/ppt/notesSlides/notesSlide46.xml" ContentType="application/vnd.openxmlformats-officedocument.presentationml.notesSlide+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tags/tag57.xml" ContentType="application/vnd.openxmlformats-officedocument.presentationml.tags+xml"/>
  <Override PartName="/ppt/notesSlides/notesSlide53.xml" ContentType="application/vnd.openxmlformats-officedocument.presentationml.notesSlide+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notesSlides/notesSlide13.xml" ContentType="application/vnd.openxmlformats-officedocument.presentationml.notesSlide+xml"/>
  <Override PartName="/ppt/tags/tag35.xml" ContentType="application/vnd.openxmlformats-officedocument.presentationml.tags+xml"/>
  <Override PartName="/ppt/tags/tag46.xml" ContentType="application/vnd.openxmlformats-officedocument.presentationml.tags+xml"/>
  <Override PartName="/ppt/notesSlides/notesSlide42.xml" ContentType="application/vnd.openxmlformats-officedocument.presentationml.notesSlide+xml"/>
  <Override PartName="/ppt/tags/tag64.xml" ContentType="application/vnd.openxmlformats-officedocument.presentationml.tags+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notesSlides/notesSlide25.xml" ContentType="application/vnd.openxmlformats-officedocument.presentationml.notesSlide+xml"/>
  <Override PartName="/ppt/tags/tag47.xml" ContentType="application/vnd.openxmlformats-officedocument.presentationml.tags+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notesSlides/notesSlide32.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notesSlides/notesSlide61.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tags/tag61.xml" ContentType="application/vnd.openxmlformats-officedocument.presentationml.tags+xml"/>
  <Override PartName="/ppt/notesSlides/notesSlide50.xml" ContentType="application/vnd.openxmlformats-officedocument.presentationml.notesSlide+xml"/>
  <Override PartName="/ppt/tags/tag72.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notesSlides/notesSlide37.xml" ContentType="application/vnd.openxmlformats-officedocument.presentationml.notesSlide+xml"/>
  <Override PartName="/ppt/tags/tag59.xml" ContentType="application/vnd.openxmlformats-officedocument.presentationml.tags+xml"/>
  <Override PartName="/ppt/notesSlides/notesSlide55.xml" ContentType="application/vnd.openxmlformats-officedocument.presentationml.notesSlide+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tags/tag37.xml" ContentType="application/vnd.openxmlformats-officedocument.presentationml.tags+xml"/>
  <Override PartName="/ppt/tags/tag48.xml" ContentType="application/vnd.openxmlformats-officedocument.presentationml.tags+xml"/>
  <Override PartName="/ppt/notesSlides/notesSlide44.xml" ContentType="application/vnd.openxmlformats-officedocument.presentationml.notesSlide+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tags/tag55.xml" ContentType="application/vnd.openxmlformats-officedocument.presentationml.tags+xml"/>
  <Override PartName="/ppt/notesSlides/notesSlide51.xml" ContentType="application/vnd.openxmlformats-officedocument.presentationml.notesSlide+xml"/>
  <Override PartName="/ppt/tags/tag73.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40.xml" ContentType="application/vnd.openxmlformats-officedocument.presentationml.notesSlide+xml"/>
  <Override PartName="/ppt/tags/tag62.xml" ContentType="application/vnd.openxmlformats-officedocument.presentationml.tags+xml"/>
  <Override PartName="/ppt/tags/tag80.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tags/tag78.xml" ContentType="application/vnd.openxmlformats-officedocument.presentationml.tags+xml"/>
  <Override PartName="/ppt/slides/slide32.xml" ContentType="application/vnd.openxmlformats-officedocument.presentationml.slide+xml"/>
  <Override PartName="/ppt/notesSlides/notesSlide34.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tags/tag45.xml" ContentType="application/vnd.openxmlformats-officedocument.presentationml.tags+xml"/>
  <Override PartName="/docProps/custom.xml" ContentType="application/vnd.openxmlformats-officedocument.custom-properties+xml"/>
  <Override PartName="/ppt/notesSlides/notesSlide12.xml" ContentType="application/vnd.openxmlformats-officedocument.presentationml.notesSlide+xml"/>
  <Override PartName="/ppt/tags/tag34.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64"/>
  </p:notesMasterIdLst>
  <p:sldIdLst>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Lst>
  <p:sldSz cx="9144000" cy="6858000" type="screen4x3"/>
  <p:notesSz cx="6858000" cy="9144000"/>
  <p:custDataLst>
    <p:tags r:id="rId65"/>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737" autoAdjust="0"/>
  </p:normalViewPr>
  <p:slideViewPr>
    <p:cSldViewPr>
      <p:cViewPr>
        <p:scale>
          <a:sx n="68" d="100"/>
          <a:sy n="68" d="100"/>
        </p:scale>
        <p:origin x="-396"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5/31/2012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5/31/2012 11:56 AM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5/31/2012 11:56 AM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5/31/2012 11:56 AM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dirty="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F5FBBA2-5186-4C16-A2B1-43CB62F503A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dirty="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DD381CE-EA39-4126-A048-7DB53845B6D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5/31/2012 11:56 AM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5/31/2012 11:56 AM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5/31/2012 11:56 AM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5/31/2012 11:56 AM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5/31/2012 11:56 AM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5/31/2012 11:56 AM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5/31/2012 11:56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5/31/2012 11:56 AM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5/31/2012 11:56 AM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6.wmf"/><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7.wmf"/><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8.wmf"/><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9.wmf"/><Relationship Id="rId4"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10.wmf"/><Relationship Id="rId4"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5.wmf"/><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7.wmf"/><Relationship Id="rId4"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11.emf"/><Relationship Id="rId4"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image" Target="../media/image12.emf"/><Relationship Id="rId4"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image" Target="../media/image13.wmf"/><Relationship Id="rId4"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image" Target="../media/image14.emf"/><Relationship Id="rId4"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image" Target="../media/image10.wmf"/><Relationship Id="rId4"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image" Target="../media/image15.wmf"/><Relationship Id="rId4"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16.wmf"/><Relationship Id="rId4"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17.wmf"/><Relationship Id="rId5" Type="http://schemas.openxmlformats.org/officeDocument/2006/relationships/notesSlide" Target="../notesSlides/notesSlide56.xml"/><Relationship Id="rId4"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image" Target="../media/image18.wmf"/><Relationship Id="rId4"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19.wmf"/><Relationship Id="rId4"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 Id="rId5" Type="http://schemas.openxmlformats.org/officeDocument/2006/relationships/image" Target="../media/image20.wmf"/><Relationship Id="rId4"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tags" Target="../tags/tag81.xml"/><Relationship Id="rId4" Type="http://schemas.openxmlformats.org/officeDocument/2006/relationships/hyperlink" Target="http://privacy.health.ufl.edu/training/hipaaPrivacy/instructions.shtml"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1369252"/>
            <a:ext cx="6477000" cy="1600200"/>
          </a:xfrm>
        </p:spPr>
        <p:txBody>
          <a:bodyPr>
            <a:noAutofit/>
          </a:bodyPr>
          <a:lstStyle/>
          <a:p>
            <a:pPr eaLnBrk="1" hangingPunct="1"/>
            <a:r>
              <a:rPr lang="en-US" sz="5400" dirty="0"/>
              <a:t/>
            </a:r>
            <a:br>
              <a:rPr lang="en-US" sz="5400" dirty="0"/>
            </a:br>
            <a:r>
              <a:rPr lang="en-US" sz="5400" dirty="0"/>
              <a:t> </a:t>
            </a:r>
            <a:br>
              <a:rPr lang="en-US" sz="5400" dirty="0"/>
            </a:br>
            <a:r>
              <a:rPr lang="en-US" sz="5400" dirty="0"/>
              <a:t>HIPAA PRIVACY POLICIES &amp; PROCEDURES</a:t>
            </a:r>
          </a:p>
        </p:txBody>
      </p:sp>
      <p:sp>
        <p:nvSpPr>
          <p:cNvPr id="3076" name="Rectangle 3"/>
          <p:cNvSpPr>
            <a:spLocks noGrp="1" noChangeArrowheads="1"/>
          </p:cNvSpPr>
          <p:nvPr>
            <p:ph type="subTitle" idx="1"/>
          </p:nvPr>
        </p:nvSpPr>
        <p:spPr>
          <a:xfrm>
            <a:off x="626016" y="3733800"/>
            <a:ext cx="8077200" cy="1219200"/>
          </a:xfrm>
        </p:spPr>
        <p:txBody>
          <a:bodyPr>
            <a:noAutofit/>
          </a:bodyPr>
          <a:lstStyle/>
          <a:p>
            <a:pPr eaLnBrk="1" hangingPunct="1"/>
            <a:r>
              <a:rPr lang="en-US" sz="4000" b="1" dirty="0">
                <a:solidFill>
                  <a:srgbClr val="5E2767"/>
                </a:solidFill>
              </a:rPr>
              <a:t>Department of Behavioral Health and Developmental Services DBHHDS</a:t>
            </a:r>
          </a:p>
          <a:p>
            <a:pPr eaLnBrk="1" hangingPunct="1"/>
            <a:r>
              <a:rPr lang="en-US" sz="4000" b="1" dirty="0">
                <a:solidFill>
                  <a:schemeClr val="folHlink"/>
                </a:solidFill>
              </a:rPr>
              <a:t>GENERAL AWARENESS TRAINING</a:t>
            </a:r>
          </a:p>
        </p:txBody>
      </p:sp>
      <p:sp>
        <p:nvSpPr>
          <p:cNvPr id="5" name="Footer Placeholder 4"/>
          <p:cNvSpPr>
            <a:spLocks noGrp="1"/>
          </p:cNvSpPr>
          <p:nvPr>
            <p:ph type="ftr" sz="quarter" idx="11"/>
          </p:nvPr>
        </p:nvSpPr>
        <p:spPr>
          <a:xfrm>
            <a:off x="0" y="6248400"/>
            <a:ext cx="1981200" cy="365125"/>
          </a:xfrm>
        </p:spPr>
        <p:txBody>
          <a:bodyPr/>
          <a:lstStyle/>
          <a:p>
            <a:pPr algn="r"/>
            <a:r>
              <a:rPr lang="en-US" dirty="0">
                <a:solidFill>
                  <a:schemeClr val="tx2"/>
                </a:solidFill>
              </a:rPr>
              <a:t>March 2012</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normAutofit fontScale="85000" lnSpcReduction="20000"/>
          </a:bodyPr>
          <a:lstStyle/>
          <a:p>
            <a:fld id="{5A5F6A4D-9689-4296-BECE-4C40841D78E3}" type="slidenum">
              <a:rPr lang="en-US"/>
              <a:pPr/>
              <a:t>10</a:t>
            </a:fld>
            <a:endParaRPr lang="en-US"/>
          </a:p>
        </p:txBody>
      </p:sp>
      <p:sp>
        <p:nvSpPr>
          <p:cNvPr id="12291" name="Rectangle 2"/>
          <p:cNvSpPr>
            <a:spLocks noGrp="1" noChangeArrowheads="1"/>
          </p:cNvSpPr>
          <p:nvPr>
            <p:ph type="title"/>
          </p:nvPr>
        </p:nvSpPr>
        <p:spPr/>
        <p:txBody>
          <a:bodyPr>
            <a:noAutofit/>
          </a:bodyPr>
          <a:lstStyle/>
          <a:p>
            <a:pPr eaLnBrk="1" hangingPunct="1"/>
            <a:r>
              <a:rPr lang="en-US" sz="3600" b="1" dirty="0"/>
              <a:t>Safeguarding Private Information Is Everyone’s Responsibility at DBHDS</a:t>
            </a:r>
          </a:p>
        </p:txBody>
      </p:sp>
      <p:sp>
        <p:nvSpPr>
          <p:cNvPr id="12292" name="Rectangle 3"/>
          <p:cNvSpPr>
            <a:spLocks noGrp="1" noChangeArrowheads="1"/>
          </p:cNvSpPr>
          <p:nvPr>
            <p:ph type="body" idx="1"/>
          </p:nvPr>
        </p:nvSpPr>
        <p:spPr/>
        <p:txBody>
          <a:bodyPr/>
          <a:lstStyle/>
          <a:p>
            <a:pPr eaLnBrk="1" hangingPunct="1"/>
            <a:r>
              <a:rPr lang="en-US" sz="2800" dirty="0">
                <a:solidFill>
                  <a:srgbClr val="5E2767"/>
                </a:solidFill>
              </a:rPr>
              <a:t>If you have access</a:t>
            </a:r>
            <a:r>
              <a:rPr lang="en-US" sz="2800" dirty="0"/>
              <a:t> </a:t>
            </a:r>
            <a:r>
              <a:rPr lang="en-US" sz="2800" dirty="0">
                <a:solidFill>
                  <a:schemeClr val="tx2"/>
                </a:solidFill>
              </a:rPr>
              <a:t>to any patient or personal information in any format, you are responsible for keeping it safe and confidential.</a:t>
            </a:r>
          </a:p>
          <a:p>
            <a:pPr eaLnBrk="1" hangingPunct="1"/>
            <a:r>
              <a:rPr lang="en-US" sz="2800" dirty="0">
                <a:solidFill>
                  <a:srgbClr val="5E2767"/>
                </a:solidFill>
              </a:rPr>
              <a:t>There are consequences</a:t>
            </a:r>
            <a:r>
              <a:rPr lang="en-US" sz="2800" dirty="0"/>
              <a:t> </a:t>
            </a:r>
            <a:r>
              <a:rPr lang="en-US" sz="2800" dirty="0">
                <a:solidFill>
                  <a:schemeClr val="tx2"/>
                </a:solidFill>
              </a:rPr>
              <a:t>for individuals who violate privacy of security regulations.</a:t>
            </a:r>
          </a:p>
          <a:p>
            <a:pPr eaLnBrk="1" hangingPunct="1"/>
            <a:r>
              <a:rPr lang="en-US" sz="2800" dirty="0">
                <a:solidFill>
                  <a:schemeClr val="tx2"/>
                </a:solidFill>
              </a:rPr>
              <a:t>Consequences may include disciplinary</a:t>
            </a:r>
            <a:r>
              <a:rPr lang="en-US" sz="2800" dirty="0"/>
              <a:t> </a:t>
            </a:r>
            <a:r>
              <a:rPr lang="en-US" sz="2800" dirty="0">
                <a:solidFill>
                  <a:schemeClr val="tx2"/>
                </a:solidFill>
              </a:rPr>
              <a:t>actions as well as</a:t>
            </a:r>
            <a:r>
              <a:rPr lang="en-US" sz="2800" dirty="0"/>
              <a:t> </a:t>
            </a:r>
            <a:r>
              <a:rPr lang="en-US" sz="2800" dirty="0">
                <a:solidFill>
                  <a:srgbClr val="5E2767"/>
                </a:solidFill>
              </a:rPr>
              <a:t>civil</a:t>
            </a:r>
            <a:r>
              <a:rPr lang="en-US" sz="2800" dirty="0">
                <a:solidFill>
                  <a:schemeClr val="tx2"/>
                </a:solidFill>
              </a:rPr>
              <a:t> </a:t>
            </a:r>
            <a:r>
              <a:rPr lang="en-US" sz="2800" dirty="0">
                <a:solidFill>
                  <a:srgbClr val="5E2767"/>
                </a:solidFill>
              </a:rPr>
              <a:t>and criminal penalties.</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normAutofit fontScale="85000" lnSpcReduction="20000"/>
          </a:bodyPr>
          <a:lstStyle/>
          <a:p>
            <a:fld id="{62749083-5AAB-49DE-AC5D-1AB8C6D8E259}" type="slidenum">
              <a:rPr lang="en-US"/>
              <a:pPr/>
              <a:t>11</a:t>
            </a:fld>
            <a:endParaRPr lang="en-US"/>
          </a:p>
        </p:txBody>
      </p:sp>
      <p:sp>
        <p:nvSpPr>
          <p:cNvPr id="13315" name="Rectangle 2"/>
          <p:cNvSpPr>
            <a:spLocks noGrp="1" noChangeArrowheads="1"/>
          </p:cNvSpPr>
          <p:nvPr>
            <p:ph type="title"/>
          </p:nvPr>
        </p:nvSpPr>
        <p:spPr/>
        <p:txBody>
          <a:bodyPr>
            <a:normAutofit fontScale="90000"/>
          </a:bodyPr>
          <a:lstStyle/>
          <a:p>
            <a:pPr eaLnBrk="1" hangingPunct="1"/>
            <a:r>
              <a:rPr lang="en-US" sz="4000" b="1" dirty="0"/>
              <a:t>Bottom Line – Privacy is Just Good Customer Service</a:t>
            </a:r>
          </a:p>
        </p:txBody>
      </p:sp>
      <p:sp>
        <p:nvSpPr>
          <p:cNvPr id="13316" name="Rectangle 3"/>
          <p:cNvSpPr>
            <a:spLocks noGrp="1" noChangeArrowheads="1"/>
          </p:cNvSpPr>
          <p:nvPr>
            <p:ph type="body" idx="1"/>
          </p:nvPr>
        </p:nvSpPr>
        <p:spPr/>
        <p:txBody>
          <a:bodyPr>
            <a:normAutofit/>
          </a:bodyPr>
          <a:lstStyle/>
          <a:p>
            <a:pPr eaLnBrk="1" hangingPunct="1">
              <a:lnSpc>
                <a:spcPct val="90000"/>
              </a:lnSpc>
            </a:pPr>
            <a:r>
              <a:rPr lang="en-US" sz="2600" dirty="0">
                <a:solidFill>
                  <a:schemeClr val="tx2"/>
                </a:solidFill>
              </a:rPr>
              <a:t>Keeping each individual’s </a:t>
            </a:r>
            <a:r>
              <a:rPr lang="en-US" sz="2600" dirty="0">
                <a:solidFill>
                  <a:srgbClr val="5E2767"/>
                </a:solidFill>
              </a:rPr>
              <a:t>best interests </a:t>
            </a:r>
          </a:p>
          <a:p>
            <a:pPr lvl="1" eaLnBrk="1" hangingPunct="1">
              <a:lnSpc>
                <a:spcPct val="90000"/>
              </a:lnSpc>
              <a:buFont typeface="Wingdings" pitchFamily="2" charset="2"/>
              <a:buNone/>
            </a:pPr>
            <a:r>
              <a:rPr lang="en-US" dirty="0">
                <a:solidFill>
                  <a:schemeClr val="tx2"/>
                </a:solidFill>
              </a:rPr>
              <a:t>first,</a:t>
            </a:r>
          </a:p>
          <a:p>
            <a:pPr eaLnBrk="1" hangingPunct="1">
              <a:lnSpc>
                <a:spcPct val="90000"/>
              </a:lnSpc>
            </a:pPr>
            <a:r>
              <a:rPr lang="en-US" sz="2600" dirty="0">
                <a:solidFill>
                  <a:schemeClr val="tx2"/>
                </a:solidFill>
              </a:rPr>
              <a:t>While striving to preserve their </a:t>
            </a:r>
          </a:p>
          <a:p>
            <a:pPr lvl="1" eaLnBrk="1" hangingPunct="1">
              <a:lnSpc>
                <a:spcPct val="90000"/>
              </a:lnSpc>
              <a:buFont typeface="Wingdings" pitchFamily="2" charset="2"/>
              <a:buNone/>
            </a:pPr>
            <a:r>
              <a:rPr lang="en-US" dirty="0">
                <a:solidFill>
                  <a:srgbClr val="5E2767"/>
                </a:solidFill>
              </a:rPr>
              <a:t>privacy rights</a:t>
            </a:r>
            <a:r>
              <a:rPr lang="en-US" dirty="0">
                <a:solidFill>
                  <a:schemeClr val="tx2"/>
                </a:solidFill>
              </a:rPr>
              <a:t>.			</a:t>
            </a:r>
          </a:p>
          <a:p>
            <a:pPr lvl="1" eaLnBrk="1" hangingPunct="1">
              <a:lnSpc>
                <a:spcPct val="90000"/>
              </a:lnSpc>
              <a:buFont typeface="Wingdings" pitchFamily="2" charset="2"/>
              <a:buNone/>
            </a:pPr>
            <a:endParaRPr lang="en-US" dirty="0">
              <a:solidFill>
                <a:schemeClr val="tx2"/>
              </a:solidFill>
            </a:endParaRPr>
          </a:p>
          <a:p>
            <a:pPr lvl="1" eaLnBrk="1" hangingPunct="1">
              <a:lnSpc>
                <a:spcPct val="90000"/>
              </a:lnSpc>
              <a:buFont typeface="Wingdings" pitchFamily="2" charset="2"/>
              <a:buNone/>
            </a:pPr>
            <a:endParaRPr lang="en-US" dirty="0">
              <a:solidFill>
                <a:schemeClr val="tx2"/>
              </a:solidFill>
            </a:endParaRPr>
          </a:p>
          <a:p>
            <a:pPr eaLnBrk="1" hangingPunct="1">
              <a:lnSpc>
                <a:spcPct val="90000"/>
              </a:lnSpc>
            </a:pPr>
            <a:r>
              <a:rPr lang="en-US" sz="2600" dirty="0">
                <a:solidFill>
                  <a:schemeClr val="tx2"/>
                </a:solidFill>
              </a:rPr>
              <a:t>… and then it’s good Record Management:</a:t>
            </a:r>
          </a:p>
          <a:p>
            <a:pPr lvl="1" eaLnBrk="1" hangingPunct="1">
              <a:lnSpc>
                <a:spcPct val="90000"/>
              </a:lnSpc>
            </a:pPr>
            <a:r>
              <a:rPr lang="en-US" dirty="0">
                <a:solidFill>
                  <a:schemeClr val="tx2"/>
                </a:solidFill>
              </a:rPr>
              <a:t>Keeping records accessible, but safe and secure at the same time, while</a:t>
            </a:r>
          </a:p>
          <a:p>
            <a:pPr lvl="1" eaLnBrk="1" hangingPunct="1">
              <a:lnSpc>
                <a:spcPct val="90000"/>
              </a:lnSpc>
            </a:pPr>
            <a:r>
              <a:rPr lang="en-US" dirty="0">
                <a:solidFill>
                  <a:schemeClr val="tx2"/>
                </a:solidFill>
              </a:rPr>
              <a:t>Preserving the integrity of each record.</a:t>
            </a:r>
          </a:p>
        </p:txBody>
      </p:sp>
      <p:pic>
        <p:nvPicPr>
          <p:cNvPr id="13317" name="Picture 4"/>
          <p:cNvPicPr>
            <a:picLocks noChangeAspect="1" noChangeArrowheads="1"/>
          </p:cNvPicPr>
          <p:nvPr>
            <p:custDataLst>
              <p:tags r:id="rId2"/>
            </p:custDataLst>
          </p:nvPr>
        </p:nvPicPr>
        <p:blipFill>
          <a:blip r:embed="rId5" cstate="print"/>
          <a:srcRect/>
          <a:stretch>
            <a:fillRect/>
          </a:stretch>
        </p:blipFill>
        <p:spPr bwMode="auto">
          <a:xfrm>
            <a:off x="6477000" y="1752600"/>
            <a:ext cx="1447800" cy="2084832"/>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normAutofit fontScale="85000" lnSpcReduction="20000"/>
          </a:bodyPr>
          <a:lstStyle/>
          <a:p>
            <a:fld id="{D4930801-DC52-4154-B355-34E37D868BBB}" type="slidenum">
              <a:rPr lang="en-US"/>
              <a:pPr/>
              <a:t>12</a:t>
            </a:fld>
            <a:endParaRPr lang="en-US"/>
          </a:p>
        </p:txBody>
      </p:sp>
      <p:sp>
        <p:nvSpPr>
          <p:cNvPr id="14339" name="Rectangle 2"/>
          <p:cNvSpPr>
            <a:spLocks noGrp="1" noChangeArrowheads="1"/>
          </p:cNvSpPr>
          <p:nvPr>
            <p:ph type="title"/>
          </p:nvPr>
        </p:nvSpPr>
        <p:spPr/>
        <p:txBody>
          <a:bodyPr>
            <a:noAutofit/>
          </a:bodyPr>
          <a:lstStyle/>
          <a:p>
            <a:pPr eaLnBrk="1" hangingPunct="1"/>
            <a:r>
              <a:rPr lang="en-US" sz="3600" b="1" dirty="0"/>
              <a:t>How Do Individuals Know What Their Privacy Rights Are?</a:t>
            </a:r>
          </a:p>
        </p:txBody>
      </p:sp>
      <p:sp>
        <p:nvSpPr>
          <p:cNvPr id="2" name="Rectangle 3"/>
          <p:cNvSpPr>
            <a:spLocks noGrp="1" noChangeArrowheads="1"/>
          </p:cNvSpPr>
          <p:nvPr>
            <p:ph type="body" idx="1"/>
          </p:nvPr>
        </p:nvSpPr>
        <p:spPr/>
        <p:txBody>
          <a:bodyPr>
            <a:normAutofit/>
          </a:bodyPr>
          <a:lstStyle/>
          <a:p>
            <a:pPr eaLnBrk="1" hangingPunct="1">
              <a:defRPr/>
            </a:pPr>
            <a:r>
              <a:rPr lang="en-US" sz="2000" dirty="0">
                <a:solidFill>
                  <a:schemeClr val="tx2"/>
                </a:solidFill>
              </a:rPr>
              <a:t>The DBHDS</a:t>
            </a:r>
            <a:r>
              <a:rPr lang="en-US" sz="2000" dirty="0"/>
              <a:t> </a:t>
            </a:r>
            <a:r>
              <a:rPr lang="en-US" sz="2000" b="1" dirty="0">
                <a:solidFill>
                  <a:schemeClr val="folHlink"/>
                </a:solidFill>
              </a:rPr>
              <a:t>Notice of Privacy Practices</a:t>
            </a:r>
            <a:r>
              <a:rPr lang="en-US" sz="2000" dirty="0"/>
              <a:t> </a:t>
            </a:r>
            <a:r>
              <a:rPr lang="en-US" sz="2000" dirty="0">
                <a:solidFill>
                  <a:schemeClr val="tx2"/>
                </a:solidFill>
              </a:rPr>
              <a:t>must be given to each individual upon admission into our system. It is posted on our website, and tells them how:</a:t>
            </a:r>
          </a:p>
          <a:p>
            <a:pPr lvl="1" eaLnBrk="1" hangingPunct="1">
              <a:defRPr/>
            </a:pPr>
            <a:r>
              <a:rPr lang="en-US" sz="2000" dirty="0">
                <a:solidFill>
                  <a:schemeClr val="tx2"/>
                </a:solidFill>
              </a:rPr>
              <a:t>PHI may be</a:t>
            </a:r>
            <a:r>
              <a:rPr lang="en-US" sz="2000" dirty="0"/>
              <a:t> </a:t>
            </a:r>
            <a:r>
              <a:rPr lang="en-US" sz="2000" dirty="0">
                <a:solidFill>
                  <a:srgbClr val="5E2767"/>
                </a:solidFill>
                <a:effectLst>
                  <a:outerShdw blurRad="38100" dist="38100" dir="2700000" algn="tl">
                    <a:srgbClr val="000000"/>
                  </a:outerShdw>
                </a:effectLst>
              </a:rPr>
              <a:t>used or disclosed</a:t>
            </a:r>
            <a:r>
              <a:rPr lang="en-US" sz="2000" dirty="0"/>
              <a:t> </a:t>
            </a:r>
            <a:r>
              <a:rPr lang="en-US" sz="2000" dirty="0">
                <a:solidFill>
                  <a:schemeClr val="tx2"/>
                </a:solidFill>
              </a:rPr>
              <a:t>by the care provider</a:t>
            </a:r>
          </a:p>
          <a:p>
            <a:pPr lvl="1" eaLnBrk="1" hangingPunct="1">
              <a:defRPr/>
            </a:pPr>
            <a:r>
              <a:rPr lang="en-US" sz="2000" dirty="0">
                <a:solidFill>
                  <a:schemeClr val="tx2"/>
                </a:solidFill>
              </a:rPr>
              <a:t>To </a:t>
            </a:r>
            <a:r>
              <a:rPr lang="en-US" sz="2000" dirty="0">
                <a:solidFill>
                  <a:srgbClr val="5E2767"/>
                </a:solidFill>
                <a:effectLst>
                  <a:outerShdw blurRad="38100" dist="38100" dir="2700000" algn="tl">
                    <a:srgbClr val="000000"/>
                  </a:outerShdw>
                </a:effectLst>
              </a:rPr>
              <a:t>access</a:t>
            </a:r>
            <a:r>
              <a:rPr lang="en-US" sz="2000" dirty="0">
                <a:effectLst>
                  <a:outerShdw blurRad="38100" dist="38100" dir="2700000" algn="tl">
                    <a:srgbClr val="FFFFFF"/>
                  </a:outerShdw>
                </a:effectLst>
              </a:rPr>
              <a:t> </a:t>
            </a:r>
            <a:r>
              <a:rPr lang="en-US" sz="2000" dirty="0">
                <a:solidFill>
                  <a:schemeClr val="tx2"/>
                </a:solidFill>
              </a:rPr>
              <a:t>their personal medical records</a:t>
            </a:r>
            <a:r>
              <a:rPr lang="en-US" sz="2000" dirty="0"/>
              <a:t> </a:t>
            </a:r>
          </a:p>
          <a:p>
            <a:pPr lvl="1" eaLnBrk="1" hangingPunct="1">
              <a:defRPr/>
            </a:pPr>
            <a:r>
              <a:rPr lang="en-US" sz="2000" dirty="0">
                <a:solidFill>
                  <a:schemeClr val="tx2"/>
                </a:solidFill>
              </a:rPr>
              <a:t>To request to</a:t>
            </a:r>
            <a:r>
              <a:rPr lang="en-US" sz="2000" dirty="0"/>
              <a:t> </a:t>
            </a:r>
            <a:r>
              <a:rPr lang="en-US" sz="2000" dirty="0">
                <a:solidFill>
                  <a:srgbClr val="5E2767"/>
                </a:solidFill>
                <a:effectLst>
                  <a:outerShdw blurRad="38100" dist="38100" dir="2700000" algn="tl">
                    <a:srgbClr val="000000"/>
                  </a:outerShdw>
                </a:effectLst>
              </a:rPr>
              <a:t>correct</a:t>
            </a:r>
            <a:r>
              <a:rPr lang="en-US" sz="2000" dirty="0"/>
              <a:t> </a:t>
            </a:r>
            <a:r>
              <a:rPr lang="en-US" sz="2000" dirty="0">
                <a:solidFill>
                  <a:schemeClr val="tx2"/>
                </a:solidFill>
              </a:rPr>
              <a:t>their records if they appear incorrect</a:t>
            </a:r>
          </a:p>
          <a:p>
            <a:pPr lvl="1" eaLnBrk="1" hangingPunct="1">
              <a:defRPr/>
            </a:pPr>
            <a:r>
              <a:rPr lang="en-US" sz="2000" dirty="0">
                <a:solidFill>
                  <a:schemeClr val="tx2"/>
                </a:solidFill>
              </a:rPr>
              <a:t>To request</a:t>
            </a:r>
            <a:r>
              <a:rPr lang="en-US" sz="2000" dirty="0"/>
              <a:t> </a:t>
            </a:r>
            <a:r>
              <a:rPr lang="en-US" sz="2000" dirty="0">
                <a:solidFill>
                  <a:srgbClr val="5E2767"/>
                </a:solidFill>
                <a:effectLst>
                  <a:outerShdw blurRad="38100" dist="38100" dir="2700000" algn="tl">
                    <a:srgbClr val="000000"/>
                  </a:outerShdw>
                </a:effectLst>
              </a:rPr>
              <a:t>alternative communications</a:t>
            </a:r>
            <a:r>
              <a:rPr lang="en-US" sz="2000" dirty="0"/>
              <a:t> </a:t>
            </a:r>
            <a:r>
              <a:rPr lang="en-US" sz="2000" dirty="0">
                <a:solidFill>
                  <a:schemeClr val="tx2"/>
                </a:solidFill>
              </a:rPr>
              <a:t>of their medical information</a:t>
            </a:r>
            <a:r>
              <a:rPr lang="en-US" sz="2000" dirty="0"/>
              <a:t> </a:t>
            </a:r>
            <a:r>
              <a:rPr lang="en-US" sz="2000" dirty="0">
                <a:solidFill>
                  <a:schemeClr val="tx2"/>
                </a:solidFill>
              </a:rPr>
              <a:t>that are more confidential</a:t>
            </a:r>
          </a:p>
          <a:p>
            <a:pPr lvl="1" eaLnBrk="1" hangingPunct="1">
              <a:defRPr/>
            </a:pPr>
            <a:r>
              <a:rPr lang="en-US" sz="2000" dirty="0">
                <a:solidFill>
                  <a:schemeClr val="tx2"/>
                </a:solidFill>
              </a:rPr>
              <a:t>To request</a:t>
            </a:r>
            <a:r>
              <a:rPr lang="en-US" sz="2000" dirty="0"/>
              <a:t> </a:t>
            </a:r>
            <a:r>
              <a:rPr lang="en-US" sz="2000" dirty="0">
                <a:solidFill>
                  <a:srgbClr val="5E2767"/>
                </a:solidFill>
                <a:effectLst>
                  <a:outerShdw blurRad="38100" dist="38100" dir="2700000" algn="tl">
                    <a:srgbClr val="000000"/>
                  </a:outerShdw>
                </a:effectLst>
              </a:rPr>
              <a:t>restrictions</a:t>
            </a:r>
            <a:r>
              <a:rPr lang="en-US" sz="2000" dirty="0">
                <a:solidFill>
                  <a:srgbClr val="5E2767"/>
                </a:solidFill>
              </a:rPr>
              <a:t> </a:t>
            </a:r>
            <a:r>
              <a:rPr lang="en-US" sz="2000" dirty="0">
                <a:solidFill>
                  <a:schemeClr val="tx2"/>
                </a:solidFill>
              </a:rPr>
              <a:t>on release of personal health</a:t>
            </a:r>
            <a:r>
              <a:rPr lang="en-US" sz="2000" dirty="0"/>
              <a:t> </a:t>
            </a:r>
            <a:r>
              <a:rPr lang="en-US" sz="2000" dirty="0">
                <a:solidFill>
                  <a:schemeClr val="tx2"/>
                </a:solidFill>
              </a:rPr>
              <a:t>information</a:t>
            </a:r>
          </a:p>
          <a:p>
            <a:pPr lvl="1" eaLnBrk="1" hangingPunct="1">
              <a:defRPr/>
            </a:pPr>
            <a:r>
              <a:rPr lang="en-US" sz="2000" dirty="0">
                <a:solidFill>
                  <a:schemeClr val="tx2"/>
                </a:solidFill>
              </a:rPr>
              <a:t>To request an</a:t>
            </a:r>
            <a:r>
              <a:rPr lang="en-US" sz="2000" dirty="0"/>
              <a:t> </a:t>
            </a:r>
            <a:r>
              <a:rPr lang="en-US" sz="2000" dirty="0">
                <a:solidFill>
                  <a:srgbClr val="5E2767"/>
                </a:solidFill>
                <a:effectLst>
                  <a:outerShdw blurRad="38100" dist="38100" dir="2700000" algn="tl">
                    <a:srgbClr val="000000"/>
                  </a:outerShdw>
                </a:effectLst>
              </a:rPr>
              <a:t>accounting</a:t>
            </a:r>
            <a:r>
              <a:rPr lang="en-US" sz="2000" dirty="0"/>
              <a:t> </a:t>
            </a:r>
            <a:r>
              <a:rPr lang="en-US" sz="2000" dirty="0">
                <a:solidFill>
                  <a:schemeClr val="tx2"/>
                </a:solidFill>
              </a:rPr>
              <a:t>of certain disclosures of personal health</a:t>
            </a:r>
            <a:r>
              <a:rPr lang="en-US" sz="2000" dirty="0"/>
              <a:t> </a:t>
            </a:r>
            <a:r>
              <a:rPr lang="en-US" sz="2000" dirty="0">
                <a:solidFill>
                  <a:schemeClr val="tx2"/>
                </a:solidFill>
              </a:rPr>
              <a:t>information</a:t>
            </a:r>
          </a:p>
          <a:p>
            <a:pPr lvl="1" eaLnBrk="1" hangingPunct="1">
              <a:defRPr/>
            </a:pPr>
            <a:r>
              <a:rPr lang="en-US" sz="2000" dirty="0">
                <a:solidFill>
                  <a:schemeClr val="tx2"/>
                </a:solidFill>
              </a:rPr>
              <a:t>To</a:t>
            </a:r>
            <a:r>
              <a:rPr lang="en-US" sz="2000" dirty="0"/>
              <a:t> </a:t>
            </a:r>
            <a:r>
              <a:rPr lang="en-US" sz="2000" dirty="0">
                <a:solidFill>
                  <a:srgbClr val="5E2767"/>
                </a:solidFill>
                <a:effectLst>
                  <a:outerShdw blurRad="38100" dist="38100" dir="2700000" algn="tl">
                    <a:srgbClr val="000000"/>
                  </a:outerShdw>
                </a:effectLst>
              </a:rPr>
              <a:t>object</a:t>
            </a:r>
            <a:r>
              <a:rPr lang="en-US" sz="2000" dirty="0">
                <a:effectLst>
                  <a:outerShdw blurRad="38100" dist="38100" dir="2700000" algn="tl">
                    <a:srgbClr val="FFFFFF"/>
                  </a:outerShdw>
                </a:effectLst>
              </a:rPr>
              <a:t> </a:t>
            </a:r>
            <a:r>
              <a:rPr lang="en-US" sz="2000" dirty="0">
                <a:solidFill>
                  <a:schemeClr val="tx2"/>
                </a:solidFill>
              </a:rPr>
              <a:t>to certain disclosures of personal health information</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normAutofit fontScale="85000" lnSpcReduction="20000"/>
          </a:bodyPr>
          <a:lstStyle/>
          <a:p>
            <a:fld id="{3A32F094-315F-4F0D-8C9D-1857CDCC2717}" type="slidenum">
              <a:rPr lang="en-US"/>
              <a:pPr/>
              <a:t>13</a:t>
            </a:fld>
            <a:endParaRPr lang="en-US"/>
          </a:p>
        </p:txBody>
      </p:sp>
      <p:sp>
        <p:nvSpPr>
          <p:cNvPr id="15363" name="Rectangle 2"/>
          <p:cNvSpPr>
            <a:spLocks noGrp="1" noChangeArrowheads="1"/>
          </p:cNvSpPr>
          <p:nvPr>
            <p:ph type="title"/>
          </p:nvPr>
        </p:nvSpPr>
        <p:spPr>
          <a:xfrm>
            <a:off x="762000" y="152400"/>
            <a:ext cx="7793037" cy="1143000"/>
          </a:xfrm>
        </p:spPr>
        <p:txBody>
          <a:bodyPr>
            <a:normAutofit/>
          </a:bodyPr>
          <a:lstStyle/>
          <a:p>
            <a:pPr eaLnBrk="1" hangingPunct="1"/>
            <a:r>
              <a:rPr lang="en-US" sz="3600" b="1" dirty="0"/>
              <a:t>Let’s Think About It… </a:t>
            </a:r>
          </a:p>
        </p:txBody>
      </p:sp>
      <p:sp>
        <p:nvSpPr>
          <p:cNvPr id="15364" name="Rectangle 3"/>
          <p:cNvSpPr>
            <a:spLocks noGrp="1" noChangeArrowheads="1"/>
          </p:cNvSpPr>
          <p:nvPr>
            <p:ph type="body" idx="1"/>
          </p:nvPr>
        </p:nvSpPr>
        <p:spPr/>
        <p:txBody>
          <a:bodyPr>
            <a:normAutofit/>
          </a:bodyPr>
          <a:lstStyle/>
          <a:p>
            <a:pPr eaLnBrk="1" hangingPunct="1">
              <a:lnSpc>
                <a:spcPct val="90000"/>
              </a:lnSpc>
              <a:buFont typeface="Wingdings" pitchFamily="2" charset="2"/>
              <a:buNone/>
            </a:pPr>
            <a:r>
              <a:rPr lang="en-US" sz="2600" dirty="0">
                <a:solidFill>
                  <a:schemeClr val="tx2"/>
                </a:solidFill>
              </a:rPr>
              <a:t>Mrs. Brown calls her husband’s physician and asks for his lab test results. She says that Mr. Brown is at work and asked her to call. The test results are positive for a sexually transmitted disease. The physician declines to give the results to Mrs. Brown and asks her to get her husband to call personally for the lab results. Mrs. Brown is irate and states “HIPAA laws say you can share health information with a family member.” Who is right in this case?</a:t>
            </a:r>
          </a:p>
          <a:p>
            <a:pPr eaLnBrk="1" hangingPunct="1">
              <a:lnSpc>
                <a:spcPct val="90000"/>
              </a:lnSpc>
              <a:buFont typeface="Wingdings" pitchFamily="2" charset="2"/>
              <a:buChar char="q"/>
            </a:pPr>
            <a:r>
              <a:rPr lang="en-US" sz="2600" dirty="0">
                <a:solidFill>
                  <a:schemeClr val="tx2"/>
                </a:solidFill>
              </a:rPr>
              <a:t>Mrs. Brown</a:t>
            </a:r>
          </a:p>
          <a:p>
            <a:pPr eaLnBrk="1" hangingPunct="1">
              <a:lnSpc>
                <a:spcPct val="90000"/>
              </a:lnSpc>
              <a:buFont typeface="Wingdings" pitchFamily="2" charset="2"/>
              <a:buChar char="q"/>
            </a:pPr>
            <a:r>
              <a:rPr lang="en-US" sz="2600" dirty="0">
                <a:solidFill>
                  <a:schemeClr val="tx2"/>
                </a:solidFill>
              </a:rPr>
              <a:t>The Physician</a:t>
            </a:r>
          </a:p>
          <a:p>
            <a:pPr eaLnBrk="1" hangingPunct="1">
              <a:lnSpc>
                <a:spcPct val="90000"/>
              </a:lnSpc>
              <a:buFont typeface="Wingdings" pitchFamily="2" charset="2"/>
              <a:buNone/>
            </a:pPr>
            <a:endParaRPr lang="en-US" sz="2600" dirty="0"/>
          </a:p>
        </p:txBody>
      </p:sp>
      <p:pic>
        <p:nvPicPr>
          <p:cNvPr id="15365" name="Picture 5" descr="AN02001_"/>
          <p:cNvPicPr>
            <a:picLocks noChangeAspect="1" noChangeArrowheads="1"/>
          </p:cNvPicPr>
          <p:nvPr>
            <p:custDataLst>
              <p:tags r:id="rId2"/>
            </p:custDataLst>
          </p:nvPr>
        </p:nvPicPr>
        <p:blipFill>
          <a:blip r:embed="rId5" cstate="print"/>
          <a:srcRect/>
          <a:stretch>
            <a:fillRect/>
          </a:stretch>
        </p:blipFill>
        <p:spPr bwMode="auto">
          <a:xfrm>
            <a:off x="5715000" y="228600"/>
            <a:ext cx="2793840" cy="12954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normAutofit fontScale="85000" lnSpcReduction="20000"/>
          </a:bodyPr>
          <a:lstStyle/>
          <a:p>
            <a:fld id="{FE5FC705-F92A-493D-893B-3CF629C9A2AA}" type="slidenum">
              <a:rPr lang="en-US"/>
              <a:pPr/>
              <a:t>14</a:t>
            </a:fld>
            <a:endParaRPr lang="en-US"/>
          </a:p>
        </p:txBody>
      </p:sp>
      <p:sp>
        <p:nvSpPr>
          <p:cNvPr id="16387" name="Rectangle 2"/>
          <p:cNvSpPr>
            <a:spLocks noGrp="1" noChangeArrowheads="1"/>
          </p:cNvSpPr>
          <p:nvPr>
            <p:ph type="title"/>
          </p:nvPr>
        </p:nvSpPr>
        <p:spPr/>
        <p:txBody>
          <a:bodyPr/>
          <a:lstStyle/>
          <a:p>
            <a:pPr eaLnBrk="1" hangingPunct="1"/>
            <a:endParaRPr lang="en-US"/>
          </a:p>
        </p:txBody>
      </p:sp>
      <p:sp>
        <p:nvSpPr>
          <p:cNvPr id="24579" name="Rectangle 3"/>
          <p:cNvSpPr>
            <a:spLocks noGrp="1" noChangeArrowheads="1"/>
          </p:cNvSpPr>
          <p:nvPr>
            <p:ph type="body" idx="1"/>
          </p:nvPr>
        </p:nvSpPr>
        <p:spPr/>
        <p:txBody>
          <a:bodyPr/>
          <a:lstStyle/>
          <a:p>
            <a:pPr eaLnBrk="1" hangingPunct="1">
              <a:defRPr/>
            </a:pPr>
            <a:endParaRPr lang="en-US" dirty="0"/>
          </a:p>
          <a:p>
            <a:pPr lvl="1" eaLnBrk="1" hangingPunct="1">
              <a:buFont typeface="Wingdings" pitchFamily="2" charset="2"/>
              <a:buChar char="q"/>
              <a:defRPr/>
            </a:pPr>
            <a:r>
              <a:rPr lang="en-US" sz="6600" dirty="0"/>
              <a:t>  </a:t>
            </a:r>
            <a:r>
              <a:rPr lang="en-US" sz="6600" dirty="0">
                <a:solidFill>
                  <a:schemeClr val="tx2"/>
                </a:solidFill>
                <a:effectLst>
                  <a:outerShdw blurRad="38100" dist="38100" dir="2700000" algn="tl">
                    <a:srgbClr val="000000"/>
                  </a:outerShdw>
                </a:effectLst>
              </a:rPr>
              <a:t>The Physician</a:t>
            </a:r>
          </a:p>
          <a:p>
            <a:pPr eaLnBrk="1" hangingPunct="1">
              <a:buFont typeface="Wingdings" pitchFamily="2" charset="2"/>
              <a:buNone/>
              <a:defRPr/>
            </a:pPr>
            <a:endParaRPr lang="en-US" sz="7200"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normAutofit fontScale="85000" lnSpcReduction="20000"/>
          </a:bodyPr>
          <a:lstStyle/>
          <a:p>
            <a:fld id="{3158ADB7-DA05-4FB2-8387-AF8DAA52D660}" type="slidenum">
              <a:rPr lang="en-US"/>
              <a:pPr/>
              <a:t>15</a:t>
            </a:fld>
            <a:endParaRPr lang="en-US"/>
          </a:p>
        </p:txBody>
      </p:sp>
      <p:sp>
        <p:nvSpPr>
          <p:cNvPr id="17411" name="Rectangle 2"/>
          <p:cNvSpPr>
            <a:spLocks noGrp="1" noChangeArrowheads="1"/>
          </p:cNvSpPr>
          <p:nvPr>
            <p:ph type="title"/>
          </p:nvPr>
        </p:nvSpPr>
        <p:spPr/>
        <p:txBody>
          <a:bodyPr>
            <a:normAutofit/>
          </a:bodyPr>
          <a:lstStyle/>
          <a:p>
            <a:pPr eaLnBrk="1" hangingPunct="1"/>
            <a:r>
              <a:rPr lang="en-US" sz="3600" b="1" dirty="0"/>
              <a:t>So What Is PHI?</a:t>
            </a:r>
          </a:p>
        </p:txBody>
      </p:sp>
      <p:sp>
        <p:nvSpPr>
          <p:cNvPr id="17412" name="Rectangle 3"/>
          <p:cNvSpPr>
            <a:spLocks noGrp="1" noChangeArrowheads="1"/>
          </p:cNvSpPr>
          <p:nvPr>
            <p:ph type="body" idx="1"/>
          </p:nvPr>
        </p:nvSpPr>
        <p:spPr/>
        <p:txBody>
          <a:bodyPr/>
          <a:lstStyle/>
          <a:p>
            <a:pPr eaLnBrk="1" hangingPunct="1">
              <a:lnSpc>
                <a:spcPct val="90000"/>
              </a:lnSpc>
            </a:pPr>
            <a:r>
              <a:rPr lang="en-US" sz="2800" dirty="0">
                <a:solidFill>
                  <a:srgbClr val="5E2767"/>
                </a:solidFill>
              </a:rPr>
              <a:t>PHI (Protected Health Information) = any health information that links an identifiable person with his or her health condition.</a:t>
            </a:r>
          </a:p>
          <a:p>
            <a:pPr lvl="1" eaLnBrk="1" hangingPunct="1">
              <a:lnSpc>
                <a:spcPct val="90000"/>
              </a:lnSpc>
            </a:pPr>
            <a:r>
              <a:rPr lang="en-US" sz="2400" dirty="0">
                <a:solidFill>
                  <a:schemeClr val="tx2"/>
                </a:solidFill>
              </a:rPr>
              <a:t>Some identifiers include:</a:t>
            </a:r>
          </a:p>
          <a:p>
            <a:pPr lvl="2" eaLnBrk="1" hangingPunct="1">
              <a:lnSpc>
                <a:spcPct val="90000"/>
              </a:lnSpc>
            </a:pPr>
            <a:r>
              <a:rPr lang="en-US" sz="2000" dirty="0">
                <a:solidFill>
                  <a:srgbClr val="5E2767"/>
                </a:solidFill>
              </a:rPr>
              <a:t>Names</a:t>
            </a:r>
          </a:p>
          <a:p>
            <a:pPr lvl="2" eaLnBrk="1" hangingPunct="1">
              <a:lnSpc>
                <a:spcPct val="90000"/>
              </a:lnSpc>
            </a:pPr>
            <a:r>
              <a:rPr lang="en-US" sz="2000" dirty="0">
                <a:solidFill>
                  <a:srgbClr val="5E2767"/>
                </a:solidFill>
              </a:rPr>
              <a:t>Dates</a:t>
            </a:r>
          </a:p>
          <a:p>
            <a:pPr lvl="2" eaLnBrk="1" hangingPunct="1">
              <a:lnSpc>
                <a:spcPct val="90000"/>
              </a:lnSpc>
            </a:pPr>
            <a:r>
              <a:rPr lang="en-US" sz="2000" dirty="0">
                <a:solidFill>
                  <a:srgbClr val="5E2767"/>
                </a:solidFill>
              </a:rPr>
              <a:t>Numbers</a:t>
            </a:r>
          </a:p>
          <a:p>
            <a:pPr lvl="2" eaLnBrk="1" hangingPunct="1">
              <a:lnSpc>
                <a:spcPct val="90000"/>
              </a:lnSpc>
            </a:pPr>
            <a:r>
              <a:rPr lang="en-US" sz="2000" dirty="0">
                <a:solidFill>
                  <a:srgbClr val="5E2767"/>
                </a:solidFill>
              </a:rPr>
              <a:t>Addresses</a:t>
            </a:r>
          </a:p>
          <a:p>
            <a:pPr lvl="2" eaLnBrk="1" hangingPunct="1">
              <a:lnSpc>
                <a:spcPct val="90000"/>
              </a:lnSpc>
            </a:pPr>
            <a:r>
              <a:rPr lang="en-US" sz="2000" dirty="0">
                <a:solidFill>
                  <a:srgbClr val="5E2767"/>
                </a:solidFill>
              </a:rPr>
              <a:t>Graphics</a:t>
            </a:r>
          </a:p>
          <a:p>
            <a:pPr eaLnBrk="1" hangingPunct="1">
              <a:lnSpc>
                <a:spcPct val="90000"/>
              </a:lnSpc>
            </a:pPr>
            <a:r>
              <a:rPr lang="en-US" sz="2800" dirty="0">
                <a:solidFill>
                  <a:schemeClr val="tx2"/>
                </a:solidFill>
              </a:rPr>
              <a:t>Every identifier listed in the HIPAA regulations is outlined in DI 1001 (PHI)03</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normAutofit fontScale="85000" lnSpcReduction="20000"/>
          </a:bodyPr>
          <a:lstStyle/>
          <a:p>
            <a:fld id="{B5CAFDBA-6DE4-43BD-9F2E-42D22EF7286E}" type="slidenum">
              <a:rPr lang="en-US"/>
              <a:pPr/>
              <a:t>16</a:t>
            </a:fld>
            <a:endParaRPr lang="en-US"/>
          </a:p>
        </p:txBody>
      </p:sp>
      <p:sp>
        <p:nvSpPr>
          <p:cNvPr id="18435" name="Rectangle 2"/>
          <p:cNvSpPr>
            <a:spLocks noGrp="1" noChangeArrowheads="1"/>
          </p:cNvSpPr>
          <p:nvPr>
            <p:ph type="title"/>
          </p:nvPr>
        </p:nvSpPr>
        <p:spPr/>
        <p:txBody>
          <a:bodyPr>
            <a:normAutofit/>
          </a:bodyPr>
          <a:lstStyle/>
          <a:p>
            <a:pPr eaLnBrk="1" hangingPunct="1"/>
            <a:r>
              <a:rPr lang="en-US" sz="3600" b="1" dirty="0"/>
              <a:t>PHI Comes In All Kinds of Formats </a:t>
            </a:r>
          </a:p>
        </p:txBody>
      </p:sp>
      <p:sp>
        <p:nvSpPr>
          <p:cNvPr id="20483" name="Rectangle 3"/>
          <p:cNvSpPr>
            <a:spLocks noGrp="1" noChangeArrowheads="1"/>
          </p:cNvSpPr>
          <p:nvPr>
            <p:ph type="body" idx="1"/>
          </p:nvPr>
        </p:nvSpPr>
        <p:spPr/>
        <p:txBody>
          <a:bodyPr/>
          <a:lstStyle/>
          <a:p>
            <a:pPr eaLnBrk="1" hangingPunct="1">
              <a:lnSpc>
                <a:spcPct val="90000"/>
              </a:lnSpc>
              <a:defRPr/>
            </a:pPr>
            <a:r>
              <a:rPr lang="en-US" sz="2400" dirty="0">
                <a:solidFill>
                  <a:schemeClr val="tx2"/>
                </a:solidFill>
              </a:rPr>
              <a:t>Paper or “hard-copy”: records, labels, correspondence</a:t>
            </a:r>
          </a:p>
          <a:p>
            <a:pPr eaLnBrk="1" hangingPunct="1">
              <a:lnSpc>
                <a:spcPct val="90000"/>
              </a:lnSpc>
              <a:buFont typeface="Wingdings" pitchFamily="2" charset="2"/>
              <a:buNone/>
              <a:defRPr/>
            </a:pPr>
            <a:endParaRPr lang="en-US" sz="2400" dirty="0">
              <a:solidFill>
                <a:schemeClr val="tx2"/>
              </a:solidFill>
            </a:endParaRPr>
          </a:p>
          <a:p>
            <a:pPr eaLnBrk="1" hangingPunct="1">
              <a:lnSpc>
                <a:spcPct val="90000"/>
              </a:lnSpc>
              <a:defRPr/>
            </a:pPr>
            <a:r>
              <a:rPr lang="en-US" sz="2400" dirty="0">
                <a:solidFill>
                  <a:schemeClr val="tx2"/>
                </a:solidFill>
              </a:rPr>
              <a:t>Electronic: computerized, digitized, video, audio</a:t>
            </a:r>
          </a:p>
          <a:p>
            <a:pPr eaLnBrk="1" hangingPunct="1">
              <a:lnSpc>
                <a:spcPct val="90000"/>
              </a:lnSpc>
              <a:buFont typeface="Wingdings" pitchFamily="2" charset="2"/>
              <a:buNone/>
              <a:defRPr/>
            </a:pPr>
            <a:endParaRPr lang="en-US" sz="2400" dirty="0">
              <a:solidFill>
                <a:schemeClr val="tx2"/>
              </a:solidFill>
            </a:endParaRPr>
          </a:p>
          <a:p>
            <a:pPr eaLnBrk="1" hangingPunct="1">
              <a:lnSpc>
                <a:spcPct val="90000"/>
              </a:lnSpc>
              <a:defRPr/>
            </a:pPr>
            <a:r>
              <a:rPr lang="en-US" sz="2400" dirty="0">
                <a:solidFill>
                  <a:schemeClr val="tx2"/>
                </a:solidFill>
              </a:rPr>
              <a:t>Communications: verbal, sign language, etc</a:t>
            </a:r>
            <a:r>
              <a:rPr lang="en-US" sz="2400" dirty="0"/>
              <a:t>.</a:t>
            </a:r>
          </a:p>
          <a:p>
            <a:pPr eaLnBrk="1" hangingPunct="1">
              <a:lnSpc>
                <a:spcPct val="90000"/>
              </a:lnSpc>
              <a:buFont typeface="Wingdings" pitchFamily="2" charset="2"/>
              <a:buNone/>
              <a:defRPr/>
            </a:pPr>
            <a:endParaRPr lang="en-US" sz="2400" dirty="0">
              <a:solidFill>
                <a:schemeClr val="tx2"/>
              </a:solidFill>
            </a:endParaRPr>
          </a:p>
          <a:p>
            <a:pPr eaLnBrk="1" hangingPunct="1">
              <a:lnSpc>
                <a:spcPct val="90000"/>
              </a:lnSpc>
              <a:buFont typeface="Wingdings" pitchFamily="2" charset="2"/>
              <a:buNone/>
              <a:defRPr/>
            </a:pPr>
            <a:r>
              <a:rPr lang="en-US" sz="2800" dirty="0">
                <a:solidFill>
                  <a:schemeClr val="tx2"/>
                </a:solidFill>
              </a:rPr>
              <a:t>If all the identifiers are removed, the information is no longer PHI…</a:t>
            </a:r>
          </a:p>
          <a:p>
            <a:pPr lvl="1" eaLnBrk="1" hangingPunct="1">
              <a:lnSpc>
                <a:spcPct val="90000"/>
              </a:lnSpc>
              <a:defRPr/>
            </a:pPr>
            <a:r>
              <a:rPr lang="en-US" sz="2400" dirty="0">
                <a:solidFill>
                  <a:schemeClr val="tx2"/>
                </a:solidFill>
              </a:rPr>
              <a:t>It is</a:t>
            </a:r>
            <a:r>
              <a:rPr lang="en-US" sz="2400" dirty="0"/>
              <a:t> </a:t>
            </a:r>
            <a:r>
              <a:rPr lang="en-US" sz="2400" b="1" dirty="0">
                <a:solidFill>
                  <a:schemeClr val="folHlink"/>
                </a:solidFill>
                <a:effectLst>
                  <a:outerShdw blurRad="38100" dist="38100" dir="2700000" algn="tl">
                    <a:srgbClr val="000000"/>
                  </a:outerShdw>
                </a:effectLst>
              </a:rPr>
              <a:t>de-identified</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normAutofit fontScale="85000" lnSpcReduction="20000"/>
          </a:bodyPr>
          <a:lstStyle/>
          <a:p>
            <a:fld id="{4A32322D-2799-4545-8594-E6D75ADF3A5A}" type="slidenum">
              <a:rPr lang="en-US"/>
              <a:pPr/>
              <a:t>17</a:t>
            </a:fld>
            <a:endParaRPr lang="en-US"/>
          </a:p>
        </p:txBody>
      </p:sp>
      <p:sp>
        <p:nvSpPr>
          <p:cNvPr id="19459" name="Rectangle 2"/>
          <p:cNvSpPr>
            <a:spLocks noGrp="1" noChangeArrowheads="1"/>
          </p:cNvSpPr>
          <p:nvPr>
            <p:ph type="title"/>
          </p:nvPr>
        </p:nvSpPr>
        <p:spPr/>
        <p:txBody>
          <a:bodyPr>
            <a:normAutofit/>
          </a:bodyPr>
          <a:lstStyle/>
          <a:p>
            <a:pPr eaLnBrk="1" hangingPunct="1"/>
            <a:r>
              <a:rPr lang="en-US" sz="3600" b="1" dirty="0"/>
              <a:t>General Rule Regarding PHI</a:t>
            </a:r>
          </a:p>
        </p:txBody>
      </p:sp>
      <p:sp>
        <p:nvSpPr>
          <p:cNvPr id="25603" name="Rectangle 3"/>
          <p:cNvSpPr>
            <a:spLocks noGrp="1" noChangeArrowheads="1"/>
          </p:cNvSpPr>
          <p:nvPr>
            <p:ph type="body" idx="1"/>
          </p:nvPr>
        </p:nvSpPr>
        <p:spPr/>
        <p:txBody>
          <a:bodyPr/>
          <a:lstStyle/>
          <a:p>
            <a:pPr eaLnBrk="1" hangingPunct="1">
              <a:buFont typeface="Wingdings" pitchFamily="2" charset="2"/>
              <a:buNone/>
              <a:defRPr/>
            </a:pPr>
            <a:r>
              <a:rPr lang="en-US" dirty="0"/>
              <a:t> </a:t>
            </a:r>
            <a:r>
              <a:rPr lang="en-US" sz="5400" dirty="0">
                <a:solidFill>
                  <a:srgbClr val="5E2767"/>
                </a:solidFill>
                <a:effectLst>
                  <a:outerShdw blurRad="38100" dist="38100" dir="2700000" algn="tl">
                    <a:srgbClr val="000000"/>
                  </a:outerShdw>
                </a:effectLst>
              </a:rPr>
              <a:t>PHI may not be used or disclosed except as permitted or required by law</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normAutofit fontScale="85000" lnSpcReduction="20000"/>
          </a:bodyPr>
          <a:lstStyle/>
          <a:p>
            <a:fld id="{FF33BC3D-F1CC-4054-A6D3-4700D544EE0A}" type="slidenum">
              <a:rPr lang="en-US"/>
              <a:pPr/>
              <a:t>18</a:t>
            </a:fld>
            <a:endParaRPr lang="en-US"/>
          </a:p>
        </p:txBody>
      </p:sp>
      <p:sp>
        <p:nvSpPr>
          <p:cNvPr id="20483" name="Rectangle 2"/>
          <p:cNvSpPr>
            <a:spLocks noGrp="1" noChangeArrowheads="1"/>
          </p:cNvSpPr>
          <p:nvPr>
            <p:ph type="title"/>
          </p:nvPr>
        </p:nvSpPr>
        <p:spPr/>
        <p:txBody>
          <a:bodyPr>
            <a:normAutofit/>
          </a:bodyPr>
          <a:lstStyle/>
          <a:p>
            <a:pPr eaLnBrk="1" hangingPunct="1"/>
            <a:r>
              <a:rPr lang="en-US" sz="3600" b="1" dirty="0"/>
              <a:t>Required PHI Disclosures …</a:t>
            </a:r>
          </a:p>
        </p:txBody>
      </p:sp>
      <p:sp>
        <p:nvSpPr>
          <p:cNvPr id="20484" name="Rectangle 3"/>
          <p:cNvSpPr>
            <a:spLocks noGrp="1" noChangeArrowheads="1"/>
          </p:cNvSpPr>
          <p:nvPr>
            <p:ph type="body" idx="1"/>
          </p:nvPr>
        </p:nvSpPr>
        <p:spPr/>
        <p:txBody>
          <a:bodyPr/>
          <a:lstStyle/>
          <a:p>
            <a:pPr eaLnBrk="1" hangingPunct="1"/>
            <a:endParaRPr lang="en-US" dirty="0"/>
          </a:p>
          <a:p>
            <a:pPr eaLnBrk="1" hangingPunct="1"/>
            <a:r>
              <a:rPr lang="en-US" dirty="0">
                <a:solidFill>
                  <a:schemeClr val="tx2"/>
                </a:solidFill>
              </a:rPr>
              <a:t>To the individual who is the subject of the PHI – when requested</a:t>
            </a:r>
          </a:p>
          <a:p>
            <a:pPr eaLnBrk="1" hangingPunct="1"/>
            <a:endParaRPr lang="en-US" dirty="0">
              <a:solidFill>
                <a:schemeClr val="tx2"/>
              </a:solidFill>
            </a:endParaRPr>
          </a:p>
          <a:p>
            <a:pPr eaLnBrk="1" hangingPunct="1"/>
            <a:r>
              <a:rPr lang="en-US" dirty="0">
                <a:solidFill>
                  <a:schemeClr val="tx2"/>
                </a:solidFill>
              </a:rPr>
              <a:t>When required by the Secretary of Health and Human Services</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normAutofit fontScale="85000" lnSpcReduction="20000"/>
          </a:bodyPr>
          <a:lstStyle/>
          <a:p>
            <a:fld id="{ED4714CE-660A-43F1-ADEB-5B035264B6A2}" type="slidenum">
              <a:rPr lang="en-US"/>
              <a:pPr/>
              <a:t>19</a:t>
            </a:fld>
            <a:endParaRPr lang="en-US"/>
          </a:p>
        </p:txBody>
      </p:sp>
      <p:sp>
        <p:nvSpPr>
          <p:cNvPr id="21507" name="Rectangle 2"/>
          <p:cNvSpPr>
            <a:spLocks noGrp="1" noChangeArrowheads="1"/>
          </p:cNvSpPr>
          <p:nvPr>
            <p:ph type="title"/>
          </p:nvPr>
        </p:nvSpPr>
        <p:spPr/>
        <p:txBody>
          <a:bodyPr>
            <a:normAutofit/>
          </a:bodyPr>
          <a:lstStyle/>
          <a:p>
            <a:pPr eaLnBrk="1" hangingPunct="1"/>
            <a:r>
              <a:rPr lang="en-US" sz="3600" b="1" dirty="0"/>
              <a:t>Permitted PHI Disclosures …</a:t>
            </a:r>
          </a:p>
        </p:txBody>
      </p:sp>
      <p:sp>
        <p:nvSpPr>
          <p:cNvPr id="21508" name="Rectangle 3"/>
          <p:cNvSpPr>
            <a:spLocks noGrp="1" noChangeArrowheads="1"/>
          </p:cNvSpPr>
          <p:nvPr>
            <p:ph type="body" idx="1"/>
          </p:nvPr>
        </p:nvSpPr>
        <p:spPr/>
        <p:txBody>
          <a:bodyPr/>
          <a:lstStyle/>
          <a:p>
            <a:pPr marL="463550" indent="-463550" eaLnBrk="1" hangingPunct="1">
              <a:lnSpc>
                <a:spcPct val="90000"/>
              </a:lnSpc>
            </a:pPr>
            <a:r>
              <a:rPr lang="en-US" sz="2800" dirty="0">
                <a:solidFill>
                  <a:schemeClr val="tx2"/>
                </a:solidFill>
              </a:rPr>
              <a:t>To the individual who is the subject of the PHI</a:t>
            </a:r>
          </a:p>
          <a:p>
            <a:pPr marL="463550" indent="-463550" eaLnBrk="1" hangingPunct="1">
              <a:lnSpc>
                <a:spcPct val="90000"/>
              </a:lnSpc>
            </a:pPr>
            <a:r>
              <a:rPr lang="en-US" sz="2800" dirty="0">
                <a:solidFill>
                  <a:schemeClr val="tx2"/>
                </a:solidFill>
              </a:rPr>
              <a:t>For treatment, payment and healthcare operations</a:t>
            </a:r>
            <a:r>
              <a:rPr lang="en-US" sz="2800" dirty="0"/>
              <a:t> </a:t>
            </a:r>
            <a:r>
              <a:rPr lang="en-US" sz="2800" dirty="0">
                <a:solidFill>
                  <a:srgbClr val="5E2767"/>
                </a:solidFill>
              </a:rPr>
              <a:t>(</a:t>
            </a:r>
            <a:r>
              <a:rPr lang="en-US" sz="2800" b="1" dirty="0">
                <a:solidFill>
                  <a:srgbClr val="5E2767"/>
                </a:solidFill>
              </a:rPr>
              <a:t>TPO</a:t>
            </a:r>
            <a:r>
              <a:rPr lang="en-US" sz="2800" dirty="0">
                <a:solidFill>
                  <a:srgbClr val="5E2767"/>
                </a:solidFill>
              </a:rPr>
              <a:t>)</a:t>
            </a:r>
            <a:r>
              <a:rPr lang="en-US" sz="2800" dirty="0"/>
              <a:t> </a:t>
            </a:r>
            <a:r>
              <a:rPr lang="en-US" sz="2800" dirty="0">
                <a:solidFill>
                  <a:schemeClr val="tx2"/>
                </a:solidFill>
              </a:rPr>
              <a:t>as defined by the HIPAA regulations</a:t>
            </a:r>
          </a:p>
          <a:p>
            <a:pPr marL="463550" indent="-463550" eaLnBrk="1" hangingPunct="1">
              <a:lnSpc>
                <a:spcPct val="90000"/>
              </a:lnSpc>
            </a:pPr>
            <a:r>
              <a:rPr lang="en-US" sz="2800" dirty="0">
                <a:solidFill>
                  <a:schemeClr val="tx2"/>
                </a:solidFill>
              </a:rPr>
              <a:t>As otherwise</a:t>
            </a:r>
            <a:r>
              <a:rPr lang="en-US" sz="2800" dirty="0"/>
              <a:t> </a:t>
            </a:r>
            <a:r>
              <a:rPr lang="en-US" sz="2800" b="1" dirty="0">
                <a:solidFill>
                  <a:srgbClr val="5E2767"/>
                </a:solidFill>
              </a:rPr>
              <a:t>permitted </a:t>
            </a:r>
            <a:r>
              <a:rPr lang="en-US" sz="2800" dirty="0">
                <a:solidFill>
                  <a:schemeClr val="tx2"/>
                </a:solidFill>
              </a:rPr>
              <a:t>or</a:t>
            </a:r>
            <a:r>
              <a:rPr lang="en-US" sz="2800" dirty="0"/>
              <a:t> </a:t>
            </a:r>
            <a:r>
              <a:rPr lang="en-US" sz="2800" b="1" dirty="0">
                <a:solidFill>
                  <a:srgbClr val="5E2767"/>
                </a:solidFill>
              </a:rPr>
              <a:t>agreed </a:t>
            </a:r>
            <a:r>
              <a:rPr lang="en-US" sz="2800" dirty="0">
                <a:solidFill>
                  <a:schemeClr val="tx2"/>
                </a:solidFill>
              </a:rPr>
              <a:t>(in</a:t>
            </a:r>
            <a:r>
              <a:rPr lang="en-US" sz="2800" b="1" dirty="0">
                <a:solidFill>
                  <a:schemeClr val="tx2"/>
                </a:solidFill>
              </a:rPr>
              <a:t> </a:t>
            </a:r>
            <a:r>
              <a:rPr lang="en-US" sz="2800" dirty="0">
                <a:solidFill>
                  <a:schemeClr val="tx2"/>
                </a:solidFill>
              </a:rPr>
              <a:t>keeping with</a:t>
            </a:r>
            <a:r>
              <a:rPr lang="en-US" sz="2800" b="1" dirty="0">
                <a:solidFill>
                  <a:schemeClr val="tx2"/>
                </a:solidFill>
              </a:rPr>
              <a:t> </a:t>
            </a:r>
            <a:r>
              <a:rPr lang="en-US" sz="2800" dirty="0">
                <a:solidFill>
                  <a:schemeClr val="tx2"/>
                </a:solidFill>
              </a:rPr>
              <a:t>HIPAA regulations) </a:t>
            </a:r>
          </a:p>
          <a:p>
            <a:pPr marL="463550" indent="-463550" eaLnBrk="1" hangingPunct="1">
              <a:lnSpc>
                <a:spcPct val="90000"/>
              </a:lnSpc>
            </a:pPr>
            <a:r>
              <a:rPr lang="en-US" sz="2800" dirty="0">
                <a:solidFill>
                  <a:schemeClr val="tx2"/>
                </a:solidFill>
              </a:rPr>
              <a:t>As</a:t>
            </a:r>
            <a:r>
              <a:rPr lang="en-US" sz="2800" dirty="0"/>
              <a:t> </a:t>
            </a:r>
            <a:r>
              <a:rPr lang="en-US" sz="2800" b="1" dirty="0">
                <a:solidFill>
                  <a:srgbClr val="5E2767"/>
                </a:solidFill>
              </a:rPr>
              <a:t>AUTHORIZED</a:t>
            </a:r>
            <a:r>
              <a:rPr lang="en-US" sz="2800" dirty="0"/>
              <a:t> </a:t>
            </a:r>
            <a:r>
              <a:rPr lang="en-US" sz="2800" dirty="0">
                <a:solidFill>
                  <a:schemeClr val="tx2"/>
                </a:solidFill>
              </a:rPr>
              <a:t>by the individual or their legal representative</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normAutofit fontScale="85000" lnSpcReduction="20000"/>
          </a:bodyPr>
          <a:lstStyle/>
          <a:p>
            <a:fld id="{1AA9208F-E610-4A9D-A547-A98C324C53A6}" type="slidenum">
              <a:rPr lang="en-US"/>
              <a:pPr/>
              <a:t>2</a:t>
            </a:fld>
            <a:endParaRPr lang="en-US"/>
          </a:p>
        </p:txBody>
      </p:sp>
      <p:sp>
        <p:nvSpPr>
          <p:cNvPr id="4099" name="Rectangle 1026"/>
          <p:cNvSpPr>
            <a:spLocks noGrp="1" noChangeArrowheads="1"/>
          </p:cNvSpPr>
          <p:nvPr>
            <p:ph type="title"/>
          </p:nvPr>
        </p:nvSpPr>
        <p:spPr/>
        <p:txBody>
          <a:bodyPr/>
          <a:lstStyle/>
          <a:p>
            <a:pPr eaLnBrk="1" hangingPunct="1"/>
            <a:r>
              <a:rPr lang="en-US"/>
              <a:t>HIPAA Humor </a:t>
            </a:r>
            <a:r>
              <a:rPr lang="en-US" sz="1600"/>
              <a:t>(North Dakota Dept of Health)</a:t>
            </a:r>
          </a:p>
        </p:txBody>
      </p:sp>
      <p:sp>
        <p:nvSpPr>
          <p:cNvPr id="4100" name="Rectangle 1027"/>
          <p:cNvSpPr>
            <a:spLocks noGrp="1" noChangeArrowheads="1"/>
          </p:cNvSpPr>
          <p:nvPr>
            <p:ph type="body" idx="1"/>
          </p:nvPr>
        </p:nvSpPr>
        <p:spPr/>
        <p:txBody>
          <a:bodyPr/>
          <a:lstStyle/>
          <a:p>
            <a:pPr eaLnBrk="1" hangingPunct="1"/>
            <a:r>
              <a:rPr lang="en-US" sz="2400">
                <a:solidFill>
                  <a:srgbClr val="5E2767"/>
                </a:solidFill>
              </a:rPr>
              <a:t>HIPAA-Ectomy</a:t>
            </a:r>
            <a:r>
              <a:rPr lang="en-US" sz="2400"/>
              <a:t> </a:t>
            </a:r>
            <a:r>
              <a:rPr lang="en-US" sz="2400">
                <a:solidFill>
                  <a:schemeClr val="tx2"/>
                </a:solidFill>
              </a:rPr>
              <a:t>-</a:t>
            </a:r>
            <a:r>
              <a:rPr lang="en-US" sz="2400"/>
              <a:t> </a:t>
            </a:r>
            <a:r>
              <a:rPr lang="en-US" sz="2400">
                <a:solidFill>
                  <a:schemeClr val="tx2"/>
                </a:solidFill>
              </a:rPr>
              <a:t>the removal of individual identifiable health information from records</a:t>
            </a:r>
          </a:p>
          <a:p>
            <a:pPr eaLnBrk="1" hangingPunct="1"/>
            <a:r>
              <a:rPr lang="en-US" sz="2400">
                <a:solidFill>
                  <a:srgbClr val="5E2767"/>
                </a:solidFill>
              </a:rPr>
              <a:t>HIPAA-Glycemia</a:t>
            </a:r>
            <a:r>
              <a:rPr lang="en-US" sz="2400">
                <a:solidFill>
                  <a:schemeClr val="tx2"/>
                </a:solidFill>
              </a:rPr>
              <a:t> – a low level of understanding of the HIPAA regulations</a:t>
            </a:r>
          </a:p>
          <a:p>
            <a:pPr eaLnBrk="1" hangingPunct="1"/>
            <a:r>
              <a:rPr lang="en-US" sz="2400">
                <a:solidFill>
                  <a:srgbClr val="5E2767"/>
                </a:solidFill>
              </a:rPr>
              <a:t>HIPAA-Phobia</a:t>
            </a:r>
            <a:r>
              <a:rPr lang="en-US" sz="2400">
                <a:solidFill>
                  <a:schemeClr val="tx2"/>
                </a:solidFill>
              </a:rPr>
              <a:t> – a morbid fear of HIPAA regulations</a:t>
            </a:r>
          </a:p>
          <a:p>
            <a:pPr eaLnBrk="1" hangingPunct="1"/>
            <a:r>
              <a:rPr lang="en-US" sz="2400">
                <a:solidFill>
                  <a:srgbClr val="5E2767"/>
                </a:solidFill>
              </a:rPr>
              <a:t>HIPAA-Thermia</a:t>
            </a:r>
            <a:r>
              <a:rPr lang="en-US" sz="2400">
                <a:solidFill>
                  <a:schemeClr val="tx2"/>
                </a:solidFill>
              </a:rPr>
              <a:t> – the unexplained chill that is running down the back of anyone associated with HIPAA</a:t>
            </a:r>
          </a:p>
          <a:p>
            <a:pPr eaLnBrk="1" hangingPunct="1"/>
            <a:endParaRPr lang="en-US"/>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normAutofit fontScale="85000" lnSpcReduction="20000"/>
          </a:bodyPr>
          <a:lstStyle/>
          <a:p>
            <a:fld id="{45C6D592-B4A2-4D40-8140-361E3E07433B}" type="slidenum">
              <a:rPr lang="en-US"/>
              <a:pPr/>
              <a:t>20</a:t>
            </a:fld>
            <a:endParaRPr lang="en-US"/>
          </a:p>
        </p:txBody>
      </p:sp>
      <p:sp>
        <p:nvSpPr>
          <p:cNvPr id="22531" name="Rectangle 2"/>
          <p:cNvSpPr>
            <a:spLocks noGrp="1" noChangeArrowheads="1"/>
          </p:cNvSpPr>
          <p:nvPr>
            <p:ph type="title"/>
          </p:nvPr>
        </p:nvSpPr>
        <p:spPr/>
        <p:txBody>
          <a:bodyPr/>
          <a:lstStyle/>
          <a:p>
            <a:pPr eaLnBrk="1" hangingPunct="1"/>
            <a:r>
              <a:rPr lang="en-US" sz="3600" b="1" dirty="0"/>
              <a:t>Treatment Defined</a:t>
            </a:r>
            <a:r>
              <a:rPr lang="en-US" dirty="0"/>
              <a:t> </a:t>
            </a:r>
            <a:r>
              <a:rPr lang="en-US" sz="2000" dirty="0"/>
              <a:t>(45 CFR 164.506)</a:t>
            </a:r>
          </a:p>
        </p:txBody>
      </p:sp>
      <p:sp>
        <p:nvSpPr>
          <p:cNvPr id="22532" name="Rectangle 3"/>
          <p:cNvSpPr>
            <a:spLocks noGrp="1" noChangeArrowheads="1"/>
          </p:cNvSpPr>
          <p:nvPr>
            <p:ph type="body" idx="1"/>
          </p:nvPr>
        </p:nvSpPr>
        <p:spPr/>
        <p:txBody>
          <a:bodyPr/>
          <a:lstStyle/>
          <a:p>
            <a:pPr marL="463550" indent="-463550" eaLnBrk="1" hangingPunct="1"/>
            <a:r>
              <a:rPr lang="en-US" dirty="0">
                <a:solidFill>
                  <a:schemeClr val="tx2"/>
                </a:solidFill>
              </a:rPr>
              <a:t>The provision, coordination, or management of health care and related services among health care providers or by a health care provider and a third party, consultation between health care providers regarding a patient, or the referral of a patient from one health care provider to another</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normAutofit fontScale="85000" lnSpcReduction="20000"/>
          </a:bodyPr>
          <a:lstStyle/>
          <a:p>
            <a:fld id="{AAFD7B7E-A469-4CE8-B7E4-B9FC9ADC8754}" type="slidenum">
              <a:rPr lang="en-US"/>
              <a:pPr/>
              <a:t>21</a:t>
            </a:fld>
            <a:endParaRPr lang="en-US"/>
          </a:p>
        </p:txBody>
      </p:sp>
      <p:sp>
        <p:nvSpPr>
          <p:cNvPr id="23555" name="Rectangle 2"/>
          <p:cNvSpPr>
            <a:spLocks noGrp="1" noChangeArrowheads="1"/>
          </p:cNvSpPr>
          <p:nvPr>
            <p:ph type="title"/>
          </p:nvPr>
        </p:nvSpPr>
        <p:spPr/>
        <p:txBody>
          <a:bodyPr/>
          <a:lstStyle/>
          <a:p>
            <a:pPr eaLnBrk="1" hangingPunct="1"/>
            <a:r>
              <a:rPr lang="en-US" sz="3600" b="1" dirty="0"/>
              <a:t>Payment Defined </a:t>
            </a:r>
            <a:r>
              <a:rPr lang="en-US" sz="2000" dirty="0"/>
              <a:t>(45 CFR 164.501)</a:t>
            </a:r>
          </a:p>
        </p:txBody>
      </p:sp>
      <p:sp>
        <p:nvSpPr>
          <p:cNvPr id="23556" name="Rectangle 3"/>
          <p:cNvSpPr>
            <a:spLocks noGrp="1" noChangeArrowheads="1"/>
          </p:cNvSpPr>
          <p:nvPr>
            <p:ph type="body" idx="1"/>
          </p:nvPr>
        </p:nvSpPr>
        <p:spPr/>
        <p:txBody>
          <a:bodyPr>
            <a:normAutofit/>
          </a:bodyPr>
          <a:lstStyle/>
          <a:p>
            <a:pPr marL="463550" indent="-463550" eaLnBrk="1" hangingPunct="1"/>
            <a:r>
              <a:rPr lang="en-US" sz="3600" dirty="0">
                <a:solidFill>
                  <a:schemeClr val="tx2"/>
                </a:solidFill>
              </a:rPr>
              <a:t>The various activities of health care providers to obtain payment or be reimbursed for their services…</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normAutofit fontScale="85000" lnSpcReduction="20000"/>
          </a:bodyPr>
          <a:lstStyle/>
          <a:p>
            <a:fld id="{B14A533A-7F0F-480D-87DA-7447F28C18D5}" type="slidenum">
              <a:rPr lang="en-US"/>
              <a:pPr/>
              <a:t>22</a:t>
            </a:fld>
            <a:endParaRPr lang="en-US"/>
          </a:p>
        </p:txBody>
      </p:sp>
      <p:sp>
        <p:nvSpPr>
          <p:cNvPr id="24579" name="Rectangle 2"/>
          <p:cNvSpPr>
            <a:spLocks noGrp="1" noChangeArrowheads="1"/>
          </p:cNvSpPr>
          <p:nvPr>
            <p:ph type="title"/>
          </p:nvPr>
        </p:nvSpPr>
        <p:spPr/>
        <p:txBody>
          <a:bodyPr/>
          <a:lstStyle/>
          <a:p>
            <a:pPr eaLnBrk="1" hangingPunct="1"/>
            <a:r>
              <a:rPr lang="en-US" sz="3600" b="1" dirty="0"/>
              <a:t>Health care operations </a:t>
            </a:r>
            <a:r>
              <a:rPr lang="en-US" sz="2000" b="1" dirty="0"/>
              <a:t>(45 CFR 164.501)</a:t>
            </a:r>
          </a:p>
        </p:txBody>
      </p:sp>
      <p:sp>
        <p:nvSpPr>
          <p:cNvPr id="24580" name="Rectangle 3"/>
          <p:cNvSpPr>
            <a:spLocks noGrp="1" noChangeArrowheads="1"/>
          </p:cNvSpPr>
          <p:nvPr>
            <p:ph type="body" idx="1"/>
          </p:nvPr>
        </p:nvSpPr>
        <p:spPr/>
        <p:txBody>
          <a:bodyPr/>
          <a:lstStyle/>
          <a:p>
            <a:pPr eaLnBrk="1" hangingPunct="1"/>
            <a:endParaRPr lang="en-US" dirty="0"/>
          </a:p>
          <a:p>
            <a:pPr marL="463550" indent="-463550" eaLnBrk="1" hangingPunct="1"/>
            <a:r>
              <a:rPr lang="en-US" dirty="0">
                <a:solidFill>
                  <a:schemeClr val="tx2"/>
                </a:solidFill>
              </a:rPr>
              <a:t>Certain administrative, financial, legal, and quality improvement activities of a covered entity that are necessary to run its business and to support the core functions of treatment and payment…</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normAutofit fontScale="85000" lnSpcReduction="20000"/>
          </a:bodyPr>
          <a:lstStyle/>
          <a:p>
            <a:fld id="{6FD50331-D905-45CB-8EA5-5D3467C3122E}" type="slidenum">
              <a:rPr lang="en-US"/>
              <a:pPr/>
              <a:t>23</a:t>
            </a:fld>
            <a:endParaRPr lang="en-US"/>
          </a:p>
        </p:txBody>
      </p:sp>
      <p:sp>
        <p:nvSpPr>
          <p:cNvPr id="25603" name="Rectangle 2"/>
          <p:cNvSpPr>
            <a:spLocks noGrp="1" noChangeArrowheads="1"/>
          </p:cNvSpPr>
          <p:nvPr>
            <p:ph type="title"/>
          </p:nvPr>
        </p:nvSpPr>
        <p:spPr/>
        <p:txBody>
          <a:bodyPr>
            <a:normAutofit fontScale="90000"/>
          </a:bodyPr>
          <a:lstStyle/>
          <a:p>
            <a:pPr eaLnBrk="1" hangingPunct="1"/>
            <a:r>
              <a:rPr lang="en-US" sz="4000" b="1" dirty="0"/>
              <a:t>PHI Uses &amp; Disclosures – When No Authorization Required …</a:t>
            </a:r>
          </a:p>
        </p:txBody>
      </p:sp>
      <p:sp>
        <p:nvSpPr>
          <p:cNvPr id="25604" name="Rectangle 3"/>
          <p:cNvSpPr>
            <a:spLocks noGrp="1" noChangeArrowheads="1"/>
          </p:cNvSpPr>
          <p:nvPr>
            <p:ph type="body" idx="1"/>
          </p:nvPr>
        </p:nvSpPr>
        <p:spPr/>
        <p:txBody>
          <a:bodyPr/>
          <a:lstStyle/>
          <a:p>
            <a:pPr eaLnBrk="1" hangingPunct="1"/>
            <a:r>
              <a:rPr lang="en-US" sz="2800" dirty="0">
                <a:solidFill>
                  <a:schemeClr val="tx2"/>
                </a:solidFill>
              </a:rPr>
              <a:t>Uses &amp; disclosures </a:t>
            </a:r>
            <a:r>
              <a:rPr lang="en-US" sz="2800" dirty="0">
                <a:solidFill>
                  <a:srgbClr val="5E2767"/>
                </a:solidFill>
              </a:rPr>
              <a:t>required by law</a:t>
            </a:r>
          </a:p>
          <a:p>
            <a:pPr eaLnBrk="1" hangingPunct="1"/>
            <a:r>
              <a:rPr lang="en-US" sz="2800" dirty="0">
                <a:solidFill>
                  <a:schemeClr val="tx2"/>
                </a:solidFill>
              </a:rPr>
              <a:t>Uses &amp; disclosures for </a:t>
            </a:r>
            <a:r>
              <a:rPr lang="en-US" sz="2800" dirty="0">
                <a:solidFill>
                  <a:srgbClr val="5E2767"/>
                </a:solidFill>
              </a:rPr>
              <a:t>public health activities</a:t>
            </a:r>
          </a:p>
          <a:p>
            <a:pPr eaLnBrk="1" hangingPunct="1"/>
            <a:r>
              <a:rPr lang="en-US" sz="2800" dirty="0">
                <a:solidFill>
                  <a:schemeClr val="tx2"/>
                </a:solidFill>
              </a:rPr>
              <a:t>Disclosures about victims of </a:t>
            </a:r>
            <a:r>
              <a:rPr lang="en-US" sz="2800" dirty="0">
                <a:solidFill>
                  <a:srgbClr val="5E2767"/>
                </a:solidFill>
              </a:rPr>
              <a:t>abuse, neglect, or domestic violence</a:t>
            </a:r>
            <a:r>
              <a:rPr lang="en-US" sz="2800" dirty="0">
                <a:solidFill>
                  <a:schemeClr val="tx2"/>
                </a:solidFill>
              </a:rPr>
              <a:t> to law enforcement and other appropriate authorities &amp; officials</a:t>
            </a:r>
          </a:p>
          <a:p>
            <a:pPr eaLnBrk="1" hangingPunct="1"/>
            <a:r>
              <a:rPr lang="en-US" sz="2800" dirty="0">
                <a:solidFill>
                  <a:schemeClr val="tx2"/>
                </a:solidFill>
              </a:rPr>
              <a:t>Uses &amp; disclosures for legally authorized </a:t>
            </a:r>
            <a:r>
              <a:rPr lang="en-US" sz="2800" dirty="0">
                <a:solidFill>
                  <a:srgbClr val="5E2767"/>
                </a:solidFill>
              </a:rPr>
              <a:t>health oversight activities</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normAutofit fontScale="85000" lnSpcReduction="20000"/>
          </a:bodyPr>
          <a:lstStyle/>
          <a:p>
            <a:fld id="{D4FEFC2D-EB20-46DF-84B2-DD27625CF2D2}" type="slidenum">
              <a:rPr lang="en-US"/>
              <a:pPr/>
              <a:t>24</a:t>
            </a:fld>
            <a:endParaRPr lang="en-US"/>
          </a:p>
        </p:txBody>
      </p:sp>
      <p:sp>
        <p:nvSpPr>
          <p:cNvPr id="26627" name="Rectangle 2"/>
          <p:cNvSpPr>
            <a:spLocks noGrp="1" noChangeArrowheads="1"/>
          </p:cNvSpPr>
          <p:nvPr>
            <p:ph type="title"/>
          </p:nvPr>
        </p:nvSpPr>
        <p:spPr/>
        <p:txBody>
          <a:bodyPr>
            <a:normAutofit fontScale="90000"/>
          </a:bodyPr>
          <a:lstStyle/>
          <a:p>
            <a:pPr eaLnBrk="1" hangingPunct="1"/>
            <a:r>
              <a:rPr lang="en-US" sz="4000" b="1" dirty="0"/>
              <a:t>PHI Uses &amp; Disclosures – When No Authorization Required …</a:t>
            </a:r>
          </a:p>
        </p:txBody>
      </p:sp>
      <p:sp>
        <p:nvSpPr>
          <p:cNvPr id="26628" name="Rectangle 3"/>
          <p:cNvSpPr>
            <a:spLocks noGrp="1" noChangeArrowheads="1"/>
          </p:cNvSpPr>
          <p:nvPr>
            <p:ph type="body" idx="1"/>
          </p:nvPr>
        </p:nvSpPr>
        <p:spPr/>
        <p:txBody>
          <a:bodyPr/>
          <a:lstStyle/>
          <a:p>
            <a:pPr eaLnBrk="1" hangingPunct="1"/>
            <a:endParaRPr lang="en-US" dirty="0"/>
          </a:p>
          <a:p>
            <a:pPr eaLnBrk="1" hangingPunct="1"/>
            <a:r>
              <a:rPr lang="en-US" dirty="0">
                <a:solidFill>
                  <a:schemeClr val="tx2"/>
                </a:solidFill>
              </a:rPr>
              <a:t>Disclosures for Judicial and Administrative Proceedings</a:t>
            </a:r>
          </a:p>
          <a:p>
            <a:pPr lvl="1" eaLnBrk="1" hangingPunct="1"/>
            <a:r>
              <a:rPr lang="en-US" dirty="0">
                <a:solidFill>
                  <a:schemeClr val="tx2"/>
                </a:solidFill>
              </a:rPr>
              <a:t>Court orders</a:t>
            </a:r>
          </a:p>
          <a:p>
            <a:pPr lvl="1" eaLnBrk="1" hangingPunct="1"/>
            <a:r>
              <a:rPr lang="en-US" dirty="0">
                <a:solidFill>
                  <a:schemeClr val="tx2"/>
                </a:solidFill>
              </a:rPr>
              <a:t>Subpoenas</a:t>
            </a:r>
          </a:p>
          <a:p>
            <a:pPr eaLnBrk="1" hangingPunct="1"/>
            <a:r>
              <a:rPr lang="en-US" dirty="0">
                <a:solidFill>
                  <a:schemeClr val="tx2"/>
                </a:solidFill>
              </a:rPr>
              <a:t>Disclosures for law enforcement purposes</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normAutofit fontScale="85000" lnSpcReduction="20000"/>
          </a:bodyPr>
          <a:lstStyle/>
          <a:p>
            <a:fld id="{00C05A81-F79F-43B0-8E65-1A9E4B745CA3}" type="slidenum">
              <a:rPr lang="en-US"/>
              <a:pPr/>
              <a:t>25</a:t>
            </a:fld>
            <a:endParaRPr lang="en-US"/>
          </a:p>
        </p:txBody>
      </p:sp>
      <p:sp>
        <p:nvSpPr>
          <p:cNvPr id="27651" name="Rectangle 2"/>
          <p:cNvSpPr>
            <a:spLocks noGrp="1" noChangeArrowheads="1"/>
          </p:cNvSpPr>
          <p:nvPr>
            <p:ph type="title"/>
          </p:nvPr>
        </p:nvSpPr>
        <p:spPr/>
        <p:txBody>
          <a:bodyPr>
            <a:normAutofit fontScale="90000"/>
          </a:bodyPr>
          <a:lstStyle/>
          <a:p>
            <a:pPr eaLnBrk="1" hangingPunct="1"/>
            <a:r>
              <a:rPr lang="en-US" sz="4000" b="1" dirty="0"/>
              <a:t>PHI Uses &amp; Disclosures – When No Authorization Required …</a:t>
            </a:r>
          </a:p>
        </p:txBody>
      </p:sp>
      <p:sp>
        <p:nvSpPr>
          <p:cNvPr id="27652" name="Rectangle 3"/>
          <p:cNvSpPr>
            <a:spLocks noGrp="1" noChangeArrowheads="1"/>
          </p:cNvSpPr>
          <p:nvPr>
            <p:ph type="body" idx="1"/>
          </p:nvPr>
        </p:nvSpPr>
        <p:spPr/>
        <p:txBody>
          <a:bodyPr/>
          <a:lstStyle/>
          <a:p>
            <a:pPr eaLnBrk="1" hangingPunct="1"/>
            <a:r>
              <a:rPr lang="en-US" dirty="0">
                <a:solidFill>
                  <a:schemeClr val="tx2"/>
                </a:solidFill>
              </a:rPr>
              <a:t>Uses &amp; disclosures about </a:t>
            </a:r>
            <a:r>
              <a:rPr lang="en-US" dirty="0">
                <a:solidFill>
                  <a:srgbClr val="5E2767"/>
                </a:solidFill>
              </a:rPr>
              <a:t>decedents</a:t>
            </a:r>
          </a:p>
          <a:p>
            <a:pPr lvl="1" eaLnBrk="1" hangingPunct="1"/>
            <a:r>
              <a:rPr lang="en-US" dirty="0">
                <a:solidFill>
                  <a:schemeClr val="tx2"/>
                </a:solidFill>
              </a:rPr>
              <a:t>Coroners, medical examiners, funeral directors</a:t>
            </a:r>
          </a:p>
          <a:p>
            <a:pPr eaLnBrk="1" hangingPunct="1"/>
            <a:r>
              <a:rPr lang="en-US" dirty="0">
                <a:solidFill>
                  <a:schemeClr val="tx2"/>
                </a:solidFill>
              </a:rPr>
              <a:t>Uses &amp; disclosures for </a:t>
            </a:r>
            <a:r>
              <a:rPr lang="en-US" dirty="0">
                <a:solidFill>
                  <a:srgbClr val="5E2767"/>
                </a:solidFill>
              </a:rPr>
              <a:t>organ donation</a:t>
            </a:r>
            <a:r>
              <a:rPr lang="en-US" dirty="0">
                <a:solidFill>
                  <a:schemeClr val="tx2"/>
                </a:solidFill>
              </a:rPr>
              <a:t> purposes</a:t>
            </a:r>
          </a:p>
          <a:p>
            <a:pPr eaLnBrk="1" hangingPunct="1"/>
            <a:r>
              <a:rPr lang="en-US" dirty="0">
                <a:solidFill>
                  <a:schemeClr val="tx2"/>
                </a:solidFill>
              </a:rPr>
              <a:t>Uses &amp; Disclosures for certain research purposes</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normAutofit fontScale="85000" lnSpcReduction="20000"/>
          </a:bodyPr>
          <a:lstStyle/>
          <a:p>
            <a:fld id="{536E29D1-D41B-45DE-A9C2-0B38E01AEF34}" type="slidenum">
              <a:rPr lang="en-US"/>
              <a:pPr/>
              <a:t>26</a:t>
            </a:fld>
            <a:endParaRPr lang="en-US"/>
          </a:p>
        </p:txBody>
      </p:sp>
      <p:sp>
        <p:nvSpPr>
          <p:cNvPr id="28675" name="Rectangle 1026"/>
          <p:cNvSpPr>
            <a:spLocks noGrp="1" noChangeArrowheads="1"/>
          </p:cNvSpPr>
          <p:nvPr>
            <p:ph type="title"/>
          </p:nvPr>
        </p:nvSpPr>
        <p:spPr/>
        <p:txBody>
          <a:bodyPr>
            <a:normAutofit fontScale="90000"/>
          </a:bodyPr>
          <a:lstStyle/>
          <a:p>
            <a:pPr eaLnBrk="1" hangingPunct="1"/>
            <a:r>
              <a:rPr lang="en-US" sz="4000" b="1" dirty="0"/>
              <a:t>PHI Uses &amp; Disclosures – When No Authorization Required</a:t>
            </a:r>
          </a:p>
        </p:txBody>
      </p:sp>
      <p:sp>
        <p:nvSpPr>
          <p:cNvPr id="28676" name="Rectangle 1027"/>
          <p:cNvSpPr>
            <a:spLocks noGrp="1" noChangeArrowheads="1"/>
          </p:cNvSpPr>
          <p:nvPr>
            <p:ph type="body" idx="1"/>
          </p:nvPr>
        </p:nvSpPr>
        <p:spPr>
          <a:xfrm>
            <a:off x="612648" y="1600200"/>
            <a:ext cx="7921752" cy="4495800"/>
          </a:xfrm>
        </p:spPr>
        <p:txBody>
          <a:bodyPr>
            <a:normAutofit/>
          </a:bodyPr>
          <a:lstStyle/>
          <a:p>
            <a:pPr eaLnBrk="1" hangingPunct="1">
              <a:lnSpc>
                <a:spcPct val="90000"/>
              </a:lnSpc>
            </a:pPr>
            <a:r>
              <a:rPr lang="en-US" sz="2800" dirty="0">
                <a:solidFill>
                  <a:schemeClr val="tx2"/>
                </a:solidFill>
              </a:rPr>
              <a:t>Uses &amp; disclosures to avert a </a:t>
            </a:r>
            <a:r>
              <a:rPr lang="en-US" sz="2800" dirty="0">
                <a:solidFill>
                  <a:srgbClr val="5E2767"/>
                </a:solidFill>
              </a:rPr>
              <a:t>serious threat to health or safety</a:t>
            </a:r>
          </a:p>
          <a:p>
            <a:pPr eaLnBrk="1" hangingPunct="1">
              <a:lnSpc>
                <a:spcPct val="90000"/>
              </a:lnSpc>
            </a:pPr>
            <a:r>
              <a:rPr lang="en-US" sz="2800" dirty="0">
                <a:solidFill>
                  <a:schemeClr val="tx2"/>
                </a:solidFill>
              </a:rPr>
              <a:t>Uses &amp; disclosures for </a:t>
            </a:r>
            <a:r>
              <a:rPr lang="en-US" sz="2800" dirty="0">
                <a:solidFill>
                  <a:srgbClr val="5E2767"/>
                </a:solidFill>
              </a:rPr>
              <a:t>specialized government functions</a:t>
            </a:r>
            <a:r>
              <a:rPr lang="en-US" sz="2800" dirty="0">
                <a:solidFill>
                  <a:schemeClr val="tx2"/>
                </a:solidFill>
              </a:rPr>
              <a:t> (i.e. coordination of agency benefits for same or similar populations)</a:t>
            </a:r>
          </a:p>
          <a:p>
            <a:pPr eaLnBrk="1" hangingPunct="1">
              <a:lnSpc>
                <a:spcPct val="90000"/>
              </a:lnSpc>
            </a:pPr>
            <a:r>
              <a:rPr lang="en-US" sz="2800" dirty="0">
                <a:solidFill>
                  <a:schemeClr val="tx2"/>
                </a:solidFill>
              </a:rPr>
              <a:t>Disclosures for </a:t>
            </a:r>
            <a:r>
              <a:rPr lang="en-US" sz="2800" dirty="0">
                <a:solidFill>
                  <a:srgbClr val="5E2767"/>
                </a:solidFill>
              </a:rPr>
              <a:t>workers’ compensation</a:t>
            </a:r>
            <a:r>
              <a:rPr lang="en-US" sz="2800" dirty="0">
                <a:solidFill>
                  <a:schemeClr val="tx2"/>
                </a:solidFill>
              </a:rPr>
              <a:t> purposes</a:t>
            </a: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normAutofit fontScale="85000" lnSpcReduction="20000"/>
          </a:bodyPr>
          <a:lstStyle/>
          <a:p>
            <a:fld id="{0B6536C2-801C-4609-836D-59CE4C06F00C}" type="slidenum">
              <a:rPr lang="en-US"/>
              <a:pPr/>
              <a:t>27</a:t>
            </a:fld>
            <a:endParaRPr lang="en-US"/>
          </a:p>
        </p:txBody>
      </p:sp>
      <p:sp>
        <p:nvSpPr>
          <p:cNvPr id="29699" name="Rectangle 2"/>
          <p:cNvSpPr>
            <a:spLocks noGrp="1" noChangeArrowheads="1"/>
          </p:cNvSpPr>
          <p:nvPr>
            <p:ph type="title"/>
          </p:nvPr>
        </p:nvSpPr>
        <p:spPr>
          <a:xfrm>
            <a:off x="304800" y="228600"/>
            <a:ext cx="8461248" cy="990600"/>
          </a:xfrm>
        </p:spPr>
        <p:txBody>
          <a:bodyPr>
            <a:noAutofit/>
          </a:bodyPr>
          <a:lstStyle/>
          <a:p>
            <a:pPr algn="ctr" eaLnBrk="1" hangingPunct="1"/>
            <a:r>
              <a:rPr lang="en-US" sz="3600" b="1" dirty="0"/>
              <a:t>Uses &amp; Disclosures  </a:t>
            </a:r>
            <a:br>
              <a:rPr lang="en-US" sz="3600" b="1" dirty="0"/>
            </a:br>
            <a:r>
              <a:rPr lang="en-US" sz="3600" b="1" dirty="0"/>
              <a:t>When Authorization </a:t>
            </a:r>
            <a:r>
              <a:rPr lang="en-US" sz="3600" b="1" dirty="0">
                <a:solidFill>
                  <a:srgbClr val="5E2767"/>
                </a:solidFill>
              </a:rPr>
              <a:t>IS</a:t>
            </a:r>
            <a:r>
              <a:rPr lang="en-US" sz="3600" b="1" dirty="0"/>
              <a:t> </a:t>
            </a:r>
            <a:r>
              <a:rPr lang="en-US" sz="3600" b="1" dirty="0">
                <a:solidFill>
                  <a:srgbClr val="5E2767"/>
                </a:solidFill>
              </a:rPr>
              <a:t>REQUIRED…</a:t>
            </a:r>
          </a:p>
        </p:txBody>
      </p:sp>
      <p:sp>
        <p:nvSpPr>
          <p:cNvPr id="29700" name="Rectangle 3"/>
          <p:cNvSpPr>
            <a:spLocks noGrp="1" noChangeArrowheads="1"/>
          </p:cNvSpPr>
          <p:nvPr>
            <p:ph type="body" idx="1"/>
          </p:nvPr>
        </p:nvSpPr>
        <p:spPr/>
        <p:txBody>
          <a:bodyPr/>
          <a:lstStyle/>
          <a:p>
            <a:pPr eaLnBrk="1" hangingPunct="1"/>
            <a:r>
              <a:rPr lang="en-US" sz="4400" dirty="0">
                <a:solidFill>
                  <a:schemeClr val="tx2"/>
                </a:solidFill>
              </a:rPr>
              <a:t>For all uses and disclosures not expressly permitted, or not expressly identified as requiring no authorization</a:t>
            </a:r>
            <a:r>
              <a:rPr lang="en-US" sz="4800" dirty="0">
                <a:solidFill>
                  <a:schemeClr val="tx2"/>
                </a:solidFill>
              </a:rPr>
              <a:t> </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normAutofit fontScale="85000" lnSpcReduction="20000"/>
          </a:bodyPr>
          <a:lstStyle/>
          <a:p>
            <a:fld id="{E4E8043C-9BFF-4BC7-A722-E62DE82D49CD}" type="slidenum">
              <a:rPr lang="en-US"/>
              <a:pPr/>
              <a:t>28</a:t>
            </a:fld>
            <a:endParaRPr lang="en-US"/>
          </a:p>
        </p:txBody>
      </p:sp>
      <p:sp>
        <p:nvSpPr>
          <p:cNvPr id="30723" name="Rectangle 2"/>
          <p:cNvSpPr>
            <a:spLocks noGrp="1" noChangeArrowheads="1"/>
          </p:cNvSpPr>
          <p:nvPr>
            <p:ph type="title"/>
          </p:nvPr>
        </p:nvSpPr>
        <p:spPr/>
        <p:txBody>
          <a:bodyPr>
            <a:normAutofit/>
          </a:bodyPr>
          <a:lstStyle/>
          <a:p>
            <a:pPr eaLnBrk="1" hangingPunct="1"/>
            <a:r>
              <a:rPr lang="en-US" sz="3600" b="1" dirty="0"/>
              <a:t>Minimum Necessary Rule</a:t>
            </a:r>
          </a:p>
        </p:txBody>
      </p:sp>
      <p:sp>
        <p:nvSpPr>
          <p:cNvPr id="37891" name="Rectangle 3"/>
          <p:cNvSpPr>
            <a:spLocks noGrp="1" noChangeArrowheads="1"/>
          </p:cNvSpPr>
          <p:nvPr>
            <p:ph type="body" idx="1"/>
          </p:nvPr>
        </p:nvSpPr>
        <p:spPr/>
        <p:txBody>
          <a:bodyPr>
            <a:normAutofit/>
          </a:bodyPr>
          <a:lstStyle/>
          <a:p>
            <a:pPr eaLnBrk="1" hangingPunct="1">
              <a:defRPr/>
            </a:pPr>
            <a:r>
              <a:rPr lang="en-US" sz="2800" dirty="0">
                <a:solidFill>
                  <a:srgbClr val="5E2767"/>
                </a:solidFill>
              </a:rPr>
              <a:t>When using, disclosing or requesting PHI..</a:t>
            </a:r>
          </a:p>
          <a:p>
            <a:pPr lvl="1" eaLnBrk="1" hangingPunct="1">
              <a:defRPr/>
            </a:pPr>
            <a:r>
              <a:rPr lang="en-US" sz="2800" dirty="0">
                <a:solidFill>
                  <a:schemeClr val="tx2"/>
                </a:solidFill>
              </a:rPr>
              <a:t>We must make reasonable efforts to limit PHI to the </a:t>
            </a:r>
            <a:r>
              <a:rPr lang="en-US" sz="2800" dirty="0">
                <a:solidFill>
                  <a:srgbClr val="5E2767"/>
                </a:solidFill>
                <a:effectLst>
                  <a:outerShdw blurRad="38100" dist="38100" dir="2700000" algn="tl">
                    <a:srgbClr val="000000"/>
                  </a:outerShdw>
                </a:effectLst>
              </a:rPr>
              <a:t>minimum necessary</a:t>
            </a:r>
            <a:r>
              <a:rPr lang="en-US" sz="2800" dirty="0">
                <a:solidFill>
                  <a:schemeClr val="tx2"/>
                </a:solidFill>
              </a:rPr>
              <a:t> to accomplish the intended purpose of the use, disclosure or request</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normAutofit fontScale="85000" lnSpcReduction="20000"/>
          </a:bodyPr>
          <a:lstStyle/>
          <a:p>
            <a:fld id="{105DACE7-7CE4-43E0-98B0-339040D1EFBC}" type="slidenum">
              <a:rPr lang="en-US"/>
              <a:pPr/>
              <a:t>29</a:t>
            </a:fld>
            <a:endParaRPr lang="en-US"/>
          </a:p>
        </p:txBody>
      </p:sp>
      <p:sp>
        <p:nvSpPr>
          <p:cNvPr id="31747" name="Rectangle 2"/>
          <p:cNvSpPr>
            <a:spLocks noGrp="1" noChangeArrowheads="1"/>
          </p:cNvSpPr>
          <p:nvPr>
            <p:ph type="title"/>
          </p:nvPr>
        </p:nvSpPr>
        <p:spPr/>
        <p:txBody>
          <a:bodyPr>
            <a:noAutofit/>
          </a:bodyPr>
          <a:lstStyle/>
          <a:p>
            <a:pPr eaLnBrk="1" hangingPunct="1"/>
            <a:r>
              <a:rPr lang="en-US" sz="3600" b="1" dirty="0"/>
              <a:t>When Minimum Necessary Rule Does </a:t>
            </a:r>
            <a:r>
              <a:rPr lang="en-US" sz="3600" b="1" dirty="0">
                <a:solidFill>
                  <a:srgbClr val="5E2767"/>
                </a:solidFill>
              </a:rPr>
              <a:t>NOT</a:t>
            </a:r>
            <a:r>
              <a:rPr lang="en-US" sz="3600" b="1" dirty="0"/>
              <a:t> Apply …</a:t>
            </a:r>
          </a:p>
        </p:txBody>
      </p:sp>
      <p:sp>
        <p:nvSpPr>
          <p:cNvPr id="38915" name="Rectangle 3"/>
          <p:cNvSpPr>
            <a:spLocks noGrp="1" noChangeArrowheads="1"/>
          </p:cNvSpPr>
          <p:nvPr>
            <p:ph type="body" idx="1"/>
          </p:nvPr>
        </p:nvSpPr>
        <p:spPr/>
        <p:txBody>
          <a:bodyPr/>
          <a:lstStyle/>
          <a:p>
            <a:pPr eaLnBrk="1" hangingPunct="1">
              <a:lnSpc>
                <a:spcPct val="90000"/>
              </a:lnSpc>
              <a:defRPr/>
            </a:pPr>
            <a:r>
              <a:rPr lang="en-US" dirty="0">
                <a:solidFill>
                  <a:schemeClr val="tx2"/>
                </a:solidFill>
              </a:rPr>
              <a:t>Disclosure to or requests by providers</a:t>
            </a:r>
            <a:r>
              <a:rPr lang="en-US" dirty="0"/>
              <a:t> </a:t>
            </a:r>
            <a:r>
              <a:rPr lang="en-US" dirty="0">
                <a:solidFill>
                  <a:srgbClr val="5E2767"/>
                </a:solidFill>
                <a:effectLst>
                  <a:outerShdw blurRad="38100" dist="38100" dir="2700000" algn="tl">
                    <a:srgbClr val="000000"/>
                  </a:outerShdw>
                </a:effectLst>
              </a:rPr>
              <a:t>for treatment</a:t>
            </a:r>
          </a:p>
          <a:p>
            <a:pPr eaLnBrk="1" hangingPunct="1">
              <a:lnSpc>
                <a:spcPct val="90000"/>
              </a:lnSpc>
              <a:buFont typeface="Wingdings" pitchFamily="2" charset="2"/>
              <a:buNone/>
              <a:defRPr/>
            </a:pPr>
            <a:endParaRPr lang="en-US" dirty="0">
              <a:solidFill>
                <a:srgbClr val="5E2767"/>
              </a:solidFill>
              <a:effectLst>
                <a:outerShdw blurRad="38100" dist="38100" dir="2700000" algn="tl">
                  <a:srgbClr val="000000"/>
                </a:outerShdw>
              </a:effectLst>
            </a:endParaRPr>
          </a:p>
          <a:p>
            <a:pPr eaLnBrk="1" hangingPunct="1">
              <a:lnSpc>
                <a:spcPct val="90000"/>
              </a:lnSpc>
              <a:defRPr/>
            </a:pPr>
            <a:r>
              <a:rPr lang="en-US" dirty="0">
                <a:solidFill>
                  <a:schemeClr val="tx2"/>
                </a:solidFill>
              </a:rPr>
              <a:t>Uses or disclosures made to the</a:t>
            </a:r>
            <a:r>
              <a:rPr lang="en-US" dirty="0"/>
              <a:t> </a:t>
            </a:r>
            <a:r>
              <a:rPr lang="en-US" dirty="0">
                <a:solidFill>
                  <a:srgbClr val="5E2767"/>
                </a:solidFill>
                <a:effectLst>
                  <a:outerShdw blurRad="38100" dist="38100" dir="2700000" algn="tl">
                    <a:srgbClr val="000000"/>
                  </a:outerShdw>
                </a:effectLst>
              </a:rPr>
              <a:t>individual</a:t>
            </a:r>
          </a:p>
          <a:p>
            <a:pPr eaLnBrk="1" hangingPunct="1">
              <a:lnSpc>
                <a:spcPct val="90000"/>
              </a:lnSpc>
              <a:buFont typeface="Wingdings" pitchFamily="2" charset="2"/>
              <a:buNone/>
              <a:defRPr/>
            </a:pPr>
            <a:endParaRPr lang="en-US" dirty="0">
              <a:solidFill>
                <a:srgbClr val="5E2767"/>
              </a:solidFill>
              <a:effectLst>
                <a:outerShdw blurRad="38100" dist="38100" dir="2700000" algn="tl">
                  <a:srgbClr val="000000"/>
                </a:outerShdw>
              </a:effectLst>
            </a:endParaRPr>
          </a:p>
          <a:p>
            <a:pPr eaLnBrk="1" hangingPunct="1">
              <a:lnSpc>
                <a:spcPct val="90000"/>
              </a:lnSpc>
              <a:defRPr/>
            </a:pPr>
            <a:r>
              <a:rPr lang="en-US" dirty="0">
                <a:solidFill>
                  <a:schemeClr val="tx2"/>
                </a:solidFill>
              </a:rPr>
              <a:t>Uses or disclosures made pursuant to</a:t>
            </a:r>
            <a:r>
              <a:rPr lang="en-US" dirty="0"/>
              <a:t> </a:t>
            </a:r>
            <a:r>
              <a:rPr lang="en-US" dirty="0">
                <a:solidFill>
                  <a:schemeClr val="tx2"/>
                </a:solidFill>
              </a:rPr>
              <a:t>an</a:t>
            </a:r>
            <a:r>
              <a:rPr lang="en-US" dirty="0"/>
              <a:t> </a:t>
            </a:r>
            <a:r>
              <a:rPr lang="en-US" dirty="0">
                <a:solidFill>
                  <a:srgbClr val="5E2767"/>
                </a:solidFill>
                <a:effectLst>
                  <a:outerShdw blurRad="38100" dist="38100" dir="2700000" algn="tl">
                    <a:srgbClr val="000000"/>
                  </a:outerShdw>
                </a:effectLst>
              </a:rPr>
              <a:t>authorization</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normAutofit fontScale="85000" lnSpcReduction="20000"/>
          </a:bodyPr>
          <a:lstStyle/>
          <a:p>
            <a:fld id="{0CB68B45-A67A-4C48-AF11-AA1C32FB1303}" type="slidenum">
              <a:rPr lang="en-US"/>
              <a:pPr/>
              <a:t>3</a:t>
            </a:fld>
            <a:endParaRPr lang="en-US"/>
          </a:p>
        </p:txBody>
      </p:sp>
      <p:sp>
        <p:nvSpPr>
          <p:cNvPr id="5123" name="Rectangle 2"/>
          <p:cNvSpPr>
            <a:spLocks noGrp="1" noChangeArrowheads="1"/>
          </p:cNvSpPr>
          <p:nvPr>
            <p:ph type="title"/>
          </p:nvPr>
        </p:nvSpPr>
        <p:spPr/>
        <p:txBody>
          <a:bodyPr/>
          <a:lstStyle/>
          <a:p>
            <a:pPr eaLnBrk="1" hangingPunct="1"/>
            <a:r>
              <a:rPr lang="en-US" b="1" dirty="0"/>
              <a:t>Please Note:</a:t>
            </a:r>
          </a:p>
        </p:txBody>
      </p:sp>
      <p:sp>
        <p:nvSpPr>
          <p:cNvPr id="5124" name="Rectangle 3"/>
          <p:cNvSpPr>
            <a:spLocks noGrp="1" noChangeArrowheads="1"/>
          </p:cNvSpPr>
          <p:nvPr>
            <p:ph type="body" idx="1"/>
          </p:nvPr>
        </p:nvSpPr>
        <p:spPr/>
        <p:txBody>
          <a:bodyPr/>
          <a:lstStyle/>
          <a:p>
            <a:pPr eaLnBrk="1" hangingPunct="1"/>
            <a:r>
              <a:rPr lang="en-US" sz="2800" dirty="0">
                <a:solidFill>
                  <a:schemeClr val="tx2"/>
                </a:solidFill>
              </a:rPr>
              <a:t>This summary/overview is not intended to be comprehensive.</a:t>
            </a:r>
          </a:p>
          <a:p>
            <a:pPr eaLnBrk="1" hangingPunct="1"/>
            <a:r>
              <a:rPr lang="en-US" sz="2800" dirty="0">
                <a:solidFill>
                  <a:schemeClr val="tx2"/>
                </a:solidFill>
              </a:rPr>
              <a:t>You must:</a:t>
            </a:r>
          </a:p>
          <a:p>
            <a:pPr lvl="1" eaLnBrk="1" hangingPunct="1"/>
            <a:r>
              <a:rPr lang="en-US" sz="2400" dirty="0">
                <a:solidFill>
                  <a:srgbClr val="5E2767"/>
                </a:solidFill>
              </a:rPr>
              <a:t>Review our complete policies &amp; procedures referenced later within this presentation;</a:t>
            </a:r>
          </a:p>
          <a:p>
            <a:pPr lvl="1" eaLnBrk="1" hangingPunct="1"/>
            <a:r>
              <a:rPr lang="en-US" sz="2400" dirty="0">
                <a:solidFill>
                  <a:srgbClr val="5E2767"/>
                </a:solidFill>
              </a:rPr>
              <a:t>Consult with the agency’s privacy officer for guidance/clarification on specific HIPAA-related issues.</a:t>
            </a:r>
          </a:p>
          <a:p>
            <a:pPr eaLnBrk="1" hangingPunct="1"/>
            <a:r>
              <a:rPr lang="en-US" sz="2800" dirty="0">
                <a:solidFill>
                  <a:schemeClr val="tx2"/>
                </a:solidFill>
              </a:rPr>
              <a:t>When in doubt – ASK!</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normAutofit fontScale="85000" lnSpcReduction="20000"/>
          </a:bodyPr>
          <a:lstStyle/>
          <a:p>
            <a:fld id="{362348AC-14F9-44D8-B6E0-AC4B3BD71F17}" type="slidenum">
              <a:rPr lang="en-US"/>
              <a:pPr/>
              <a:t>30</a:t>
            </a:fld>
            <a:endParaRPr lang="en-US"/>
          </a:p>
        </p:txBody>
      </p:sp>
      <p:sp>
        <p:nvSpPr>
          <p:cNvPr id="32771" name="Rectangle 2"/>
          <p:cNvSpPr>
            <a:spLocks noGrp="1" noChangeArrowheads="1"/>
          </p:cNvSpPr>
          <p:nvPr>
            <p:ph type="title"/>
          </p:nvPr>
        </p:nvSpPr>
        <p:spPr/>
        <p:txBody>
          <a:bodyPr>
            <a:noAutofit/>
          </a:bodyPr>
          <a:lstStyle/>
          <a:p>
            <a:pPr eaLnBrk="1" hangingPunct="1"/>
            <a:r>
              <a:rPr lang="en-US" sz="3600" b="1" dirty="0"/>
              <a:t>When Minimum Necessary Rule Does </a:t>
            </a:r>
            <a:r>
              <a:rPr lang="en-US" sz="3600" b="1" dirty="0">
                <a:solidFill>
                  <a:srgbClr val="5E2767"/>
                </a:solidFill>
              </a:rPr>
              <a:t>NOT</a:t>
            </a:r>
            <a:r>
              <a:rPr lang="en-US" sz="3600" b="1" dirty="0"/>
              <a:t> Apply …</a:t>
            </a:r>
          </a:p>
        </p:txBody>
      </p:sp>
      <p:sp>
        <p:nvSpPr>
          <p:cNvPr id="32772" name="Rectangle 3"/>
          <p:cNvSpPr>
            <a:spLocks noGrp="1" noChangeArrowheads="1"/>
          </p:cNvSpPr>
          <p:nvPr>
            <p:ph type="body" idx="1"/>
          </p:nvPr>
        </p:nvSpPr>
        <p:spPr/>
        <p:txBody>
          <a:bodyPr/>
          <a:lstStyle/>
          <a:p>
            <a:pPr eaLnBrk="1" hangingPunct="1"/>
            <a:r>
              <a:rPr lang="en-US" dirty="0">
                <a:solidFill>
                  <a:schemeClr val="tx2"/>
                </a:solidFill>
              </a:rPr>
              <a:t>Disclosures to the </a:t>
            </a:r>
            <a:r>
              <a:rPr lang="en-US" dirty="0">
                <a:solidFill>
                  <a:srgbClr val="5E2767"/>
                </a:solidFill>
              </a:rPr>
              <a:t>Secretary </a:t>
            </a:r>
            <a:r>
              <a:rPr lang="en-US" dirty="0">
                <a:solidFill>
                  <a:schemeClr val="tx2"/>
                </a:solidFill>
              </a:rPr>
              <a:t>of Health and Human Services</a:t>
            </a:r>
          </a:p>
          <a:p>
            <a:pPr eaLnBrk="1" hangingPunct="1">
              <a:buFont typeface="Wingdings" pitchFamily="2" charset="2"/>
              <a:buNone/>
            </a:pPr>
            <a:endParaRPr lang="en-US" dirty="0">
              <a:solidFill>
                <a:schemeClr val="tx2"/>
              </a:solidFill>
            </a:endParaRPr>
          </a:p>
          <a:p>
            <a:pPr eaLnBrk="1" hangingPunct="1"/>
            <a:r>
              <a:rPr lang="en-US" dirty="0">
                <a:solidFill>
                  <a:schemeClr val="tx2"/>
                </a:solidFill>
              </a:rPr>
              <a:t>Uses or disclosures required by </a:t>
            </a:r>
            <a:r>
              <a:rPr lang="en-US" dirty="0">
                <a:solidFill>
                  <a:srgbClr val="5E2767"/>
                </a:solidFill>
              </a:rPr>
              <a:t>law</a:t>
            </a:r>
          </a:p>
          <a:p>
            <a:pPr eaLnBrk="1" hangingPunct="1">
              <a:buFont typeface="Wingdings" pitchFamily="2" charset="2"/>
              <a:buNone/>
            </a:pPr>
            <a:endParaRPr lang="en-US" dirty="0">
              <a:solidFill>
                <a:schemeClr val="tx2"/>
              </a:solidFill>
            </a:endParaRPr>
          </a:p>
          <a:p>
            <a:pPr eaLnBrk="1" hangingPunct="1"/>
            <a:r>
              <a:rPr lang="en-US" dirty="0">
                <a:solidFill>
                  <a:schemeClr val="tx2"/>
                </a:solidFill>
              </a:rPr>
              <a:t>Uses or disclosures required for </a:t>
            </a:r>
            <a:r>
              <a:rPr lang="en-US" dirty="0">
                <a:solidFill>
                  <a:srgbClr val="5E2767"/>
                </a:solidFill>
              </a:rPr>
              <a:t>compliance</a:t>
            </a:r>
            <a:r>
              <a:rPr lang="en-US" dirty="0">
                <a:solidFill>
                  <a:schemeClr val="tx2"/>
                </a:solidFill>
              </a:rPr>
              <a:t> with HIPAA</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normAutofit fontScale="85000" lnSpcReduction="20000"/>
          </a:bodyPr>
          <a:lstStyle/>
          <a:p>
            <a:fld id="{A41E7F75-9594-4F36-A344-C9EE17FE004E}" type="slidenum">
              <a:rPr lang="en-US"/>
              <a:pPr/>
              <a:t>31</a:t>
            </a:fld>
            <a:endParaRPr lang="en-US"/>
          </a:p>
        </p:txBody>
      </p:sp>
      <p:sp>
        <p:nvSpPr>
          <p:cNvPr id="33795" name="Rectangle 2"/>
          <p:cNvSpPr>
            <a:spLocks noGrp="1" noChangeArrowheads="1"/>
          </p:cNvSpPr>
          <p:nvPr>
            <p:ph type="title"/>
          </p:nvPr>
        </p:nvSpPr>
        <p:spPr/>
        <p:txBody>
          <a:bodyPr>
            <a:noAutofit/>
          </a:bodyPr>
          <a:lstStyle/>
          <a:p>
            <a:pPr eaLnBrk="1" hangingPunct="1"/>
            <a:r>
              <a:rPr lang="en-US" sz="3600" b="1" dirty="0"/>
              <a:t>Business Associate </a:t>
            </a:r>
            <a:br>
              <a:rPr lang="en-US" sz="3600" b="1" dirty="0"/>
            </a:br>
            <a:r>
              <a:rPr lang="en-US" sz="3600" b="1" dirty="0"/>
              <a:t>Agreements</a:t>
            </a:r>
          </a:p>
        </p:txBody>
      </p:sp>
      <p:sp>
        <p:nvSpPr>
          <p:cNvPr id="33796" name="Rectangle 3"/>
          <p:cNvSpPr>
            <a:spLocks noGrp="1" noChangeArrowheads="1"/>
          </p:cNvSpPr>
          <p:nvPr>
            <p:ph type="body" idx="1"/>
          </p:nvPr>
        </p:nvSpPr>
        <p:spPr/>
        <p:txBody>
          <a:bodyPr/>
          <a:lstStyle/>
          <a:p>
            <a:pPr eaLnBrk="1" hangingPunct="1"/>
            <a:r>
              <a:rPr lang="en-US" dirty="0"/>
              <a:t>Who Is A Business Associate?</a:t>
            </a:r>
          </a:p>
          <a:p>
            <a:pPr lvl="1" eaLnBrk="1" hangingPunct="1"/>
            <a:r>
              <a:rPr lang="en-US" dirty="0"/>
              <a:t>A person who </a:t>
            </a:r>
          </a:p>
          <a:p>
            <a:pPr lvl="2" eaLnBrk="1" hangingPunct="1"/>
            <a:r>
              <a:rPr lang="en-US" dirty="0"/>
              <a:t>On behalf of DBHDS performs or assists in</a:t>
            </a:r>
          </a:p>
          <a:p>
            <a:pPr lvl="3" eaLnBrk="1" hangingPunct="1"/>
            <a:r>
              <a:rPr lang="en-US" dirty="0"/>
              <a:t>A function or activity involving the use or disclosure of PHI</a:t>
            </a:r>
          </a:p>
          <a:p>
            <a:pPr lvl="3" eaLnBrk="1" hangingPunct="1"/>
            <a:r>
              <a:rPr lang="en-US" dirty="0"/>
              <a:t>This includes claims processing or administration, data analysis, processing or administration, utilization review, quality assurance, billing, benefit management, practice management, and </a:t>
            </a:r>
            <a:r>
              <a:rPr lang="en-US" dirty="0" err="1"/>
              <a:t>repricing</a:t>
            </a:r>
            <a:r>
              <a:rPr lang="en-US" dirty="0"/>
              <a:t>, or …</a:t>
            </a:r>
          </a:p>
        </p:txBody>
      </p:sp>
      <p:pic>
        <p:nvPicPr>
          <p:cNvPr id="33797" name="Picture 4"/>
          <p:cNvPicPr>
            <a:picLocks noChangeAspect="1" noChangeArrowheads="1"/>
          </p:cNvPicPr>
          <p:nvPr>
            <p:custDataLst>
              <p:tags r:id="rId2"/>
            </p:custDataLst>
          </p:nvPr>
        </p:nvPicPr>
        <p:blipFill>
          <a:blip r:embed="rId5" cstate="print"/>
          <a:srcRect/>
          <a:stretch>
            <a:fillRect/>
          </a:stretch>
        </p:blipFill>
        <p:spPr bwMode="auto">
          <a:xfrm>
            <a:off x="6705600" y="533400"/>
            <a:ext cx="1822264" cy="16764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normAutofit fontScale="85000" lnSpcReduction="20000"/>
          </a:bodyPr>
          <a:lstStyle/>
          <a:p>
            <a:fld id="{45615FF2-EB2E-496F-BE5A-862240139E06}" type="slidenum">
              <a:rPr lang="en-US"/>
              <a:pPr/>
              <a:t>32</a:t>
            </a:fld>
            <a:endParaRPr lang="en-US"/>
          </a:p>
        </p:txBody>
      </p:sp>
      <p:sp>
        <p:nvSpPr>
          <p:cNvPr id="34819" name="Rectangle 2"/>
          <p:cNvSpPr>
            <a:spLocks noGrp="1" noChangeArrowheads="1"/>
          </p:cNvSpPr>
          <p:nvPr>
            <p:ph type="title"/>
          </p:nvPr>
        </p:nvSpPr>
        <p:spPr/>
        <p:txBody>
          <a:bodyPr>
            <a:normAutofit/>
          </a:bodyPr>
          <a:lstStyle/>
          <a:p>
            <a:pPr eaLnBrk="1" hangingPunct="1"/>
            <a:r>
              <a:rPr lang="en-US" sz="3600" b="1" dirty="0"/>
              <a:t>Who Is A Business Associate? (cont’d)</a:t>
            </a:r>
          </a:p>
        </p:txBody>
      </p:sp>
      <p:sp>
        <p:nvSpPr>
          <p:cNvPr id="34820" name="Rectangle 3"/>
          <p:cNvSpPr>
            <a:spLocks noGrp="1" noChangeArrowheads="1"/>
          </p:cNvSpPr>
          <p:nvPr>
            <p:ph type="body" idx="1"/>
          </p:nvPr>
        </p:nvSpPr>
        <p:spPr/>
        <p:txBody>
          <a:bodyPr/>
          <a:lstStyle/>
          <a:p>
            <a:pPr lvl="1" eaLnBrk="1" hangingPunct="1"/>
            <a:r>
              <a:rPr lang="en-US" dirty="0">
                <a:solidFill>
                  <a:schemeClr val="tx2"/>
                </a:solidFill>
              </a:rPr>
              <a:t>… any other function or activity regulated by HIPAA provisions; or that</a:t>
            </a:r>
          </a:p>
          <a:p>
            <a:pPr lvl="2" eaLnBrk="1" hangingPunct="1"/>
            <a:r>
              <a:rPr lang="en-US" dirty="0">
                <a:solidFill>
                  <a:schemeClr val="tx2"/>
                </a:solidFill>
              </a:rPr>
              <a:t>provides legal, actuarial, accounting, consulting, data aggregation, management, administrative, accreditation, or financial services to or for DBHDS where the provisions of the service involve the disclosure of PHI</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normAutofit fontScale="85000" lnSpcReduction="20000"/>
          </a:bodyPr>
          <a:lstStyle/>
          <a:p>
            <a:fld id="{D383E01D-4A65-414A-8AA9-21B5DA2EAD95}" type="slidenum">
              <a:rPr lang="en-US"/>
              <a:pPr/>
              <a:t>33</a:t>
            </a:fld>
            <a:endParaRPr lang="en-US"/>
          </a:p>
        </p:txBody>
      </p:sp>
      <p:sp>
        <p:nvSpPr>
          <p:cNvPr id="35843" name="Rectangle 2"/>
          <p:cNvSpPr>
            <a:spLocks noGrp="1" noChangeArrowheads="1"/>
          </p:cNvSpPr>
          <p:nvPr>
            <p:ph type="title"/>
          </p:nvPr>
        </p:nvSpPr>
        <p:spPr/>
        <p:txBody>
          <a:bodyPr>
            <a:normAutofit/>
          </a:bodyPr>
          <a:lstStyle/>
          <a:p>
            <a:pPr eaLnBrk="1" hangingPunct="1"/>
            <a:r>
              <a:rPr lang="en-US" sz="3600" b="1" dirty="0"/>
              <a:t>Business Associates (cont’d)</a:t>
            </a:r>
          </a:p>
        </p:txBody>
      </p:sp>
      <p:sp>
        <p:nvSpPr>
          <p:cNvPr id="35844" name="Rectangle 3"/>
          <p:cNvSpPr>
            <a:spLocks noGrp="1" noChangeArrowheads="1"/>
          </p:cNvSpPr>
          <p:nvPr>
            <p:ph type="body" idx="1"/>
          </p:nvPr>
        </p:nvSpPr>
        <p:spPr>
          <a:xfrm>
            <a:off x="533400" y="1752600"/>
            <a:ext cx="7921752" cy="4495800"/>
          </a:xfrm>
        </p:spPr>
        <p:txBody>
          <a:bodyPr/>
          <a:lstStyle/>
          <a:p>
            <a:pPr eaLnBrk="1" hangingPunct="1">
              <a:lnSpc>
                <a:spcPct val="90000"/>
              </a:lnSpc>
            </a:pPr>
            <a:r>
              <a:rPr lang="en-US" sz="2800" dirty="0">
                <a:solidFill>
                  <a:schemeClr val="tx2"/>
                </a:solidFill>
              </a:rPr>
              <a:t>We may disclose  PHI to a business associate if we first receive satisfactory assurances that the business associate will appropriately safeguard the information.</a:t>
            </a:r>
          </a:p>
          <a:p>
            <a:pPr eaLnBrk="1" hangingPunct="1">
              <a:lnSpc>
                <a:spcPct val="90000"/>
              </a:lnSpc>
            </a:pPr>
            <a:r>
              <a:rPr lang="en-US" sz="2800" dirty="0">
                <a:solidFill>
                  <a:schemeClr val="tx2"/>
                </a:solidFill>
              </a:rPr>
              <a:t>Satisfactory assurances require: </a:t>
            </a:r>
          </a:p>
          <a:p>
            <a:pPr lvl="1" eaLnBrk="1" hangingPunct="1">
              <a:lnSpc>
                <a:spcPct val="90000"/>
              </a:lnSpc>
            </a:pPr>
            <a:r>
              <a:rPr lang="en-US" dirty="0">
                <a:solidFill>
                  <a:schemeClr val="tx2"/>
                </a:solidFill>
              </a:rPr>
              <a:t>Business Associate Contract, or</a:t>
            </a:r>
          </a:p>
          <a:p>
            <a:pPr lvl="1" eaLnBrk="1" hangingPunct="1">
              <a:lnSpc>
                <a:spcPct val="90000"/>
              </a:lnSpc>
            </a:pPr>
            <a:r>
              <a:rPr lang="en-US" dirty="0">
                <a:solidFill>
                  <a:schemeClr val="tx2"/>
                </a:solidFill>
              </a:rPr>
              <a:t>Memorandum of Understanding</a:t>
            </a:r>
            <a:r>
              <a:rPr lang="en-US" dirty="0"/>
              <a:t> </a:t>
            </a:r>
          </a:p>
          <a:p>
            <a:pPr lvl="1" eaLnBrk="1" hangingPunct="1">
              <a:lnSpc>
                <a:spcPct val="90000"/>
              </a:lnSpc>
              <a:buFont typeface="Wingdings" pitchFamily="2" charset="2"/>
              <a:buNone/>
            </a:pPr>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US" sz="3600" b="1" dirty="0"/>
              <a:t>Business Associates (cont’d)</a:t>
            </a:r>
          </a:p>
        </p:txBody>
      </p:sp>
      <p:sp>
        <p:nvSpPr>
          <p:cNvPr id="36867" name="Content Placeholder 2"/>
          <p:cNvSpPr>
            <a:spLocks noGrp="1"/>
          </p:cNvSpPr>
          <p:nvPr>
            <p:ph idx="1"/>
          </p:nvPr>
        </p:nvSpPr>
        <p:spPr/>
        <p:txBody>
          <a:bodyPr/>
          <a:lstStyle/>
          <a:p>
            <a:r>
              <a:rPr lang="en-US"/>
              <a:t>HITECH Act (Health Information Technology for Economic and Clinical Health Act) Changes regarding Business Associates:</a:t>
            </a:r>
          </a:p>
          <a:p>
            <a:r>
              <a:rPr lang="en-US"/>
              <a:t>For the first time, business associates must comply directly with many of HIPAA’s Security Rules, which require:</a:t>
            </a:r>
          </a:p>
          <a:p>
            <a:pPr>
              <a:buFont typeface="Wingdings" pitchFamily="2" charset="2"/>
              <a:buNone/>
            </a:pPr>
            <a:endParaRPr lang="en-US"/>
          </a:p>
        </p:txBody>
      </p:sp>
      <p:sp>
        <p:nvSpPr>
          <p:cNvPr id="36868" name="Slide Number Placeholder 3"/>
          <p:cNvSpPr>
            <a:spLocks noGrp="1"/>
          </p:cNvSpPr>
          <p:nvPr>
            <p:ph type="sldNum" sz="quarter" idx="12"/>
          </p:nvPr>
        </p:nvSpPr>
        <p:spPr>
          <a:noFill/>
        </p:spPr>
        <p:txBody>
          <a:bodyPr>
            <a:normAutofit fontScale="85000" lnSpcReduction="20000"/>
          </a:bodyPr>
          <a:lstStyle/>
          <a:p>
            <a:fld id="{97ADC29D-E2CA-4060-8BF4-3AED39CC2947}" type="slidenum">
              <a:rPr lang="en-US"/>
              <a:pPr/>
              <a:t>34</a:t>
            </a:fld>
            <a:endParaRPr lang="en-US"/>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a:bodyPr>
          <a:lstStyle/>
          <a:p>
            <a:r>
              <a:rPr lang="en-US" sz="3600" b="1" dirty="0"/>
              <a:t>Business Associates (cont’d)</a:t>
            </a:r>
          </a:p>
        </p:txBody>
      </p:sp>
      <p:sp>
        <p:nvSpPr>
          <p:cNvPr id="37891" name="Content Placeholder 2"/>
          <p:cNvSpPr>
            <a:spLocks noGrp="1"/>
          </p:cNvSpPr>
          <p:nvPr>
            <p:ph idx="1"/>
          </p:nvPr>
        </p:nvSpPr>
        <p:spPr/>
        <p:txBody>
          <a:bodyPr/>
          <a:lstStyle/>
          <a:p>
            <a:r>
              <a:rPr lang="en-US" dirty="0"/>
              <a:t>Appointing a security officer,</a:t>
            </a:r>
          </a:p>
          <a:p>
            <a:r>
              <a:rPr lang="en-US" dirty="0"/>
              <a:t>Developing written policies and procedures,</a:t>
            </a:r>
          </a:p>
          <a:p>
            <a:r>
              <a:rPr lang="en-US" dirty="0"/>
              <a:t>Training the workforce on how to protect electronic protected health information (“EPHI”)</a:t>
            </a:r>
          </a:p>
        </p:txBody>
      </p:sp>
      <p:sp>
        <p:nvSpPr>
          <p:cNvPr id="37892" name="Slide Number Placeholder 3"/>
          <p:cNvSpPr>
            <a:spLocks noGrp="1"/>
          </p:cNvSpPr>
          <p:nvPr>
            <p:ph type="sldNum" sz="quarter" idx="12"/>
          </p:nvPr>
        </p:nvSpPr>
        <p:spPr>
          <a:noFill/>
        </p:spPr>
        <p:txBody>
          <a:bodyPr>
            <a:normAutofit fontScale="85000" lnSpcReduction="20000"/>
          </a:bodyPr>
          <a:lstStyle/>
          <a:p>
            <a:fld id="{1B4A9187-AB88-4B2C-902E-C31FD2BF1058}" type="slidenum">
              <a:rPr lang="en-US"/>
              <a:pPr/>
              <a:t>35</a:t>
            </a:fld>
            <a:endParaRPr lang="en-US"/>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r>
              <a:rPr lang="en-US" sz="3600" b="1" dirty="0"/>
              <a:t> Business Associates (cont’d)</a:t>
            </a:r>
          </a:p>
        </p:txBody>
      </p:sp>
      <p:sp>
        <p:nvSpPr>
          <p:cNvPr id="38915" name="Content Placeholder 2"/>
          <p:cNvSpPr>
            <a:spLocks noGrp="1"/>
          </p:cNvSpPr>
          <p:nvPr>
            <p:ph idx="1"/>
          </p:nvPr>
        </p:nvSpPr>
        <p:spPr/>
        <p:txBody>
          <a:bodyPr>
            <a:normAutofit/>
          </a:bodyPr>
          <a:lstStyle/>
          <a:p>
            <a:r>
              <a:rPr lang="en-US" sz="2600" dirty="0"/>
              <a:t>Business associates also will need to follow HIPAA’s Security Rules relating to:</a:t>
            </a:r>
          </a:p>
          <a:p>
            <a:r>
              <a:rPr lang="en-US" sz="2600" dirty="0"/>
              <a:t>Physical safeguards</a:t>
            </a:r>
          </a:p>
          <a:p>
            <a:r>
              <a:rPr lang="en-US" sz="2600" dirty="0"/>
              <a:t>Technical safeguards</a:t>
            </a:r>
          </a:p>
          <a:p>
            <a:r>
              <a:rPr lang="en-US" sz="2600" dirty="0"/>
              <a:t>Adoption of written policies and procedures</a:t>
            </a:r>
          </a:p>
          <a:p>
            <a:pPr>
              <a:buFont typeface="Wingdings" pitchFamily="2" charset="2"/>
              <a:buNone/>
            </a:pPr>
            <a:endParaRPr lang="en-US" sz="2600" dirty="0"/>
          </a:p>
          <a:p>
            <a:pPr>
              <a:buFont typeface="Wingdings" pitchFamily="2" charset="2"/>
              <a:buNone/>
            </a:pPr>
            <a:r>
              <a:rPr lang="en-US" sz="2600" dirty="0"/>
              <a:t>    Failure to do so will subject a business associate to civil monetary penalties and criminal penalties.</a:t>
            </a:r>
          </a:p>
          <a:p>
            <a:pPr>
              <a:buFont typeface="Wingdings" pitchFamily="2" charset="2"/>
              <a:buNone/>
            </a:pPr>
            <a:endParaRPr lang="en-US" sz="2600" dirty="0"/>
          </a:p>
        </p:txBody>
      </p:sp>
      <p:sp>
        <p:nvSpPr>
          <p:cNvPr id="38916" name="Slide Number Placeholder 3"/>
          <p:cNvSpPr>
            <a:spLocks noGrp="1"/>
          </p:cNvSpPr>
          <p:nvPr>
            <p:ph type="sldNum" sz="quarter" idx="12"/>
          </p:nvPr>
        </p:nvSpPr>
        <p:spPr>
          <a:noFill/>
        </p:spPr>
        <p:txBody>
          <a:bodyPr>
            <a:normAutofit fontScale="85000" lnSpcReduction="20000"/>
          </a:bodyPr>
          <a:lstStyle/>
          <a:p>
            <a:fld id="{69833777-7449-4179-87DB-FFDE2CB8C2ED}" type="slidenum">
              <a:rPr lang="en-US"/>
              <a:pPr/>
              <a:t>36</a:t>
            </a:fld>
            <a:endParaRPr lang="en-US"/>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normAutofit fontScale="85000" lnSpcReduction="20000"/>
          </a:bodyPr>
          <a:lstStyle/>
          <a:p>
            <a:fld id="{00667D4E-AAB9-44E7-8AF7-21EFF40B9786}" type="slidenum">
              <a:rPr lang="en-US"/>
              <a:pPr/>
              <a:t>37</a:t>
            </a:fld>
            <a:endParaRPr lang="en-US"/>
          </a:p>
        </p:txBody>
      </p:sp>
      <p:sp>
        <p:nvSpPr>
          <p:cNvPr id="39939" name="Rectangle 2"/>
          <p:cNvSpPr>
            <a:spLocks noGrp="1" noChangeArrowheads="1"/>
          </p:cNvSpPr>
          <p:nvPr>
            <p:ph type="title"/>
          </p:nvPr>
        </p:nvSpPr>
        <p:spPr>
          <a:xfrm>
            <a:off x="609600" y="228600"/>
            <a:ext cx="7793038" cy="1143000"/>
          </a:xfrm>
        </p:spPr>
        <p:txBody>
          <a:bodyPr>
            <a:noAutofit/>
          </a:bodyPr>
          <a:lstStyle/>
          <a:p>
            <a:pPr eaLnBrk="1" hangingPunct="1"/>
            <a:r>
              <a:rPr lang="en-US" sz="3600" b="1" dirty="0"/>
              <a:t>Privacy Violations  </a:t>
            </a:r>
            <a:br>
              <a:rPr lang="en-US" sz="3600" b="1" dirty="0"/>
            </a:br>
            <a:r>
              <a:rPr lang="en-US" sz="3600" b="1" dirty="0"/>
              <a:t>Consequences</a:t>
            </a:r>
          </a:p>
        </p:txBody>
      </p:sp>
      <p:sp>
        <p:nvSpPr>
          <p:cNvPr id="39940" name="Rectangle 3"/>
          <p:cNvSpPr>
            <a:spLocks noGrp="1" noChangeArrowheads="1"/>
          </p:cNvSpPr>
          <p:nvPr>
            <p:ph type="body" idx="1"/>
          </p:nvPr>
        </p:nvSpPr>
        <p:spPr>
          <a:xfrm>
            <a:off x="457200" y="1905000"/>
            <a:ext cx="8153400" cy="3581400"/>
          </a:xfrm>
        </p:spPr>
        <p:txBody>
          <a:bodyPr/>
          <a:lstStyle/>
          <a:p>
            <a:pPr eaLnBrk="1" hangingPunct="1"/>
            <a:r>
              <a:rPr lang="en-US" dirty="0">
                <a:solidFill>
                  <a:schemeClr val="tx2"/>
                </a:solidFill>
              </a:rPr>
              <a:t>HIPAA Privacy Rules are enforced by the Office of Civil Rights (OCR)</a:t>
            </a:r>
          </a:p>
          <a:p>
            <a:pPr eaLnBrk="1" hangingPunct="1"/>
            <a:r>
              <a:rPr lang="en-US" dirty="0">
                <a:solidFill>
                  <a:schemeClr val="tx2"/>
                </a:solidFill>
              </a:rPr>
              <a:t>Violations can result in personal liability, either civil or criminal sanctions, including fines, jail time or both</a:t>
            </a:r>
          </a:p>
          <a:p>
            <a:pPr eaLnBrk="1" hangingPunct="1"/>
            <a:r>
              <a:rPr lang="en-US" dirty="0">
                <a:solidFill>
                  <a:schemeClr val="tx2"/>
                </a:solidFill>
              </a:rPr>
              <a:t>DBHDS sanctions may include disciplinary actions or termination</a:t>
            </a:r>
          </a:p>
        </p:txBody>
      </p:sp>
      <p:pic>
        <p:nvPicPr>
          <p:cNvPr id="39941" name="Picture 4"/>
          <p:cNvPicPr>
            <a:picLocks noChangeAspect="1" noChangeArrowheads="1"/>
          </p:cNvPicPr>
          <p:nvPr>
            <p:custDataLst>
              <p:tags r:id="rId2"/>
            </p:custDataLst>
          </p:nvPr>
        </p:nvPicPr>
        <p:blipFill>
          <a:blip r:embed="rId5" cstate="print"/>
          <a:srcRect/>
          <a:stretch>
            <a:fillRect/>
          </a:stretch>
        </p:blipFill>
        <p:spPr bwMode="auto">
          <a:xfrm>
            <a:off x="4953000" y="228600"/>
            <a:ext cx="2971800" cy="1524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normAutofit fontScale="85000" lnSpcReduction="20000"/>
          </a:bodyPr>
          <a:lstStyle/>
          <a:p>
            <a:fld id="{3F5C6C06-EA2D-44B0-ACB9-A7072F6A7164}" type="slidenum">
              <a:rPr lang="en-US"/>
              <a:pPr/>
              <a:t>38</a:t>
            </a:fld>
            <a:endParaRPr lang="en-US"/>
          </a:p>
        </p:txBody>
      </p:sp>
      <p:sp>
        <p:nvSpPr>
          <p:cNvPr id="40963" name="Rectangle 2"/>
          <p:cNvSpPr>
            <a:spLocks noGrp="1" noChangeArrowheads="1"/>
          </p:cNvSpPr>
          <p:nvPr>
            <p:ph type="title"/>
          </p:nvPr>
        </p:nvSpPr>
        <p:spPr>
          <a:xfrm>
            <a:off x="381000" y="228600"/>
            <a:ext cx="8153400" cy="990600"/>
          </a:xfrm>
        </p:spPr>
        <p:txBody>
          <a:bodyPr>
            <a:normAutofit/>
          </a:bodyPr>
          <a:lstStyle/>
          <a:p>
            <a:pPr eaLnBrk="1" hangingPunct="1"/>
            <a:r>
              <a:rPr lang="en-US" sz="3600" b="1" dirty="0"/>
              <a:t>Let’s Review…</a:t>
            </a:r>
          </a:p>
        </p:txBody>
      </p:sp>
      <p:sp>
        <p:nvSpPr>
          <p:cNvPr id="40964" name="Rectangle 3"/>
          <p:cNvSpPr>
            <a:spLocks noGrp="1" noChangeArrowheads="1"/>
          </p:cNvSpPr>
          <p:nvPr>
            <p:ph type="body" idx="1"/>
          </p:nvPr>
        </p:nvSpPr>
        <p:spPr/>
        <p:txBody>
          <a:bodyPr/>
          <a:lstStyle/>
          <a:p>
            <a:pPr eaLnBrk="1" hangingPunct="1"/>
            <a:r>
              <a:rPr lang="en-US" dirty="0">
                <a:solidFill>
                  <a:schemeClr val="tx2"/>
                </a:solidFill>
              </a:rPr>
              <a:t>Individual Health Information is considered de-identified if data such as names and social security numbers are removed, but other information such as dates of service and zip codes do not have to be removed.</a:t>
            </a:r>
          </a:p>
          <a:p>
            <a:pPr lvl="1" eaLnBrk="1" hangingPunct="1">
              <a:buFont typeface="Wingdings" pitchFamily="2" charset="2"/>
              <a:buChar char="q"/>
            </a:pPr>
            <a:r>
              <a:rPr lang="en-US" dirty="0">
                <a:solidFill>
                  <a:schemeClr val="tx2"/>
                </a:solidFill>
              </a:rPr>
              <a:t>True</a:t>
            </a:r>
          </a:p>
          <a:p>
            <a:pPr lvl="1" eaLnBrk="1" hangingPunct="1">
              <a:buFont typeface="Wingdings" pitchFamily="2" charset="2"/>
              <a:buChar char="q"/>
            </a:pPr>
            <a:r>
              <a:rPr lang="en-US" dirty="0">
                <a:solidFill>
                  <a:schemeClr val="tx2"/>
                </a:solidFill>
              </a:rPr>
              <a:t>False</a:t>
            </a:r>
          </a:p>
        </p:txBody>
      </p:sp>
      <p:pic>
        <p:nvPicPr>
          <p:cNvPr id="40965" name="Picture 4" descr="AN02004_"/>
          <p:cNvPicPr>
            <a:picLocks noChangeAspect="1" noChangeArrowheads="1"/>
          </p:cNvPicPr>
          <p:nvPr>
            <p:custDataLst>
              <p:tags r:id="rId2"/>
            </p:custDataLst>
          </p:nvPr>
        </p:nvPicPr>
        <p:blipFill>
          <a:blip r:embed="rId5" cstate="print"/>
          <a:srcRect/>
          <a:stretch>
            <a:fillRect/>
          </a:stretch>
        </p:blipFill>
        <p:spPr bwMode="auto">
          <a:xfrm>
            <a:off x="5791200" y="381000"/>
            <a:ext cx="2743200" cy="11779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normAutofit fontScale="85000" lnSpcReduction="20000"/>
          </a:bodyPr>
          <a:lstStyle/>
          <a:p>
            <a:fld id="{51EAD43C-C07B-4CC8-990A-87A48369F2B9}" type="slidenum">
              <a:rPr lang="en-US"/>
              <a:pPr/>
              <a:t>39</a:t>
            </a:fld>
            <a:endParaRPr lang="en-US"/>
          </a:p>
        </p:txBody>
      </p:sp>
      <p:sp>
        <p:nvSpPr>
          <p:cNvPr id="41987" name="Rectangle 2"/>
          <p:cNvSpPr>
            <a:spLocks noGrp="1" noChangeArrowheads="1"/>
          </p:cNvSpPr>
          <p:nvPr>
            <p:ph type="title"/>
          </p:nvPr>
        </p:nvSpPr>
        <p:spPr/>
        <p:txBody>
          <a:bodyPr/>
          <a:lstStyle/>
          <a:p>
            <a:pPr eaLnBrk="1" hangingPunct="1"/>
            <a:endParaRPr lang="en-US"/>
          </a:p>
        </p:txBody>
      </p:sp>
      <p:sp>
        <p:nvSpPr>
          <p:cNvPr id="47107" name="Rectangle 3"/>
          <p:cNvSpPr>
            <a:spLocks noGrp="1" noChangeArrowheads="1"/>
          </p:cNvSpPr>
          <p:nvPr>
            <p:ph type="body" idx="1"/>
          </p:nvPr>
        </p:nvSpPr>
        <p:spPr/>
        <p:txBody>
          <a:bodyPr/>
          <a:lstStyle/>
          <a:p>
            <a:pPr eaLnBrk="1" hangingPunct="1">
              <a:buFont typeface="Wingdings" pitchFamily="2" charset="2"/>
              <a:buNone/>
              <a:defRPr/>
            </a:pPr>
            <a:r>
              <a:rPr lang="en-US" dirty="0"/>
              <a:t> </a:t>
            </a:r>
          </a:p>
          <a:p>
            <a:pPr eaLnBrk="1" hangingPunct="1">
              <a:buFont typeface="Wingdings" pitchFamily="2" charset="2"/>
              <a:buChar char="q"/>
              <a:defRPr/>
            </a:pPr>
            <a:endParaRPr lang="en-US" dirty="0"/>
          </a:p>
          <a:p>
            <a:pPr lvl="2" eaLnBrk="1" hangingPunct="1">
              <a:buFont typeface="Wingdings" pitchFamily="2" charset="2"/>
              <a:buChar char="q"/>
              <a:defRPr/>
            </a:pPr>
            <a:r>
              <a:rPr lang="en-US" sz="7200" dirty="0"/>
              <a:t>  </a:t>
            </a:r>
            <a:r>
              <a:rPr lang="en-US" sz="7200" dirty="0">
                <a:solidFill>
                  <a:srgbClr val="5E2767"/>
                </a:solidFill>
                <a:effectLst>
                  <a:outerShdw blurRad="38100" dist="38100" dir="2700000" algn="tl">
                    <a:srgbClr val="000000"/>
                  </a:outerShdw>
                </a:effectLst>
              </a:rPr>
              <a:t>False</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normAutofit fontScale="85000" lnSpcReduction="20000"/>
          </a:bodyPr>
          <a:lstStyle/>
          <a:p>
            <a:fld id="{E1BE070F-567C-462F-923E-3B71B14D93B9}" type="slidenum">
              <a:rPr lang="en-US"/>
              <a:pPr/>
              <a:t>4</a:t>
            </a:fld>
            <a:endParaRPr lang="en-US"/>
          </a:p>
        </p:txBody>
      </p:sp>
      <p:sp>
        <p:nvSpPr>
          <p:cNvPr id="6147" name="Rectangle 2"/>
          <p:cNvSpPr>
            <a:spLocks noGrp="1" noChangeArrowheads="1"/>
          </p:cNvSpPr>
          <p:nvPr>
            <p:ph type="title"/>
          </p:nvPr>
        </p:nvSpPr>
        <p:spPr/>
        <p:txBody>
          <a:bodyPr>
            <a:noAutofit/>
          </a:bodyPr>
          <a:lstStyle/>
          <a:p>
            <a:pPr eaLnBrk="1" hangingPunct="1"/>
            <a:r>
              <a:rPr lang="en-US" sz="3600" b="1" dirty="0"/>
              <a:t>Federal Health Information Privacy &amp; Security Provisions include:</a:t>
            </a:r>
          </a:p>
        </p:txBody>
      </p:sp>
      <p:sp>
        <p:nvSpPr>
          <p:cNvPr id="6148" name="Rectangle 3"/>
          <p:cNvSpPr>
            <a:spLocks noGrp="1" noChangeArrowheads="1"/>
          </p:cNvSpPr>
          <p:nvPr>
            <p:ph type="body" idx="1"/>
          </p:nvPr>
        </p:nvSpPr>
        <p:spPr/>
        <p:txBody>
          <a:bodyPr>
            <a:normAutofit/>
          </a:bodyPr>
          <a:lstStyle/>
          <a:p>
            <a:pPr eaLnBrk="1" hangingPunct="1"/>
            <a:r>
              <a:rPr lang="en-US" sz="2200" dirty="0">
                <a:solidFill>
                  <a:srgbClr val="5E2767"/>
                </a:solidFill>
              </a:rPr>
              <a:t>Privacy Rules – </a:t>
            </a:r>
            <a:r>
              <a:rPr lang="en-US" sz="2200" dirty="0">
                <a:solidFill>
                  <a:schemeClr val="tx2"/>
                </a:solidFill>
              </a:rPr>
              <a:t>effective since April 14, 2003, to:</a:t>
            </a:r>
          </a:p>
          <a:p>
            <a:pPr lvl="1" eaLnBrk="1" hangingPunct="1"/>
            <a:r>
              <a:rPr lang="en-US" sz="2200" dirty="0">
                <a:solidFill>
                  <a:schemeClr val="tx2"/>
                </a:solidFill>
              </a:rPr>
              <a:t>Keep protected health information (PHI) confidential, and</a:t>
            </a:r>
          </a:p>
          <a:p>
            <a:pPr lvl="1" eaLnBrk="1" hangingPunct="1"/>
            <a:r>
              <a:rPr lang="en-US" sz="2200" dirty="0">
                <a:solidFill>
                  <a:schemeClr val="tx2"/>
                </a:solidFill>
              </a:rPr>
              <a:t>Discipline individuals who fail to keep patient information confidential</a:t>
            </a:r>
          </a:p>
          <a:p>
            <a:pPr eaLnBrk="1" hangingPunct="1"/>
            <a:r>
              <a:rPr lang="en-US" sz="2200" dirty="0">
                <a:solidFill>
                  <a:srgbClr val="5E2767"/>
                </a:solidFill>
              </a:rPr>
              <a:t>Security Rules</a:t>
            </a:r>
            <a:r>
              <a:rPr lang="en-US" sz="2200" dirty="0">
                <a:solidFill>
                  <a:schemeClr val="tx2"/>
                </a:solidFill>
              </a:rPr>
              <a:t> – effective since April 21, 2005, to:</a:t>
            </a:r>
          </a:p>
          <a:p>
            <a:pPr lvl="1" eaLnBrk="1" hangingPunct="1"/>
            <a:r>
              <a:rPr lang="en-US" sz="2200" dirty="0">
                <a:solidFill>
                  <a:schemeClr val="tx2"/>
                </a:solidFill>
              </a:rPr>
              <a:t>Ensure the confidentiality, integrity, and availability of all electronic protected health information, and</a:t>
            </a:r>
          </a:p>
          <a:p>
            <a:pPr lvl="1" eaLnBrk="1" hangingPunct="1"/>
            <a:r>
              <a:rPr lang="en-US" sz="2200" dirty="0">
                <a:solidFill>
                  <a:schemeClr val="tx2"/>
                </a:solidFill>
              </a:rPr>
              <a:t>Ensure compliance by the workforce  </a:t>
            </a:r>
          </a:p>
        </p:txBody>
      </p:sp>
      <p:pic>
        <p:nvPicPr>
          <p:cNvPr id="6149" name="Picture 4" descr="C:\Program Files\Common Files\Microsoft Shared\Clipart\cagcat50\bd05015_.wmf"/>
          <p:cNvPicPr>
            <a:picLocks noChangeAspect="1" noChangeArrowheads="1"/>
          </p:cNvPicPr>
          <p:nvPr>
            <p:custDataLst>
              <p:tags r:id="rId2"/>
            </p:custDataLst>
          </p:nvPr>
        </p:nvPicPr>
        <p:blipFill>
          <a:blip r:embed="rId5" cstate="print"/>
          <a:srcRect/>
          <a:stretch>
            <a:fillRect/>
          </a:stretch>
        </p:blipFill>
        <p:spPr bwMode="auto">
          <a:xfrm>
            <a:off x="6553200" y="4038600"/>
            <a:ext cx="2255838" cy="22098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normAutofit fontScale="85000" lnSpcReduction="20000"/>
          </a:bodyPr>
          <a:lstStyle/>
          <a:p>
            <a:fld id="{1B9120A5-1113-4574-90C8-FC65F4CB3FF7}" type="slidenum">
              <a:rPr lang="en-US"/>
              <a:pPr/>
              <a:t>40</a:t>
            </a:fld>
            <a:endParaRPr lang="en-US"/>
          </a:p>
        </p:txBody>
      </p:sp>
      <p:sp>
        <p:nvSpPr>
          <p:cNvPr id="43011" name="Rectangle 2"/>
          <p:cNvSpPr>
            <a:spLocks noGrp="1" noChangeArrowheads="1"/>
          </p:cNvSpPr>
          <p:nvPr>
            <p:ph type="title"/>
          </p:nvPr>
        </p:nvSpPr>
        <p:spPr/>
        <p:txBody>
          <a:bodyPr/>
          <a:lstStyle/>
          <a:p>
            <a:pPr eaLnBrk="1" hangingPunct="1"/>
            <a:r>
              <a:rPr lang="en-US" sz="3600" b="1" dirty="0"/>
              <a:t>Let’s Think About It…</a:t>
            </a:r>
          </a:p>
        </p:txBody>
      </p:sp>
      <p:sp>
        <p:nvSpPr>
          <p:cNvPr id="43012" name="Rectangle 3"/>
          <p:cNvSpPr>
            <a:spLocks noGrp="1" noChangeArrowheads="1"/>
          </p:cNvSpPr>
          <p:nvPr>
            <p:ph type="body" idx="1"/>
          </p:nvPr>
        </p:nvSpPr>
        <p:spPr>
          <a:xfrm>
            <a:off x="609600" y="1752600"/>
            <a:ext cx="7845552" cy="4495800"/>
          </a:xfrm>
        </p:spPr>
        <p:txBody>
          <a:bodyPr/>
          <a:lstStyle/>
          <a:p>
            <a:pPr eaLnBrk="1" hangingPunct="1"/>
            <a:r>
              <a:rPr lang="en-US" sz="2800" dirty="0">
                <a:solidFill>
                  <a:schemeClr val="tx2"/>
                </a:solidFill>
              </a:rPr>
              <a:t>A drug company wants to send information about a new drug to individuals with a certain diagnosis. They ask one of our facilities or Central Office units for a list of names and addresses of these persons.  We do  not need to get authorization to release this information.</a:t>
            </a:r>
          </a:p>
          <a:p>
            <a:pPr lvl="1" eaLnBrk="1" hangingPunct="1">
              <a:buFont typeface="Wingdings" pitchFamily="2" charset="2"/>
              <a:buChar char="q"/>
            </a:pPr>
            <a:r>
              <a:rPr lang="en-US" sz="2400" dirty="0">
                <a:solidFill>
                  <a:schemeClr val="tx2"/>
                </a:solidFill>
              </a:rPr>
              <a:t>True</a:t>
            </a:r>
          </a:p>
          <a:p>
            <a:pPr lvl="1" eaLnBrk="1" hangingPunct="1">
              <a:buFont typeface="Wingdings" pitchFamily="2" charset="2"/>
              <a:buChar char="q"/>
            </a:pPr>
            <a:r>
              <a:rPr lang="en-US" sz="2400" dirty="0">
                <a:solidFill>
                  <a:schemeClr val="tx2"/>
                </a:solidFill>
              </a:rPr>
              <a:t>False</a:t>
            </a:r>
          </a:p>
        </p:txBody>
      </p:sp>
      <p:pic>
        <p:nvPicPr>
          <p:cNvPr id="43013" name="Picture 4" descr="AN02001_"/>
          <p:cNvPicPr>
            <a:picLocks noChangeAspect="1" noChangeArrowheads="1"/>
          </p:cNvPicPr>
          <p:nvPr>
            <p:custDataLst>
              <p:tags r:id="rId2"/>
            </p:custDataLst>
          </p:nvPr>
        </p:nvPicPr>
        <p:blipFill>
          <a:blip r:embed="rId5" cstate="print"/>
          <a:srcRect/>
          <a:stretch>
            <a:fillRect/>
          </a:stretch>
        </p:blipFill>
        <p:spPr bwMode="auto">
          <a:xfrm>
            <a:off x="6019800" y="228600"/>
            <a:ext cx="2590800" cy="120173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normAutofit fontScale="85000" lnSpcReduction="20000"/>
          </a:bodyPr>
          <a:lstStyle/>
          <a:p>
            <a:fld id="{46FDC6C0-BBC7-4F77-8E0B-71B573F0488B}" type="slidenum">
              <a:rPr lang="en-US"/>
              <a:pPr/>
              <a:t>41</a:t>
            </a:fld>
            <a:endParaRPr lang="en-US"/>
          </a:p>
        </p:txBody>
      </p:sp>
      <p:sp>
        <p:nvSpPr>
          <p:cNvPr id="44035" name="Rectangle 2"/>
          <p:cNvSpPr>
            <a:spLocks noGrp="1" noChangeArrowheads="1"/>
          </p:cNvSpPr>
          <p:nvPr>
            <p:ph type="title"/>
          </p:nvPr>
        </p:nvSpPr>
        <p:spPr/>
        <p:txBody>
          <a:bodyPr/>
          <a:lstStyle/>
          <a:p>
            <a:pPr eaLnBrk="1" hangingPunct="1"/>
            <a:endParaRPr lang="en-US"/>
          </a:p>
        </p:txBody>
      </p:sp>
      <p:sp>
        <p:nvSpPr>
          <p:cNvPr id="51203" name="Rectangle 3"/>
          <p:cNvSpPr>
            <a:spLocks noGrp="1" noChangeArrowheads="1"/>
          </p:cNvSpPr>
          <p:nvPr>
            <p:ph type="body" idx="1"/>
          </p:nvPr>
        </p:nvSpPr>
        <p:spPr/>
        <p:txBody>
          <a:bodyPr/>
          <a:lstStyle/>
          <a:p>
            <a:pPr eaLnBrk="1" hangingPunct="1">
              <a:defRPr/>
            </a:pPr>
            <a:endParaRPr lang="en-US" dirty="0"/>
          </a:p>
          <a:p>
            <a:pPr eaLnBrk="1" hangingPunct="1">
              <a:defRPr/>
            </a:pPr>
            <a:endParaRPr lang="en-US" dirty="0"/>
          </a:p>
          <a:p>
            <a:pPr eaLnBrk="1" hangingPunct="1">
              <a:defRPr/>
            </a:pPr>
            <a:r>
              <a:rPr lang="en-US" sz="7200" dirty="0">
                <a:effectLst>
                  <a:outerShdw blurRad="38100" dist="38100" dir="2700000" algn="tl">
                    <a:srgbClr val="FFFFFF"/>
                  </a:outerShdw>
                </a:effectLst>
              </a:rPr>
              <a:t> </a:t>
            </a:r>
            <a:r>
              <a:rPr lang="en-US" sz="7200" dirty="0">
                <a:solidFill>
                  <a:srgbClr val="5E2767"/>
                </a:solidFill>
                <a:effectLst>
                  <a:outerShdw blurRad="38100" dist="38100" dir="2700000" algn="tl">
                    <a:srgbClr val="000000"/>
                  </a:outerShdw>
                </a:effectLst>
              </a:rPr>
              <a:t>False</a:t>
            </a: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6"/>
          <p:cNvSpPr>
            <a:spLocks noGrp="1"/>
          </p:cNvSpPr>
          <p:nvPr>
            <p:ph type="sldNum" sz="quarter" idx="12"/>
          </p:nvPr>
        </p:nvSpPr>
        <p:spPr>
          <a:noFill/>
        </p:spPr>
        <p:txBody>
          <a:bodyPr>
            <a:normAutofit fontScale="85000" lnSpcReduction="20000"/>
          </a:bodyPr>
          <a:lstStyle/>
          <a:p>
            <a:fld id="{9B478661-E649-4ABE-A43E-E6FA8985FC06}" type="slidenum">
              <a:rPr lang="en-US"/>
              <a:pPr/>
              <a:t>42</a:t>
            </a:fld>
            <a:endParaRPr lang="en-US"/>
          </a:p>
        </p:txBody>
      </p:sp>
      <p:sp>
        <p:nvSpPr>
          <p:cNvPr id="45059" name="Rectangle 2"/>
          <p:cNvSpPr>
            <a:spLocks noGrp="1" noChangeArrowheads="1"/>
          </p:cNvSpPr>
          <p:nvPr>
            <p:ph type="title"/>
          </p:nvPr>
        </p:nvSpPr>
        <p:spPr>
          <a:xfrm>
            <a:off x="762000" y="228600"/>
            <a:ext cx="7793037" cy="1143000"/>
          </a:xfrm>
        </p:spPr>
        <p:txBody>
          <a:bodyPr>
            <a:normAutofit/>
          </a:bodyPr>
          <a:lstStyle/>
          <a:p>
            <a:pPr eaLnBrk="1" hangingPunct="1"/>
            <a:r>
              <a:rPr lang="en-US" sz="3600" b="1" dirty="0"/>
              <a:t>Speaking of Confidentiality</a:t>
            </a:r>
          </a:p>
        </p:txBody>
      </p:sp>
      <p:sp>
        <p:nvSpPr>
          <p:cNvPr id="45060" name="Rectangle 4"/>
          <p:cNvSpPr>
            <a:spLocks noGrp="1" noChangeArrowheads="1"/>
          </p:cNvSpPr>
          <p:nvPr>
            <p:ph type="body" sz="half" idx="2"/>
          </p:nvPr>
        </p:nvSpPr>
        <p:spPr>
          <a:xfrm>
            <a:off x="4038600" y="1828800"/>
            <a:ext cx="4459288" cy="4075113"/>
          </a:xfrm>
        </p:spPr>
        <p:txBody>
          <a:bodyPr/>
          <a:lstStyle/>
          <a:p>
            <a:pPr eaLnBrk="1" hangingPunct="1">
              <a:buFont typeface="Wingdings" pitchFamily="2" charset="2"/>
              <a:buNone/>
            </a:pPr>
            <a:r>
              <a:rPr lang="en-US" sz="2800" dirty="0">
                <a:solidFill>
                  <a:schemeClr val="tx2"/>
                </a:solidFill>
              </a:rPr>
              <a:t>How Much Is Enough? How Much Is Too Much?</a:t>
            </a:r>
          </a:p>
          <a:p>
            <a:pPr eaLnBrk="1" hangingPunct="1">
              <a:buFont typeface="Wingdings" pitchFamily="2" charset="2"/>
              <a:buNone/>
            </a:pPr>
            <a:r>
              <a:rPr lang="en-US" sz="2800" dirty="0">
                <a:solidFill>
                  <a:schemeClr val="tx2"/>
                </a:solidFill>
              </a:rPr>
              <a:t>Three Types of Problem Disclosures…</a:t>
            </a:r>
          </a:p>
          <a:p>
            <a:pPr lvl="1" eaLnBrk="1" hangingPunct="1"/>
            <a:r>
              <a:rPr lang="en-US" sz="2400" dirty="0">
                <a:solidFill>
                  <a:schemeClr val="tx2"/>
                </a:solidFill>
              </a:rPr>
              <a:t>Incidental</a:t>
            </a:r>
          </a:p>
          <a:p>
            <a:pPr lvl="1" eaLnBrk="1" hangingPunct="1"/>
            <a:r>
              <a:rPr lang="en-US" sz="2400" dirty="0">
                <a:solidFill>
                  <a:schemeClr val="tx2"/>
                </a:solidFill>
              </a:rPr>
              <a:t>Accidental </a:t>
            </a:r>
          </a:p>
          <a:p>
            <a:pPr lvl="1" eaLnBrk="1" hangingPunct="1"/>
            <a:r>
              <a:rPr lang="en-US" sz="2400" dirty="0">
                <a:solidFill>
                  <a:schemeClr val="tx2"/>
                </a:solidFill>
              </a:rPr>
              <a:t>Intentional</a:t>
            </a:r>
          </a:p>
        </p:txBody>
      </p:sp>
      <p:pic>
        <p:nvPicPr>
          <p:cNvPr id="45061" name="Picture 5" descr="j0078622"/>
          <p:cNvPicPr>
            <a:picLocks noGrp="1" noChangeAspect="1" noChangeArrowheads="1"/>
          </p:cNvPicPr>
          <p:nvPr>
            <p:ph type="clipArt" sz="half" idx="1"/>
            <p:custDataLst>
              <p:tags r:id="rId2"/>
            </p:custDataLst>
          </p:nvPr>
        </p:nvPicPr>
        <p:blipFill>
          <a:blip r:embed="rId5" cstate="print"/>
          <a:srcRect/>
          <a:stretch>
            <a:fillRect/>
          </a:stretch>
        </p:blipFill>
        <p:spPr>
          <a:xfrm>
            <a:off x="762000" y="1905000"/>
            <a:ext cx="2779712" cy="3429000"/>
          </a:xfrm>
          <a:noFill/>
        </p:spPr>
      </p:pic>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6"/>
          <p:cNvSpPr>
            <a:spLocks noGrp="1"/>
          </p:cNvSpPr>
          <p:nvPr>
            <p:ph type="sldNum" sz="quarter" idx="12"/>
          </p:nvPr>
        </p:nvSpPr>
        <p:spPr>
          <a:noFill/>
        </p:spPr>
        <p:txBody>
          <a:bodyPr>
            <a:normAutofit fontScale="85000" lnSpcReduction="20000"/>
          </a:bodyPr>
          <a:lstStyle/>
          <a:p>
            <a:fld id="{C1721F31-3DFB-45F1-84FF-839EB7C94751}" type="slidenum">
              <a:rPr lang="en-US"/>
              <a:pPr/>
              <a:t>43</a:t>
            </a:fld>
            <a:endParaRPr lang="en-US"/>
          </a:p>
        </p:txBody>
      </p:sp>
      <p:sp>
        <p:nvSpPr>
          <p:cNvPr id="46083" name="Rectangle 2"/>
          <p:cNvSpPr>
            <a:spLocks noGrp="1" noChangeArrowheads="1"/>
          </p:cNvSpPr>
          <p:nvPr>
            <p:ph type="title"/>
          </p:nvPr>
        </p:nvSpPr>
        <p:spPr>
          <a:xfrm>
            <a:off x="838200" y="304800"/>
            <a:ext cx="7793037" cy="1143000"/>
          </a:xfrm>
        </p:spPr>
        <p:txBody>
          <a:bodyPr>
            <a:normAutofit/>
          </a:bodyPr>
          <a:lstStyle/>
          <a:p>
            <a:pPr eaLnBrk="1" hangingPunct="1"/>
            <a:r>
              <a:rPr lang="en-US" sz="3600" b="1" dirty="0"/>
              <a:t>Incidental Disclosures</a:t>
            </a:r>
          </a:p>
        </p:txBody>
      </p:sp>
      <p:sp>
        <p:nvSpPr>
          <p:cNvPr id="54276" name="Rectangle 4"/>
          <p:cNvSpPr>
            <a:spLocks noGrp="1" noChangeArrowheads="1"/>
          </p:cNvSpPr>
          <p:nvPr>
            <p:ph type="body" sz="half" idx="2"/>
          </p:nvPr>
        </p:nvSpPr>
        <p:spPr>
          <a:xfrm>
            <a:off x="3962400" y="1828800"/>
            <a:ext cx="4648200" cy="4114800"/>
          </a:xfrm>
        </p:spPr>
        <p:txBody>
          <a:bodyPr/>
          <a:lstStyle/>
          <a:p>
            <a:pPr eaLnBrk="1" hangingPunct="1">
              <a:lnSpc>
                <a:spcPct val="90000"/>
              </a:lnSpc>
              <a:defRPr/>
            </a:pPr>
            <a:r>
              <a:rPr lang="en-US" sz="2800" dirty="0">
                <a:solidFill>
                  <a:schemeClr val="tx2"/>
                </a:solidFill>
              </a:rPr>
              <a:t>If you are taking</a:t>
            </a:r>
            <a:r>
              <a:rPr lang="en-US" sz="2800" dirty="0"/>
              <a:t> </a:t>
            </a:r>
            <a:r>
              <a:rPr lang="en-US" sz="2800" dirty="0">
                <a:solidFill>
                  <a:schemeClr val="folHlink"/>
                </a:solidFill>
                <a:effectLst>
                  <a:outerShdw blurRad="38100" dist="38100" dir="2700000" algn="tl">
                    <a:srgbClr val="000000"/>
                  </a:outerShdw>
                </a:effectLst>
              </a:rPr>
              <a:t>reasonable precautions</a:t>
            </a:r>
            <a:r>
              <a:rPr lang="en-US" sz="2800" dirty="0"/>
              <a:t> </a:t>
            </a:r>
            <a:r>
              <a:rPr lang="en-US" sz="2800" dirty="0">
                <a:solidFill>
                  <a:schemeClr val="tx2"/>
                </a:solidFill>
              </a:rPr>
              <a:t>to safeguard an individual’s health information, and someone happens to hear or see PHI that you are using, you are </a:t>
            </a:r>
            <a:r>
              <a:rPr lang="en-US" sz="2800" dirty="0">
                <a:solidFill>
                  <a:srgbClr val="5E2767"/>
                </a:solidFill>
              </a:rPr>
              <a:t>not necessarily responsible</a:t>
            </a:r>
            <a:r>
              <a:rPr lang="en-US" sz="2800" dirty="0">
                <a:solidFill>
                  <a:schemeClr val="tx2"/>
                </a:solidFill>
              </a:rPr>
              <a:t> for that type of disclosure.</a:t>
            </a:r>
          </a:p>
        </p:txBody>
      </p:sp>
      <p:pic>
        <p:nvPicPr>
          <p:cNvPr id="46085" name="Picture 5" descr="j0078738"/>
          <p:cNvPicPr>
            <a:picLocks noGrp="1" noChangeAspect="1" noChangeArrowheads="1"/>
          </p:cNvPicPr>
          <p:nvPr>
            <p:ph type="clipArt" sz="half" idx="1"/>
            <p:custDataLst>
              <p:tags r:id="rId2"/>
            </p:custDataLst>
          </p:nvPr>
        </p:nvPicPr>
        <p:blipFill>
          <a:blip r:embed="rId5" cstate="print"/>
          <a:srcRect/>
          <a:stretch>
            <a:fillRect/>
          </a:stretch>
        </p:blipFill>
        <p:spPr>
          <a:xfrm>
            <a:off x="762000" y="2362200"/>
            <a:ext cx="2801937" cy="2971800"/>
          </a:xfrm>
          <a:noFill/>
        </p:spPr>
      </p:pic>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normAutofit fontScale="85000" lnSpcReduction="20000"/>
          </a:bodyPr>
          <a:lstStyle/>
          <a:p>
            <a:fld id="{445EB575-E95C-47E2-8A1A-88673D3322A3}" type="slidenum">
              <a:rPr lang="en-US"/>
              <a:pPr/>
              <a:t>44</a:t>
            </a:fld>
            <a:endParaRPr lang="en-US"/>
          </a:p>
        </p:txBody>
      </p:sp>
      <p:sp>
        <p:nvSpPr>
          <p:cNvPr id="55298" name="Rectangle 2"/>
          <p:cNvSpPr>
            <a:spLocks noGrp="1" noChangeArrowheads="1"/>
          </p:cNvSpPr>
          <p:nvPr>
            <p:ph type="title"/>
          </p:nvPr>
        </p:nvSpPr>
        <p:spPr/>
        <p:txBody>
          <a:bodyPr>
            <a:normAutofit fontScale="90000"/>
          </a:bodyPr>
          <a:lstStyle/>
          <a:p>
            <a:pPr eaLnBrk="1" hangingPunct="1">
              <a:defRPr/>
            </a:pPr>
            <a:r>
              <a:rPr lang="en-US" sz="3600" b="1" dirty="0">
                <a:solidFill>
                  <a:schemeClr val="folHlink"/>
                </a:solidFill>
                <a:effectLst>
                  <a:outerShdw blurRad="38100" dist="38100" dir="2700000" algn="tl">
                    <a:srgbClr val="000000"/>
                  </a:outerShdw>
                </a:effectLst>
              </a:rPr>
              <a:t>Reasonable Precautions</a:t>
            </a:r>
            <a:r>
              <a:rPr lang="en-US" sz="3600" b="1" dirty="0"/>
              <a:t> to Avoid Incidental Disclosures …</a:t>
            </a:r>
          </a:p>
        </p:txBody>
      </p:sp>
      <p:sp>
        <p:nvSpPr>
          <p:cNvPr id="47108" name="Rectangle 3"/>
          <p:cNvSpPr>
            <a:spLocks noGrp="1" noChangeArrowheads="1"/>
          </p:cNvSpPr>
          <p:nvPr>
            <p:ph type="body" idx="1"/>
          </p:nvPr>
        </p:nvSpPr>
        <p:spPr/>
        <p:txBody>
          <a:bodyPr/>
          <a:lstStyle/>
          <a:p>
            <a:pPr eaLnBrk="1" hangingPunct="1">
              <a:lnSpc>
                <a:spcPct val="90000"/>
              </a:lnSpc>
            </a:pPr>
            <a:r>
              <a:rPr lang="en-US" sz="2400" dirty="0">
                <a:solidFill>
                  <a:schemeClr val="tx2"/>
                </a:solidFill>
              </a:rPr>
              <a:t>Speak in as low a voice as possible</a:t>
            </a:r>
          </a:p>
          <a:p>
            <a:pPr eaLnBrk="1" hangingPunct="1">
              <a:lnSpc>
                <a:spcPct val="90000"/>
              </a:lnSpc>
              <a:buFont typeface="Wingdings" pitchFamily="2" charset="2"/>
              <a:buNone/>
            </a:pPr>
            <a:endParaRPr lang="en-US" sz="2400" dirty="0">
              <a:solidFill>
                <a:schemeClr val="tx2"/>
              </a:solidFill>
            </a:endParaRPr>
          </a:p>
          <a:p>
            <a:pPr eaLnBrk="1" hangingPunct="1">
              <a:lnSpc>
                <a:spcPct val="90000"/>
              </a:lnSpc>
            </a:pPr>
            <a:r>
              <a:rPr lang="en-US" sz="2400" dirty="0">
                <a:solidFill>
                  <a:schemeClr val="tx2"/>
                </a:solidFill>
              </a:rPr>
              <a:t>Move to as private an area as possible within the circumstances at hand</a:t>
            </a:r>
          </a:p>
          <a:p>
            <a:pPr eaLnBrk="1" hangingPunct="1">
              <a:lnSpc>
                <a:spcPct val="90000"/>
              </a:lnSpc>
              <a:buFont typeface="Wingdings" pitchFamily="2" charset="2"/>
              <a:buNone/>
            </a:pPr>
            <a:endParaRPr lang="en-US" sz="2400" dirty="0">
              <a:solidFill>
                <a:schemeClr val="tx2"/>
              </a:solidFill>
            </a:endParaRPr>
          </a:p>
          <a:p>
            <a:pPr eaLnBrk="1" hangingPunct="1">
              <a:lnSpc>
                <a:spcPct val="90000"/>
              </a:lnSpc>
            </a:pPr>
            <a:r>
              <a:rPr lang="en-US" sz="2400" dirty="0">
                <a:solidFill>
                  <a:schemeClr val="tx2"/>
                </a:solidFill>
              </a:rPr>
              <a:t>Ask individuals if they are comfortable with the setting (and offer alternatives if possible)</a:t>
            </a:r>
          </a:p>
          <a:p>
            <a:pPr eaLnBrk="1" hangingPunct="1">
              <a:lnSpc>
                <a:spcPct val="90000"/>
              </a:lnSpc>
              <a:buFont typeface="Wingdings" pitchFamily="2" charset="2"/>
              <a:buNone/>
            </a:pPr>
            <a:endParaRPr lang="en-US" sz="2400" dirty="0">
              <a:solidFill>
                <a:schemeClr val="tx2"/>
              </a:solidFill>
            </a:endParaRPr>
          </a:p>
          <a:p>
            <a:pPr eaLnBrk="1" hangingPunct="1">
              <a:lnSpc>
                <a:spcPct val="90000"/>
              </a:lnSpc>
            </a:pPr>
            <a:r>
              <a:rPr lang="en-US" sz="2400" dirty="0">
                <a:solidFill>
                  <a:schemeClr val="tx2"/>
                </a:solidFill>
              </a:rPr>
              <a:t>Cover documents and shield computer screens in public areas to make them as secure as possible</a:t>
            </a: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normAutofit fontScale="85000" lnSpcReduction="20000"/>
          </a:bodyPr>
          <a:lstStyle/>
          <a:p>
            <a:fld id="{AB40FF86-74F7-4B76-A948-69C566FBBF74}" type="slidenum">
              <a:rPr lang="en-US"/>
              <a:pPr/>
              <a:t>45</a:t>
            </a:fld>
            <a:endParaRPr lang="en-US"/>
          </a:p>
        </p:txBody>
      </p:sp>
      <p:sp>
        <p:nvSpPr>
          <p:cNvPr id="48131" name="Rectangle 2"/>
          <p:cNvSpPr>
            <a:spLocks noGrp="1" noChangeArrowheads="1"/>
          </p:cNvSpPr>
          <p:nvPr>
            <p:ph type="title"/>
          </p:nvPr>
        </p:nvSpPr>
        <p:spPr/>
        <p:txBody>
          <a:bodyPr>
            <a:normAutofit fontScale="90000"/>
          </a:bodyPr>
          <a:lstStyle/>
          <a:p>
            <a:pPr algn="ctr" eaLnBrk="1" hangingPunct="1"/>
            <a:r>
              <a:rPr lang="en-US" sz="4000" b="1" dirty="0"/>
              <a:t>Examples of </a:t>
            </a:r>
            <a:br>
              <a:rPr lang="en-US" sz="4000" b="1" dirty="0"/>
            </a:br>
            <a:r>
              <a:rPr lang="en-US" sz="4000" b="1" dirty="0"/>
              <a:t>Incidental Disclosures</a:t>
            </a:r>
          </a:p>
        </p:txBody>
      </p:sp>
      <p:sp>
        <p:nvSpPr>
          <p:cNvPr id="56323" name="Rectangle 3"/>
          <p:cNvSpPr>
            <a:spLocks noGrp="1" noChangeArrowheads="1"/>
          </p:cNvSpPr>
          <p:nvPr>
            <p:ph type="body" idx="1"/>
          </p:nvPr>
        </p:nvSpPr>
        <p:spPr/>
        <p:txBody>
          <a:bodyPr>
            <a:normAutofit/>
          </a:bodyPr>
          <a:lstStyle/>
          <a:p>
            <a:pPr eaLnBrk="1" hangingPunct="1">
              <a:buFont typeface="Wingdings" pitchFamily="2" charset="2"/>
              <a:buNone/>
              <a:defRPr/>
            </a:pPr>
            <a:r>
              <a:rPr lang="en-US" sz="2000" dirty="0">
                <a:solidFill>
                  <a:schemeClr val="tx2"/>
                </a:solidFill>
              </a:rPr>
              <a:t>A visitor or someone else sees or hears while you are…</a:t>
            </a:r>
          </a:p>
          <a:p>
            <a:pPr lvl="1" eaLnBrk="1" hangingPunct="1">
              <a:defRPr/>
            </a:pPr>
            <a:r>
              <a:rPr lang="en-US" sz="2000" b="1" dirty="0">
                <a:solidFill>
                  <a:schemeClr val="folHlink"/>
                </a:solidFill>
              </a:rPr>
              <a:t>Reviewing records &amp; orally coordinating services at an assessment station or appointment desk</a:t>
            </a:r>
          </a:p>
          <a:p>
            <a:pPr lvl="1" eaLnBrk="1" hangingPunct="1">
              <a:defRPr/>
            </a:pPr>
            <a:r>
              <a:rPr lang="en-US" sz="2000" dirty="0">
                <a:solidFill>
                  <a:srgbClr val="5E2767"/>
                </a:solidFill>
              </a:rPr>
              <a:t>Viewing and discussing lab results, satisfaction survey results, or a personal complaint with an individual or other provider in a shared working space</a:t>
            </a:r>
          </a:p>
          <a:p>
            <a:pPr lvl="1" eaLnBrk="1" hangingPunct="1">
              <a:defRPr/>
            </a:pPr>
            <a:r>
              <a:rPr lang="en-US" sz="2000" b="1" dirty="0">
                <a:solidFill>
                  <a:schemeClr val="folHlink"/>
                </a:solidFill>
              </a:rPr>
              <a:t>Discussing an individual’s condition or treatment with him or her, or with family in a semi-private room</a:t>
            </a:r>
          </a:p>
          <a:p>
            <a:pPr lvl="1" eaLnBrk="1" hangingPunct="1">
              <a:defRPr/>
            </a:pPr>
            <a:r>
              <a:rPr lang="en-US" sz="2000" dirty="0">
                <a:solidFill>
                  <a:srgbClr val="5E2767"/>
                </a:solidFill>
              </a:rPr>
              <a:t>Discussing an individual's condition with students or other trainees during rounds in an academic institution or other training setting</a:t>
            </a:r>
          </a:p>
          <a:p>
            <a:pPr eaLnBrk="1" hangingPunct="1">
              <a:buFont typeface="Wingdings" pitchFamily="2" charset="2"/>
              <a:buNone/>
              <a:defRPr/>
            </a:pPr>
            <a:r>
              <a:rPr lang="en-US" sz="2000" dirty="0">
                <a:solidFill>
                  <a:schemeClr val="tx2"/>
                </a:solidFill>
              </a:rPr>
              <a:t>Each of these situations still require you to take </a:t>
            </a:r>
            <a:r>
              <a:rPr lang="en-US" sz="2000" b="1" dirty="0">
                <a:solidFill>
                  <a:schemeClr val="folHlink"/>
                </a:solidFill>
                <a:effectLst>
                  <a:outerShdw blurRad="38100" dist="38100" dir="2700000" algn="tl">
                    <a:srgbClr val="000000"/>
                  </a:outerShdw>
                </a:effectLst>
              </a:rPr>
              <a:t>reasonable precautions!</a:t>
            </a: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6"/>
          <p:cNvSpPr>
            <a:spLocks noGrp="1"/>
          </p:cNvSpPr>
          <p:nvPr>
            <p:ph type="sldNum" sz="quarter" idx="12"/>
          </p:nvPr>
        </p:nvSpPr>
        <p:spPr>
          <a:noFill/>
        </p:spPr>
        <p:txBody>
          <a:bodyPr>
            <a:normAutofit fontScale="85000" lnSpcReduction="20000"/>
          </a:bodyPr>
          <a:lstStyle/>
          <a:p>
            <a:fld id="{4D38C053-FC66-451C-8205-65348A439ABC}" type="slidenum">
              <a:rPr lang="en-US"/>
              <a:pPr/>
              <a:t>46</a:t>
            </a:fld>
            <a:endParaRPr lang="en-US"/>
          </a:p>
        </p:txBody>
      </p:sp>
      <p:sp>
        <p:nvSpPr>
          <p:cNvPr id="49155" name="Rectangle 2"/>
          <p:cNvSpPr>
            <a:spLocks noGrp="1" noChangeArrowheads="1"/>
          </p:cNvSpPr>
          <p:nvPr>
            <p:ph type="title"/>
          </p:nvPr>
        </p:nvSpPr>
        <p:spPr>
          <a:xfrm>
            <a:off x="914400" y="228600"/>
            <a:ext cx="7793037" cy="1143000"/>
          </a:xfrm>
        </p:spPr>
        <p:txBody>
          <a:bodyPr>
            <a:normAutofit/>
          </a:bodyPr>
          <a:lstStyle/>
          <a:p>
            <a:pPr eaLnBrk="1" hangingPunct="1"/>
            <a:r>
              <a:rPr lang="en-US" sz="3600" b="1" dirty="0"/>
              <a:t>Accidental Disclosures</a:t>
            </a:r>
          </a:p>
        </p:txBody>
      </p:sp>
      <p:sp>
        <p:nvSpPr>
          <p:cNvPr id="57348" name="Rectangle 4"/>
          <p:cNvSpPr>
            <a:spLocks noGrp="1" noChangeArrowheads="1"/>
          </p:cNvSpPr>
          <p:nvPr>
            <p:ph type="body" sz="half" idx="2"/>
          </p:nvPr>
        </p:nvSpPr>
        <p:spPr>
          <a:xfrm>
            <a:off x="3581400" y="1752600"/>
            <a:ext cx="4916488" cy="4227513"/>
          </a:xfrm>
        </p:spPr>
        <p:txBody>
          <a:bodyPr>
            <a:noAutofit/>
          </a:bodyPr>
          <a:lstStyle/>
          <a:p>
            <a:pPr eaLnBrk="1" hangingPunct="1">
              <a:lnSpc>
                <a:spcPct val="90000"/>
              </a:lnSpc>
              <a:defRPr/>
            </a:pPr>
            <a:r>
              <a:rPr lang="en-US" sz="2000" b="1" dirty="0">
                <a:solidFill>
                  <a:srgbClr val="5E2767"/>
                </a:solidFill>
                <a:effectLst>
                  <a:outerShdw blurRad="38100" dist="38100" dir="2700000" algn="tl">
                    <a:srgbClr val="000000"/>
                  </a:outerShdw>
                </a:effectLst>
              </a:rPr>
              <a:t>Mistakes Happen</a:t>
            </a:r>
            <a:r>
              <a:rPr lang="en-US" sz="2000" dirty="0">
                <a:solidFill>
                  <a:schemeClr val="tx2"/>
                </a:solidFill>
              </a:rPr>
              <a:t> … If you disclose private data in error to an unauthorized person …</a:t>
            </a:r>
          </a:p>
          <a:p>
            <a:pPr lvl="1" eaLnBrk="1" hangingPunct="1">
              <a:lnSpc>
                <a:spcPct val="90000"/>
              </a:lnSpc>
              <a:defRPr/>
            </a:pPr>
            <a:r>
              <a:rPr lang="en-US" sz="2000" dirty="0">
                <a:solidFill>
                  <a:schemeClr val="tx2"/>
                </a:solidFill>
              </a:rPr>
              <a:t>Acknowledge the mistake, notify your supervisor or Privacy Officer immediately</a:t>
            </a:r>
          </a:p>
          <a:p>
            <a:pPr lvl="1" eaLnBrk="1" hangingPunct="1">
              <a:lnSpc>
                <a:spcPct val="90000"/>
              </a:lnSpc>
              <a:defRPr/>
            </a:pPr>
            <a:r>
              <a:rPr lang="en-US" sz="2000" dirty="0">
                <a:solidFill>
                  <a:schemeClr val="tx2"/>
                </a:solidFill>
              </a:rPr>
              <a:t>Learn from the error --- change procedures or practices as needed</a:t>
            </a:r>
          </a:p>
          <a:p>
            <a:pPr lvl="1" eaLnBrk="1" hangingPunct="1">
              <a:lnSpc>
                <a:spcPct val="90000"/>
              </a:lnSpc>
              <a:defRPr/>
            </a:pPr>
            <a:r>
              <a:rPr lang="en-US" sz="2000" dirty="0">
                <a:solidFill>
                  <a:schemeClr val="tx2"/>
                </a:solidFill>
              </a:rPr>
              <a:t>Assist in correcting or recovering from the error ONLY if instructed to do so – </a:t>
            </a:r>
            <a:r>
              <a:rPr lang="en-US" sz="2000" b="1" dirty="0">
                <a:solidFill>
                  <a:srgbClr val="5E2767"/>
                </a:solidFill>
              </a:rPr>
              <a:t>don’t try to cover it up</a:t>
            </a:r>
            <a:r>
              <a:rPr lang="en-US" sz="2000" dirty="0">
                <a:solidFill>
                  <a:schemeClr val="tx2"/>
                </a:solidFill>
              </a:rPr>
              <a:t> or “make it right” on your own.</a:t>
            </a:r>
          </a:p>
          <a:p>
            <a:pPr eaLnBrk="1" hangingPunct="1">
              <a:lnSpc>
                <a:spcPct val="90000"/>
              </a:lnSpc>
              <a:buFont typeface="Wingdings" pitchFamily="2" charset="2"/>
              <a:buNone/>
              <a:defRPr/>
            </a:pPr>
            <a:r>
              <a:rPr lang="en-US" sz="2000" b="1" dirty="0">
                <a:solidFill>
                  <a:schemeClr val="folHlink"/>
                </a:solidFill>
              </a:rPr>
              <a:t>Immediately report Accidental disclosures to Privacy Officer!</a:t>
            </a:r>
          </a:p>
        </p:txBody>
      </p:sp>
      <p:pic>
        <p:nvPicPr>
          <p:cNvPr id="49157" name="Picture 8" descr="C:\Program Files\Common Files\Microsoft Shared\Clipart\cagcat50\pe01605_.wmf"/>
          <p:cNvPicPr>
            <a:picLocks noGrp="1" noChangeAspect="1" noChangeArrowheads="1"/>
          </p:cNvPicPr>
          <p:nvPr>
            <p:ph type="clipArt" sz="half" idx="1"/>
            <p:custDataLst>
              <p:tags r:id="rId2"/>
            </p:custDataLst>
          </p:nvPr>
        </p:nvPicPr>
        <p:blipFill>
          <a:blip r:embed="rId5" cstate="print"/>
          <a:srcRect/>
          <a:stretch>
            <a:fillRect/>
          </a:stretch>
        </p:blipFill>
        <p:spPr>
          <a:xfrm flipH="1">
            <a:off x="609600" y="2133600"/>
            <a:ext cx="2855913" cy="2819400"/>
          </a:xfrm>
          <a:noFill/>
        </p:spPr>
      </p:pic>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6"/>
          <p:cNvSpPr>
            <a:spLocks noGrp="1"/>
          </p:cNvSpPr>
          <p:nvPr>
            <p:ph type="sldNum" sz="quarter" idx="12"/>
          </p:nvPr>
        </p:nvSpPr>
        <p:spPr>
          <a:noFill/>
        </p:spPr>
        <p:txBody>
          <a:bodyPr>
            <a:normAutofit fontScale="85000" lnSpcReduction="20000"/>
          </a:bodyPr>
          <a:lstStyle/>
          <a:p>
            <a:fld id="{AA092B00-5178-43BD-93F1-37D073B2AADC}" type="slidenum">
              <a:rPr lang="en-US"/>
              <a:pPr/>
              <a:t>47</a:t>
            </a:fld>
            <a:endParaRPr lang="en-US"/>
          </a:p>
        </p:txBody>
      </p:sp>
      <p:sp>
        <p:nvSpPr>
          <p:cNvPr id="50179" name="Rectangle 2"/>
          <p:cNvSpPr>
            <a:spLocks noGrp="1" noChangeArrowheads="1"/>
          </p:cNvSpPr>
          <p:nvPr>
            <p:ph type="title"/>
          </p:nvPr>
        </p:nvSpPr>
        <p:spPr>
          <a:xfrm>
            <a:off x="685800" y="228600"/>
            <a:ext cx="7793037" cy="1143000"/>
          </a:xfrm>
        </p:spPr>
        <p:txBody>
          <a:bodyPr>
            <a:normAutofit/>
          </a:bodyPr>
          <a:lstStyle/>
          <a:p>
            <a:pPr eaLnBrk="1" hangingPunct="1"/>
            <a:r>
              <a:rPr lang="en-US" sz="3600" b="1" dirty="0"/>
              <a:t>Intentional Disclosures</a:t>
            </a:r>
          </a:p>
        </p:txBody>
      </p:sp>
      <p:sp>
        <p:nvSpPr>
          <p:cNvPr id="58372" name="Rectangle 4"/>
          <p:cNvSpPr>
            <a:spLocks noGrp="1" noChangeArrowheads="1"/>
          </p:cNvSpPr>
          <p:nvPr>
            <p:ph type="body" sz="half" idx="2"/>
          </p:nvPr>
        </p:nvSpPr>
        <p:spPr>
          <a:xfrm>
            <a:off x="3733800" y="1752600"/>
            <a:ext cx="5410200" cy="4343400"/>
          </a:xfrm>
        </p:spPr>
        <p:txBody>
          <a:bodyPr/>
          <a:lstStyle/>
          <a:p>
            <a:pPr eaLnBrk="1" hangingPunct="1">
              <a:defRPr/>
            </a:pPr>
            <a:r>
              <a:rPr lang="en-US" sz="2800" dirty="0">
                <a:solidFill>
                  <a:schemeClr val="tx2"/>
                </a:solidFill>
              </a:rPr>
              <a:t>If you </a:t>
            </a:r>
            <a:r>
              <a:rPr lang="en-US" sz="2800" b="1" dirty="0">
                <a:solidFill>
                  <a:srgbClr val="5E2767"/>
                </a:solidFill>
                <a:effectLst>
                  <a:outerShdw blurRad="38100" dist="38100" dir="2700000" algn="tl">
                    <a:srgbClr val="000000"/>
                  </a:outerShdw>
                </a:effectLst>
              </a:rPr>
              <a:t>ignore the rules</a:t>
            </a:r>
            <a:r>
              <a:rPr lang="en-US" sz="2800" dirty="0">
                <a:solidFill>
                  <a:schemeClr val="tx2"/>
                </a:solidFill>
              </a:rPr>
              <a:t> and carelessly or deliberately use or disclose protected health information inappropriately, you can expect the possibility of:</a:t>
            </a:r>
          </a:p>
          <a:p>
            <a:pPr lvl="1" eaLnBrk="1" hangingPunct="1">
              <a:defRPr/>
            </a:pPr>
            <a:r>
              <a:rPr lang="en-US" sz="2400" dirty="0">
                <a:solidFill>
                  <a:schemeClr val="tx2"/>
                </a:solidFill>
              </a:rPr>
              <a:t>Disciplinary action</a:t>
            </a:r>
          </a:p>
          <a:p>
            <a:pPr lvl="1" eaLnBrk="1" hangingPunct="1">
              <a:defRPr/>
            </a:pPr>
            <a:r>
              <a:rPr lang="en-US" sz="2400" dirty="0">
                <a:solidFill>
                  <a:schemeClr val="tx2"/>
                </a:solidFill>
              </a:rPr>
              <a:t>Civil liability</a:t>
            </a:r>
          </a:p>
          <a:p>
            <a:pPr lvl="1" eaLnBrk="1" hangingPunct="1">
              <a:defRPr/>
            </a:pPr>
            <a:r>
              <a:rPr lang="en-US" sz="2400" dirty="0">
                <a:solidFill>
                  <a:schemeClr val="tx2"/>
                </a:solidFill>
              </a:rPr>
              <a:t>Criminal charges</a:t>
            </a:r>
          </a:p>
        </p:txBody>
      </p:sp>
      <p:pic>
        <p:nvPicPr>
          <p:cNvPr id="50181" name="Picture 5" descr="j0078712"/>
          <p:cNvPicPr>
            <a:picLocks noGrp="1" noChangeAspect="1" noChangeArrowheads="1"/>
          </p:cNvPicPr>
          <p:nvPr>
            <p:ph type="clipArt" sz="half" idx="1"/>
            <p:custDataLst>
              <p:tags r:id="rId2"/>
            </p:custDataLst>
          </p:nvPr>
        </p:nvPicPr>
        <p:blipFill>
          <a:blip r:embed="rId5" cstate="print"/>
          <a:srcRect/>
          <a:stretch>
            <a:fillRect/>
          </a:stretch>
        </p:blipFill>
        <p:spPr>
          <a:xfrm>
            <a:off x="457200" y="2209800"/>
            <a:ext cx="2697163" cy="2895600"/>
          </a:xfrm>
          <a:noFill/>
        </p:spPr>
      </p:pic>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normAutofit fontScale="85000" lnSpcReduction="20000"/>
          </a:bodyPr>
          <a:lstStyle/>
          <a:p>
            <a:fld id="{1899A5AF-6563-4145-B522-7D1819B88483}" type="slidenum">
              <a:rPr lang="en-US"/>
              <a:pPr/>
              <a:t>48</a:t>
            </a:fld>
            <a:endParaRPr lang="en-US"/>
          </a:p>
        </p:txBody>
      </p:sp>
      <p:sp>
        <p:nvSpPr>
          <p:cNvPr id="51203" name="Rectangle 2"/>
          <p:cNvSpPr>
            <a:spLocks noGrp="1" noChangeArrowheads="1"/>
          </p:cNvSpPr>
          <p:nvPr>
            <p:ph type="title"/>
          </p:nvPr>
        </p:nvSpPr>
        <p:spPr/>
        <p:txBody>
          <a:bodyPr/>
          <a:lstStyle/>
          <a:p>
            <a:pPr eaLnBrk="1" hangingPunct="1"/>
            <a:r>
              <a:rPr lang="en-US" sz="3600" b="1" dirty="0"/>
              <a:t>Intentional Violations: Examples</a:t>
            </a:r>
          </a:p>
        </p:txBody>
      </p:sp>
      <p:sp>
        <p:nvSpPr>
          <p:cNvPr id="67587" name="Rectangle 3"/>
          <p:cNvSpPr>
            <a:spLocks noGrp="1" noChangeArrowheads="1"/>
          </p:cNvSpPr>
          <p:nvPr>
            <p:ph type="body" idx="1"/>
          </p:nvPr>
        </p:nvSpPr>
        <p:spPr/>
        <p:txBody>
          <a:bodyPr>
            <a:normAutofit/>
          </a:bodyPr>
          <a:lstStyle/>
          <a:p>
            <a:pPr eaLnBrk="1" hangingPunct="1">
              <a:defRPr/>
            </a:pPr>
            <a:r>
              <a:rPr lang="en-US" sz="2400" b="1" dirty="0">
                <a:solidFill>
                  <a:srgbClr val="5E2767"/>
                </a:solidFill>
                <a:effectLst>
                  <a:outerShdw blurRad="38100" dist="38100" dir="2700000" algn="tl">
                    <a:srgbClr val="000000"/>
                  </a:outerShdw>
                </a:effectLst>
              </a:rPr>
              <a:t>Improper Use of Passwords</a:t>
            </a:r>
            <a:r>
              <a:rPr lang="en-US" sz="2400" dirty="0"/>
              <a:t> </a:t>
            </a:r>
            <a:r>
              <a:rPr lang="en-US" sz="2400" dirty="0">
                <a:solidFill>
                  <a:schemeClr val="tx2"/>
                </a:solidFill>
              </a:rPr>
              <a:t>can become Intentional Violations</a:t>
            </a:r>
          </a:p>
          <a:p>
            <a:pPr lvl="1" eaLnBrk="1" hangingPunct="1">
              <a:defRPr/>
            </a:pPr>
            <a:r>
              <a:rPr lang="en-US" sz="2400" dirty="0">
                <a:solidFill>
                  <a:srgbClr val="5E2767"/>
                </a:solidFill>
              </a:rPr>
              <a:t>Sharing, posting or distributing personal password or account access information</a:t>
            </a:r>
          </a:p>
          <a:p>
            <a:pPr lvl="1" eaLnBrk="1" hangingPunct="1">
              <a:defRPr/>
            </a:pPr>
            <a:r>
              <a:rPr lang="en-US" sz="2400" dirty="0">
                <a:solidFill>
                  <a:schemeClr val="tx2"/>
                </a:solidFill>
              </a:rPr>
              <a:t>Allowing co-workers to use your login</a:t>
            </a:r>
          </a:p>
          <a:p>
            <a:pPr lvl="1" eaLnBrk="1" hangingPunct="1">
              <a:defRPr/>
            </a:pPr>
            <a:r>
              <a:rPr lang="en-US" sz="2400" dirty="0">
                <a:solidFill>
                  <a:srgbClr val="5E2767"/>
                </a:solidFill>
              </a:rPr>
              <a:t>Knowledge of unauthorized use of passwords by co-workers, and failure to report</a:t>
            </a:r>
          </a:p>
          <a:p>
            <a:pPr lvl="1" eaLnBrk="1" hangingPunct="1">
              <a:defRPr/>
            </a:pPr>
            <a:r>
              <a:rPr lang="en-US" sz="2400" dirty="0">
                <a:solidFill>
                  <a:schemeClr val="tx2"/>
                </a:solidFill>
              </a:rPr>
              <a:t>Attempting to acquire or use another person’s access information or authorization</a:t>
            </a:r>
            <a:r>
              <a:rPr lang="en-US" sz="2400" dirty="0"/>
              <a:t> </a:t>
            </a: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normAutofit fontScale="85000" lnSpcReduction="20000"/>
          </a:bodyPr>
          <a:lstStyle/>
          <a:p>
            <a:fld id="{51BC3726-E6C4-45DA-8851-2EFCCA723231}" type="slidenum">
              <a:rPr lang="en-US"/>
              <a:pPr/>
              <a:t>49</a:t>
            </a:fld>
            <a:endParaRPr lang="en-US"/>
          </a:p>
        </p:txBody>
      </p:sp>
      <p:sp>
        <p:nvSpPr>
          <p:cNvPr id="52227" name="Rectangle 2"/>
          <p:cNvSpPr>
            <a:spLocks noGrp="1" noChangeArrowheads="1"/>
          </p:cNvSpPr>
          <p:nvPr>
            <p:ph type="title"/>
          </p:nvPr>
        </p:nvSpPr>
        <p:spPr/>
        <p:txBody>
          <a:bodyPr>
            <a:normAutofit fontScale="90000"/>
          </a:bodyPr>
          <a:lstStyle/>
          <a:p>
            <a:pPr eaLnBrk="1" hangingPunct="1"/>
            <a:r>
              <a:rPr lang="en-US" sz="3600" b="1" dirty="0"/>
              <a:t>Intentional Violations: </a:t>
            </a:r>
            <a:br>
              <a:rPr lang="en-US" sz="3600" b="1" dirty="0"/>
            </a:br>
            <a:r>
              <a:rPr lang="en-US" sz="3600" b="1" dirty="0"/>
              <a:t>More Examples</a:t>
            </a:r>
          </a:p>
        </p:txBody>
      </p:sp>
      <p:sp>
        <p:nvSpPr>
          <p:cNvPr id="68611" name="Rectangle 3"/>
          <p:cNvSpPr>
            <a:spLocks noGrp="1" noChangeArrowheads="1"/>
          </p:cNvSpPr>
          <p:nvPr>
            <p:ph type="body" idx="1"/>
          </p:nvPr>
        </p:nvSpPr>
        <p:spPr/>
        <p:txBody>
          <a:bodyPr/>
          <a:lstStyle/>
          <a:p>
            <a:pPr eaLnBrk="1" hangingPunct="1">
              <a:lnSpc>
                <a:spcPct val="90000"/>
              </a:lnSpc>
              <a:defRPr/>
            </a:pPr>
            <a:r>
              <a:rPr lang="en-US" sz="2800" b="1" dirty="0">
                <a:solidFill>
                  <a:srgbClr val="5E2767"/>
                </a:solidFill>
                <a:effectLst>
                  <a:outerShdw blurRad="38100" dist="38100" dir="2700000" algn="tl">
                    <a:srgbClr val="000000"/>
                  </a:outerShdw>
                </a:effectLst>
              </a:rPr>
              <a:t>Improper use of Computers</a:t>
            </a:r>
            <a:r>
              <a:rPr lang="en-US" sz="2800" dirty="0"/>
              <a:t> </a:t>
            </a:r>
            <a:r>
              <a:rPr lang="en-US" sz="2800" dirty="0">
                <a:solidFill>
                  <a:schemeClr val="tx2"/>
                </a:solidFill>
              </a:rPr>
              <a:t>can become Intentional Security Violations</a:t>
            </a:r>
          </a:p>
          <a:p>
            <a:pPr lvl="1" eaLnBrk="1" hangingPunct="1">
              <a:lnSpc>
                <a:spcPct val="90000"/>
              </a:lnSpc>
              <a:defRPr/>
            </a:pPr>
            <a:r>
              <a:rPr lang="en-US" dirty="0">
                <a:solidFill>
                  <a:srgbClr val="5E2767"/>
                </a:solidFill>
              </a:rPr>
              <a:t>Failing to secure your workstation which contains PHI</a:t>
            </a:r>
          </a:p>
          <a:p>
            <a:pPr lvl="1" eaLnBrk="1" hangingPunct="1">
              <a:lnSpc>
                <a:spcPct val="90000"/>
              </a:lnSpc>
              <a:defRPr/>
            </a:pPr>
            <a:r>
              <a:rPr lang="en-US" dirty="0">
                <a:solidFill>
                  <a:schemeClr val="tx2"/>
                </a:solidFill>
              </a:rPr>
              <a:t>Emailing PHI outside of the DBHDS network system</a:t>
            </a:r>
          </a:p>
          <a:p>
            <a:pPr lvl="1" eaLnBrk="1" hangingPunct="1">
              <a:lnSpc>
                <a:spcPct val="90000"/>
              </a:lnSpc>
              <a:defRPr/>
            </a:pPr>
            <a:r>
              <a:rPr lang="en-US" dirty="0">
                <a:solidFill>
                  <a:srgbClr val="5E2767"/>
                </a:solidFill>
              </a:rPr>
              <a:t>Posting PHI on the Internet without authorization, or with inadequate security measures</a:t>
            </a:r>
          </a:p>
          <a:p>
            <a:pPr lvl="1" eaLnBrk="1" hangingPunct="1">
              <a:lnSpc>
                <a:spcPct val="90000"/>
              </a:lnSpc>
              <a:buFont typeface="Wingdings" pitchFamily="2" charset="2"/>
              <a:buNone/>
              <a:defRPr/>
            </a:pP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normAutofit fontScale="85000" lnSpcReduction="20000"/>
          </a:bodyPr>
          <a:lstStyle/>
          <a:p>
            <a:fld id="{70963611-4C14-4A6C-A86D-345E78BB0ADA}" type="slidenum">
              <a:rPr lang="en-US"/>
              <a:pPr/>
              <a:t>5</a:t>
            </a:fld>
            <a:endParaRPr lang="en-US"/>
          </a:p>
        </p:txBody>
      </p:sp>
      <p:sp>
        <p:nvSpPr>
          <p:cNvPr id="7171" name="Rectangle 2"/>
          <p:cNvSpPr>
            <a:spLocks noGrp="1" noChangeArrowheads="1"/>
          </p:cNvSpPr>
          <p:nvPr>
            <p:ph type="title"/>
          </p:nvPr>
        </p:nvSpPr>
        <p:spPr/>
        <p:txBody>
          <a:bodyPr>
            <a:normAutofit/>
          </a:bodyPr>
          <a:lstStyle/>
          <a:p>
            <a:pPr eaLnBrk="1" hangingPunct="1"/>
            <a:r>
              <a:rPr lang="en-US" sz="3600" b="1" dirty="0"/>
              <a:t>Privacy &amp; Virginia Laws</a:t>
            </a:r>
          </a:p>
        </p:txBody>
      </p:sp>
      <p:sp>
        <p:nvSpPr>
          <p:cNvPr id="7172" name="Rectangle 3"/>
          <p:cNvSpPr>
            <a:spLocks noGrp="1" noChangeArrowheads="1"/>
          </p:cNvSpPr>
          <p:nvPr>
            <p:ph type="body" idx="1"/>
          </p:nvPr>
        </p:nvSpPr>
        <p:spPr/>
        <p:txBody>
          <a:bodyPr/>
          <a:lstStyle/>
          <a:p>
            <a:pPr eaLnBrk="1" hangingPunct="1"/>
            <a:r>
              <a:rPr lang="en-US" sz="2400" dirty="0">
                <a:solidFill>
                  <a:srgbClr val="5E2767"/>
                </a:solidFill>
              </a:rPr>
              <a:t>In addition to federal laws, the </a:t>
            </a:r>
            <a:r>
              <a:rPr lang="en-US" sz="2400" u="sng" dirty="0">
                <a:solidFill>
                  <a:srgbClr val="5E2767"/>
                </a:solidFill>
              </a:rPr>
              <a:t>Code of Virginia</a:t>
            </a:r>
            <a:r>
              <a:rPr lang="en-US" sz="2400" dirty="0">
                <a:solidFill>
                  <a:srgbClr val="5E2767"/>
                </a:solidFill>
              </a:rPr>
              <a:t> also addresses health privacy laws.</a:t>
            </a:r>
          </a:p>
          <a:p>
            <a:pPr lvl="1" eaLnBrk="1" hangingPunct="1"/>
            <a:r>
              <a:rPr lang="en-US" sz="2000" dirty="0">
                <a:solidFill>
                  <a:schemeClr val="tx2"/>
                </a:solidFill>
              </a:rPr>
              <a:t>Many provisions are found in sections 32.1-127.1:03 and 32.7-121.1:04.</a:t>
            </a:r>
          </a:p>
          <a:p>
            <a:pPr lvl="1" eaLnBrk="1" hangingPunct="1"/>
            <a:r>
              <a:rPr lang="en-US" sz="2000" dirty="0">
                <a:solidFill>
                  <a:schemeClr val="tx2"/>
                </a:solidFill>
              </a:rPr>
              <a:t>There are also other Code sections that may impact health information privacy in specific circumstances.</a:t>
            </a:r>
          </a:p>
          <a:p>
            <a:pPr lvl="1" eaLnBrk="1" hangingPunct="1"/>
            <a:r>
              <a:rPr lang="en-US" sz="2000" dirty="0">
                <a:solidFill>
                  <a:schemeClr val="tx2"/>
                </a:solidFill>
              </a:rPr>
              <a:t>The Virginia Human Rights regulations also include privacy protections for individual health information.</a:t>
            </a:r>
          </a:p>
          <a:p>
            <a:pPr lvl="1" eaLnBrk="1" hangingPunct="1"/>
            <a:r>
              <a:rPr lang="en-US" sz="2000" dirty="0">
                <a:solidFill>
                  <a:schemeClr val="tx2"/>
                </a:solidFill>
              </a:rPr>
              <a:t>The Office of the Attorney General works with the Privacy Officer to clarify when federal preemptions may apply, and when state laws provide more  stringent privacy protections.</a:t>
            </a:r>
            <a:r>
              <a:rPr lang="en-US" sz="2400" dirty="0"/>
              <a:t>  </a:t>
            </a:r>
          </a:p>
          <a:p>
            <a:pPr eaLnBrk="1" hangingPunct="1"/>
            <a:endParaRPr lang="en-US" sz="2800" dirty="0"/>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normAutofit fontScale="85000" lnSpcReduction="20000"/>
          </a:bodyPr>
          <a:lstStyle/>
          <a:p>
            <a:fld id="{B7272EDF-54EC-4945-B2EB-3FDB2B9D5C13}" type="slidenum">
              <a:rPr lang="en-US"/>
              <a:pPr/>
              <a:t>50</a:t>
            </a:fld>
            <a:endParaRPr lang="en-US"/>
          </a:p>
        </p:txBody>
      </p:sp>
      <p:sp>
        <p:nvSpPr>
          <p:cNvPr id="53251" name="Rectangle 1026"/>
          <p:cNvSpPr>
            <a:spLocks noGrp="1" noChangeArrowheads="1"/>
          </p:cNvSpPr>
          <p:nvPr>
            <p:ph type="title"/>
          </p:nvPr>
        </p:nvSpPr>
        <p:spPr/>
        <p:txBody>
          <a:bodyPr>
            <a:normAutofit fontScale="90000"/>
          </a:bodyPr>
          <a:lstStyle/>
          <a:p>
            <a:pPr algn="ctr" eaLnBrk="1" hangingPunct="1"/>
            <a:r>
              <a:rPr lang="en-US" sz="4000" b="1" dirty="0"/>
              <a:t>Intentional Violations: </a:t>
            </a:r>
            <a:br>
              <a:rPr lang="en-US" sz="4000" b="1" dirty="0"/>
            </a:br>
            <a:r>
              <a:rPr lang="en-US" sz="4000" b="1" dirty="0"/>
              <a:t>Even More Examples</a:t>
            </a:r>
          </a:p>
        </p:txBody>
      </p:sp>
      <p:sp>
        <p:nvSpPr>
          <p:cNvPr id="53252" name="Rectangle 1027"/>
          <p:cNvSpPr>
            <a:spLocks noGrp="1" noChangeArrowheads="1"/>
          </p:cNvSpPr>
          <p:nvPr>
            <p:ph type="body" idx="1"/>
          </p:nvPr>
        </p:nvSpPr>
        <p:spPr>
          <a:xfrm>
            <a:off x="612648" y="1600200"/>
            <a:ext cx="8153400" cy="4724400"/>
          </a:xfrm>
        </p:spPr>
        <p:txBody>
          <a:bodyPr>
            <a:noAutofit/>
          </a:bodyPr>
          <a:lstStyle/>
          <a:p>
            <a:pPr eaLnBrk="1" hangingPunct="1"/>
            <a:r>
              <a:rPr lang="en-US" sz="2400" b="1" dirty="0">
                <a:solidFill>
                  <a:srgbClr val="5E2767"/>
                </a:solidFill>
              </a:rPr>
              <a:t>Accessing PHI outside of your “professional need to know”  capacity - either from personal curiosity or as a favor for someone else</a:t>
            </a:r>
          </a:p>
          <a:p>
            <a:pPr eaLnBrk="1" hangingPunct="1">
              <a:buFont typeface="Wingdings" pitchFamily="2" charset="2"/>
              <a:buNone/>
            </a:pPr>
            <a:endParaRPr lang="en-US" sz="2400" b="1" dirty="0">
              <a:solidFill>
                <a:srgbClr val="5E2767"/>
              </a:solidFill>
            </a:endParaRPr>
          </a:p>
          <a:p>
            <a:pPr eaLnBrk="1" hangingPunct="1"/>
            <a:r>
              <a:rPr lang="en-US" sz="2400" b="1" dirty="0">
                <a:solidFill>
                  <a:schemeClr val="tx2"/>
                </a:solidFill>
              </a:rPr>
              <a:t>Accessing PHI at home and leaving it visible to other relatives, friends, roommates, etc</a:t>
            </a:r>
            <a:r>
              <a:rPr lang="en-US" sz="2400" b="1" dirty="0"/>
              <a:t>.</a:t>
            </a:r>
          </a:p>
          <a:p>
            <a:pPr eaLnBrk="1" hangingPunct="1">
              <a:buFont typeface="Wingdings" pitchFamily="2" charset="2"/>
              <a:buNone/>
            </a:pPr>
            <a:endParaRPr lang="en-US" sz="2400" b="1" dirty="0"/>
          </a:p>
          <a:p>
            <a:pPr eaLnBrk="1" hangingPunct="1"/>
            <a:r>
              <a:rPr lang="en-US" sz="2400" b="1" dirty="0">
                <a:solidFill>
                  <a:srgbClr val="5E2767"/>
                </a:solidFill>
              </a:rPr>
              <a:t>Selling or inappropriately releasing  PHI to the media</a:t>
            </a:r>
          </a:p>
          <a:p>
            <a:pPr eaLnBrk="1" hangingPunct="1">
              <a:buFont typeface="Wingdings" pitchFamily="2" charset="2"/>
              <a:buNone/>
            </a:pPr>
            <a:endParaRPr lang="en-US" sz="2400" b="1" dirty="0">
              <a:solidFill>
                <a:srgbClr val="5E2767"/>
              </a:solidFill>
            </a:endParaRPr>
          </a:p>
          <a:p>
            <a:pPr eaLnBrk="1" hangingPunct="1"/>
            <a:r>
              <a:rPr lang="en-US" sz="2400" b="1" dirty="0">
                <a:solidFill>
                  <a:schemeClr val="tx2"/>
                </a:solidFill>
              </a:rPr>
              <a:t>Discussing PHI in public hallways, elevators, etc. without taking reasonable precautions</a:t>
            </a:r>
          </a:p>
          <a:p>
            <a:pPr eaLnBrk="1" hangingPunct="1"/>
            <a:endParaRPr lang="en-US" sz="2400" dirty="0"/>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normAutofit fontScale="85000" lnSpcReduction="20000"/>
          </a:bodyPr>
          <a:lstStyle/>
          <a:p>
            <a:fld id="{E5117B3B-B534-4FED-BACA-617430E03D02}" type="slidenum">
              <a:rPr lang="en-US"/>
              <a:pPr/>
              <a:t>51</a:t>
            </a:fld>
            <a:endParaRPr lang="en-US"/>
          </a:p>
        </p:txBody>
      </p:sp>
      <p:sp>
        <p:nvSpPr>
          <p:cNvPr id="54275" name="Rectangle 2"/>
          <p:cNvSpPr>
            <a:spLocks noGrp="1" noChangeArrowheads="1"/>
          </p:cNvSpPr>
          <p:nvPr>
            <p:ph type="title"/>
          </p:nvPr>
        </p:nvSpPr>
        <p:spPr/>
        <p:txBody>
          <a:bodyPr/>
          <a:lstStyle/>
          <a:p>
            <a:pPr eaLnBrk="1" hangingPunct="1"/>
            <a:r>
              <a:rPr lang="en-US"/>
              <a:t>When To Report Violations</a:t>
            </a:r>
          </a:p>
        </p:txBody>
      </p:sp>
      <p:sp>
        <p:nvSpPr>
          <p:cNvPr id="54276" name="Rectangle 3"/>
          <p:cNvSpPr>
            <a:spLocks noGrp="1" noChangeArrowheads="1"/>
          </p:cNvSpPr>
          <p:nvPr>
            <p:ph type="body" idx="1"/>
          </p:nvPr>
        </p:nvSpPr>
        <p:spPr/>
        <p:txBody>
          <a:bodyPr>
            <a:normAutofit/>
          </a:bodyPr>
          <a:lstStyle/>
          <a:p>
            <a:pPr eaLnBrk="1" hangingPunct="1"/>
            <a:r>
              <a:rPr lang="en-US" sz="2400" b="1" dirty="0">
                <a:solidFill>
                  <a:srgbClr val="5E2767"/>
                </a:solidFill>
              </a:rPr>
              <a:t>All Accidental and Intentional violations, </a:t>
            </a:r>
            <a:r>
              <a:rPr lang="en-US" sz="2400" b="1" i="1" dirty="0">
                <a:solidFill>
                  <a:srgbClr val="5E2767"/>
                </a:solidFill>
              </a:rPr>
              <a:t>known and suspected</a:t>
            </a:r>
            <a:r>
              <a:rPr lang="en-US" sz="2400" b="1" dirty="0">
                <a:solidFill>
                  <a:srgbClr val="5E2767"/>
                </a:solidFill>
              </a:rPr>
              <a:t>, must be reported </a:t>
            </a:r>
            <a:r>
              <a:rPr lang="en-US" sz="2400" b="1" u="sng" dirty="0">
                <a:solidFill>
                  <a:srgbClr val="5E2767"/>
                </a:solidFill>
              </a:rPr>
              <a:t>immediately</a:t>
            </a:r>
            <a:r>
              <a:rPr lang="en-US" sz="2400" b="1" dirty="0">
                <a:solidFill>
                  <a:srgbClr val="5E2767"/>
                </a:solidFill>
              </a:rPr>
              <a:t>…</a:t>
            </a:r>
          </a:p>
          <a:p>
            <a:pPr eaLnBrk="1" hangingPunct="1">
              <a:buFont typeface="Wingdings" pitchFamily="2" charset="2"/>
              <a:buNone/>
            </a:pPr>
            <a:endParaRPr lang="en-US" sz="2400" b="1" dirty="0">
              <a:solidFill>
                <a:srgbClr val="5E2767"/>
              </a:solidFill>
            </a:endParaRPr>
          </a:p>
          <a:p>
            <a:pPr lvl="1" eaLnBrk="1" hangingPunct="1"/>
            <a:r>
              <a:rPr lang="en-US" sz="2400" b="1" dirty="0">
                <a:solidFill>
                  <a:schemeClr val="tx2"/>
                </a:solidFill>
              </a:rPr>
              <a:t>So they can be investigated and managed</a:t>
            </a:r>
          </a:p>
          <a:p>
            <a:pPr lvl="1" eaLnBrk="1" hangingPunct="1"/>
            <a:r>
              <a:rPr lang="en-US" sz="2400" b="1" dirty="0">
                <a:solidFill>
                  <a:schemeClr val="tx2"/>
                </a:solidFill>
              </a:rPr>
              <a:t>So they can be prevented from happening again</a:t>
            </a:r>
          </a:p>
          <a:p>
            <a:pPr lvl="1" eaLnBrk="1" hangingPunct="1"/>
            <a:r>
              <a:rPr lang="en-US" sz="2400" b="1" dirty="0">
                <a:solidFill>
                  <a:schemeClr val="tx2"/>
                </a:solidFill>
              </a:rPr>
              <a:t>So damages can be kept to a minimum</a:t>
            </a:r>
          </a:p>
          <a:p>
            <a:pPr lvl="1" eaLnBrk="1" hangingPunct="1"/>
            <a:r>
              <a:rPr lang="en-US" sz="2400" b="1" dirty="0">
                <a:solidFill>
                  <a:schemeClr val="tx2"/>
                </a:solidFill>
              </a:rPr>
              <a:t>To minimize your personal risk</a:t>
            </a:r>
          </a:p>
          <a:p>
            <a:pPr lvl="1" eaLnBrk="1" hangingPunct="1">
              <a:buFont typeface="Wingdings" pitchFamily="2" charset="2"/>
              <a:buNone/>
            </a:pPr>
            <a:endParaRPr lang="en-US" sz="2400" b="1" dirty="0">
              <a:solidFill>
                <a:schemeClr val="tx2"/>
              </a:solidFill>
            </a:endParaRPr>
          </a:p>
          <a:p>
            <a:pPr eaLnBrk="1" hangingPunct="1"/>
            <a:r>
              <a:rPr lang="en-US" sz="2400" b="1" dirty="0">
                <a:solidFill>
                  <a:schemeClr val="folHlink"/>
                </a:solidFill>
              </a:rPr>
              <a:t>Incidental disclosures do not need to be reported to the Privacy Office – but if you’re not sure, report anyway!</a:t>
            </a: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normAutofit fontScale="85000" lnSpcReduction="20000"/>
          </a:bodyPr>
          <a:lstStyle/>
          <a:p>
            <a:fld id="{0520C21A-9ADA-423C-93D6-F4B9A7D2D344}" type="slidenum">
              <a:rPr lang="en-US"/>
              <a:pPr/>
              <a:t>52</a:t>
            </a:fld>
            <a:endParaRPr lang="en-US"/>
          </a:p>
        </p:txBody>
      </p:sp>
      <p:sp>
        <p:nvSpPr>
          <p:cNvPr id="55299" name="Rectangle 2"/>
          <p:cNvSpPr>
            <a:spLocks noGrp="1" noChangeArrowheads="1"/>
          </p:cNvSpPr>
          <p:nvPr>
            <p:ph type="title"/>
          </p:nvPr>
        </p:nvSpPr>
        <p:spPr/>
        <p:txBody>
          <a:bodyPr/>
          <a:lstStyle/>
          <a:p>
            <a:pPr eaLnBrk="1" hangingPunct="1"/>
            <a:r>
              <a:rPr lang="en-US"/>
              <a:t>Let’s Review… </a:t>
            </a:r>
          </a:p>
        </p:txBody>
      </p:sp>
      <p:sp>
        <p:nvSpPr>
          <p:cNvPr id="55300" name="Rectangle 3"/>
          <p:cNvSpPr>
            <a:spLocks noGrp="1" noChangeArrowheads="1"/>
          </p:cNvSpPr>
          <p:nvPr>
            <p:ph type="body" idx="1"/>
          </p:nvPr>
        </p:nvSpPr>
        <p:spPr/>
        <p:txBody>
          <a:bodyPr/>
          <a:lstStyle/>
          <a:p>
            <a:pPr eaLnBrk="1" hangingPunct="1"/>
            <a:r>
              <a:rPr lang="en-US" sz="2400">
                <a:solidFill>
                  <a:schemeClr val="tx2"/>
                </a:solidFill>
              </a:rPr>
              <a:t>You’re walking in the hallway behind a staff member who is talking on his cell phone. You can clearly hear his conversation, which includes references to several individuals receiving treatment in our system … names, locations, and conditions. At one point  he says, “you won’t believe who was referred here for treatment …”</a:t>
            </a:r>
          </a:p>
          <a:p>
            <a:pPr eaLnBrk="1" hangingPunct="1"/>
            <a:r>
              <a:rPr lang="en-US" sz="2400">
                <a:solidFill>
                  <a:schemeClr val="tx2"/>
                </a:solidFill>
              </a:rPr>
              <a:t>Are you required to report this as a privacy breach?</a:t>
            </a:r>
          </a:p>
          <a:p>
            <a:pPr lvl="1" eaLnBrk="1" hangingPunct="1">
              <a:buFont typeface="Wingdings" pitchFamily="2" charset="2"/>
              <a:buChar char="q"/>
            </a:pPr>
            <a:r>
              <a:rPr lang="en-US" sz="2400">
                <a:solidFill>
                  <a:schemeClr val="tx2"/>
                </a:solidFill>
              </a:rPr>
              <a:t>Yes   </a:t>
            </a:r>
          </a:p>
          <a:p>
            <a:pPr lvl="1" eaLnBrk="1" hangingPunct="1">
              <a:buFont typeface="Wingdings" pitchFamily="2" charset="2"/>
              <a:buChar char="q"/>
            </a:pPr>
            <a:r>
              <a:rPr lang="en-US" sz="2400">
                <a:solidFill>
                  <a:schemeClr val="tx2"/>
                </a:solidFill>
              </a:rPr>
              <a:t>No</a:t>
            </a:r>
          </a:p>
        </p:txBody>
      </p:sp>
      <p:pic>
        <p:nvPicPr>
          <p:cNvPr id="55301" name="Picture 4" descr="AN02004_"/>
          <p:cNvPicPr>
            <a:picLocks noChangeAspect="1" noChangeArrowheads="1"/>
          </p:cNvPicPr>
          <p:nvPr>
            <p:custDataLst>
              <p:tags r:id="rId2"/>
            </p:custDataLst>
          </p:nvPr>
        </p:nvPicPr>
        <p:blipFill>
          <a:blip r:embed="rId5" cstate="print"/>
          <a:srcRect/>
          <a:stretch>
            <a:fillRect/>
          </a:stretch>
        </p:blipFill>
        <p:spPr bwMode="auto">
          <a:xfrm>
            <a:off x="5562600" y="228600"/>
            <a:ext cx="2057400" cy="1149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normAutofit fontScale="85000" lnSpcReduction="20000"/>
          </a:bodyPr>
          <a:lstStyle/>
          <a:p>
            <a:fld id="{6655C460-7B4F-4802-8C2D-E388DB9B19BC}" type="slidenum">
              <a:rPr lang="en-US"/>
              <a:pPr/>
              <a:t>53</a:t>
            </a:fld>
            <a:endParaRPr lang="en-US"/>
          </a:p>
        </p:txBody>
      </p:sp>
      <p:sp>
        <p:nvSpPr>
          <p:cNvPr id="56323" name="Rectangle 2"/>
          <p:cNvSpPr>
            <a:spLocks noGrp="1" noChangeArrowheads="1"/>
          </p:cNvSpPr>
          <p:nvPr>
            <p:ph type="title"/>
          </p:nvPr>
        </p:nvSpPr>
        <p:spPr/>
        <p:txBody>
          <a:bodyPr/>
          <a:lstStyle/>
          <a:p>
            <a:pPr eaLnBrk="1" hangingPunct="1"/>
            <a:endParaRPr lang="en-US"/>
          </a:p>
        </p:txBody>
      </p:sp>
      <p:sp>
        <p:nvSpPr>
          <p:cNvPr id="79875" name="Rectangle 3"/>
          <p:cNvSpPr>
            <a:spLocks noGrp="1" noChangeArrowheads="1"/>
          </p:cNvSpPr>
          <p:nvPr>
            <p:ph type="body" idx="1"/>
          </p:nvPr>
        </p:nvSpPr>
        <p:spPr/>
        <p:txBody>
          <a:bodyPr/>
          <a:lstStyle/>
          <a:p>
            <a:pPr eaLnBrk="1" hangingPunct="1">
              <a:defRPr/>
            </a:pPr>
            <a:endParaRPr lang="en-US" dirty="0"/>
          </a:p>
          <a:p>
            <a:pPr eaLnBrk="1" hangingPunct="1">
              <a:buFont typeface="Wingdings" pitchFamily="2" charset="2"/>
              <a:buChar char="q"/>
              <a:defRPr/>
            </a:pPr>
            <a:r>
              <a:rPr lang="en-US" dirty="0"/>
              <a:t> 	</a:t>
            </a:r>
            <a:r>
              <a:rPr lang="en-US" sz="6000" dirty="0">
                <a:solidFill>
                  <a:srgbClr val="5E2767"/>
                </a:solidFill>
                <a:effectLst>
                  <a:outerShdw blurRad="38100" dist="38100" dir="2700000" algn="tl">
                    <a:srgbClr val="000000"/>
                  </a:outerShdw>
                </a:effectLst>
              </a:rPr>
              <a:t>Yes</a:t>
            </a:r>
          </a:p>
          <a:p>
            <a:pPr eaLnBrk="1" hangingPunct="1">
              <a:buFont typeface="Wingdings" pitchFamily="2" charset="2"/>
              <a:buNone/>
              <a:defRPr/>
            </a:pPr>
            <a:endParaRPr lang="en-US" sz="6000" dirty="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6"/>
          <p:cNvSpPr>
            <a:spLocks noGrp="1"/>
          </p:cNvSpPr>
          <p:nvPr>
            <p:ph type="sldNum" sz="quarter" idx="12"/>
          </p:nvPr>
        </p:nvSpPr>
        <p:spPr>
          <a:noFill/>
        </p:spPr>
        <p:txBody>
          <a:bodyPr>
            <a:normAutofit fontScale="85000" lnSpcReduction="20000"/>
          </a:bodyPr>
          <a:lstStyle/>
          <a:p>
            <a:fld id="{8931F637-FB53-4611-AEAF-12D38784E096}" type="slidenum">
              <a:rPr lang="en-US"/>
              <a:pPr/>
              <a:t>54</a:t>
            </a:fld>
            <a:endParaRPr lang="en-US"/>
          </a:p>
        </p:txBody>
      </p:sp>
      <p:sp>
        <p:nvSpPr>
          <p:cNvPr id="57347" name="Rectangle 2"/>
          <p:cNvSpPr>
            <a:spLocks noGrp="1" noChangeArrowheads="1"/>
          </p:cNvSpPr>
          <p:nvPr>
            <p:ph type="title"/>
          </p:nvPr>
        </p:nvSpPr>
        <p:spPr>
          <a:xfrm>
            <a:off x="762001" y="228600"/>
            <a:ext cx="7772400" cy="990600"/>
          </a:xfrm>
        </p:spPr>
        <p:txBody>
          <a:bodyPr>
            <a:normAutofit fontScale="90000"/>
          </a:bodyPr>
          <a:lstStyle/>
          <a:p>
            <a:pPr eaLnBrk="1" hangingPunct="1"/>
            <a:r>
              <a:rPr lang="en-US" dirty="0"/>
              <a:t>Administrative Safeguards Available to You:</a:t>
            </a:r>
          </a:p>
        </p:txBody>
      </p:sp>
      <p:sp>
        <p:nvSpPr>
          <p:cNvPr id="57348" name="Rectangle 4"/>
          <p:cNvSpPr>
            <a:spLocks noGrp="1" noChangeArrowheads="1"/>
          </p:cNvSpPr>
          <p:nvPr>
            <p:ph type="body" sz="half" idx="2"/>
          </p:nvPr>
        </p:nvSpPr>
        <p:spPr>
          <a:xfrm>
            <a:off x="3810000" y="1676400"/>
            <a:ext cx="4648200" cy="4572000"/>
          </a:xfrm>
        </p:spPr>
        <p:txBody>
          <a:bodyPr>
            <a:noAutofit/>
          </a:bodyPr>
          <a:lstStyle/>
          <a:p>
            <a:pPr eaLnBrk="1" hangingPunct="1"/>
            <a:r>
              <a:rPr lang="en-US" sz="2000" b="1" dirty="0">
                <a:solidFill>
                  <a:srgbClr val="5E2767"/>
                </a:solidFill>
              </a:rPr>
              <a:t>Policies &amp; Procedures</a:t>
            </a:r>
            <a:r>
              <a:rPr lang="en-US" sz="2000" dirty="0">
                <a:solidFill>
                  <a:schemeClr val="tx2"/>
                </a:solidFill>
              </a:rPr>
              <a:t> -</a:t>
            </a:r>
            <a:r>
              <a:rPr lang="en-US" sz="2000" dirty="0"/>
              <a:t> </a:t>
            </a:r>
            <a:r>
              <a:rPr lang="en-US" sz="2000" dirty="0">
                <a:solidFill>
                  <a:schemeClr val="tx2"/>
                </a:solidFill>
              </a:rPr>
              <a:t>about using &amp; disclosing electronic data, and assigning responsibilities for securing e-data, including PHI, during disasters</a:t>
            </a:r>
          </a:p>
          <a:p>
            <a:pPr eaLnBrk="1" hangingPunct="1"/>
            <a:r>
              <a:rPr lang="en-US" sz="2000" b="1" dirty="0">
                <a:solidFill>
                  <a:srgbClr val="5E2767"/>
                </a:solidFill>
              </a:rPr>
              <a:t>Privacy &amp; Security Officers</a:t>
            </a:r>
            <a:r>
              <a:rPr lang="en-US" sz="2000" dirty="0">
                <a:solidFill>
                  <a:schemeClr val="tx2"/>
                </a:solidFill>
              </a:rPr>
              <a:t>- to consult for policy interpretations and to manage complaints &amp; incidents</a:t>
            </a:r>
          </a:p>
          <a:p>
            <a:pPr eaLnBrk="1" hangingPunct="1"/>
            <a:r>
              <a:rPr lang="en-US" sz="2000" b="1" dirty="0">
                <a:solidFill>
                  <a:srgbClr val="5E2767"/>
                </a:solidFill>
              </a:rPr>
              <a:t>Education &amp; Training</a:t>
            </a:r>
            <a:r>
              <a:rPr lang="en-US" sz="2000" dirty="0"/>
              <a:t> </a:t>
            </a:r>
            <a:r>
              <a:rPr lang="en-US" sz="2000" dirty="0">
                <a:solidFill>
                  <a:schemeClr val="tx2"/>
                </a:solidFill>
              </a:rPr>
              <a:t>- to inform all workforce members of the privacy and security rules</a:t>
            </a:r>
          </a:p>
          <a:p>
            <a:pPr eaLnBrk="1" hangingPunct="1"/>
            <a:r>
              <a:rPr lang="en-US" sz="2000" b="1" dirty="0">
                <a:solidFill>
                  <a:srgbClr val="5E2767"/>
                </a:solidFill>
              </a:rPr>
              <a:t>Internal Audit Tools</a:t>
            </a:r>
            <a:r>
              <a:rPr lang="en-US" sz="2000" dirty="0"/>
              <a:t> </a:t>
            </a:r>
            <a:r>
              <a:rPr lang="en-US" sz="2000" dirty="0">
                <a:solidFill>
                  <a:schemeClr val="tx2"/>
                </a:solidFill>
              </a:rPr>
              <a:t>-to determine routine compliance with privacy &amp; security rules and regulations</a:t>
            </a:r>
          </a:p>
        </p:txBody>
      </p:sp>
      <p:pic>
        <p:nvPicPr>
          <p:cNvPr id="57349" name="Picture 5" descr="pe01973_"/>
          <p:cNvPicPr>
            <a:picLocks noGrp="1" noChangeAspect="1" noChangeArrowheads="1"/>
          </p:cNvPicPr>
          <p:nvPr>
            <p:ph type="clipArt" sz="half" idx="1"/>
            <p:custDataLst>
              <p:tags r:id="rId2"/>
            </p:custDataLst>
          </p:nvPr>
        </p:nvPicPr>
        <p:blipFill>
          <a:blip r:embed="rId5" cstate="print"/>
          <a:srcRect/>
          <a:stretch>
            <a:fillRect/>
          </a:stretch>
        </p:blipFill>
        <p:spPr>
          <a:xfrm>
            <a:off x="533400" y="2362200"/>
            <a:ext cx="2932112" cy="2763837"/>
          </a:xfrm>
          <a:noFill/>
        </p:spPr>
      </p:pic>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normAutofit fontScale="85000" lnSpcReduction="20000"/>
          </a:bodyPr>
          <a:lstStyle/>
          <a:p>
            <a:fld id="{B3127C8A-61CF-4E06-877D-8607EEAF2715}" type="slidenum">
              <a:rPr lang="en-US"/>
              <a:pPr/>
              <a:t>55</a:t>
            </a:fld>
            <a:endParaRPr lang="en-US" dirty="0"/>
          </a:p>
        </p:txBody>
      </p:sp>
      <p:sp>
        <p:nvSpPr>
          <p:cNvPr id="58371" name="Rectangle 2"/>
          <p:cNvSpPr>
            <a:spLocks noGrp="1" noChangeArrowheads="1"/>
          </p:cNvSpPr>
          <p:nvPr>
            <p:ph type="title"/>
          </p:nvPr>
        </p:nvSpPr>
        <p:spPr/>
        <p:txBody>
          <a:bodyPr>
            <a:normAutofit fontScale="90000"/>
          </a:bodyPr>
          <a:lstStyle/>
          <a:p>
            <a:r>
              <a:rPr lang="en-US" dirty="0"/>
              <a:t/>
            </a:r>
            <a:br>
              <a:rPr lang="en-US" dirty="0"/>
            </a:br>
            <a:r>
              <a:rPr lang="en-US" dirty="0"/>
              <a:t/>
            </a:r>
            <a:br>
              <a:rPr lang="en-US" dirty="0"/>
            </a:br>
            <a:r>
              <a:rPr lang="en-US" dirty="0"/>
              <a:t> Physical Safeguards</a:t>
            </a:r>
            <a:br>
              <a:rPr lang="en-US" dirty="0"/>
            </a:br>
            <a:r>
              <a:rPr lang="en-US" dirty="0"/>
              <a:t/>
            </a:r>
            <a:br>
              <a:rPr lang="en-US" dirty="0"/>
            </a:br>
            <a:r>
              <a:rPr lang="en-US" sz="3600" dirty="0"/>
              <a:t/>
            </a:r>
            <a:br>
              <a:rPr lang="en-US" sz="3600" dirty="0"/>
            </a:br>
            <a:endParaRPr lang="en-US" sz="3600" dirty="0"/>
          </a:p>
        </p:txBody>
      </p:sp>
      <p:sp>
        <p:nvSpPr>
          <p:cNvPr id="58372" name="Rectangle 3"/>
          <p:cNvSpPr>
            <a:spLocks noGrp="1" noChangeArrowheads="1"/>
          </p:cNvSpPr>
          <p:nvPr>
            <p:ph type="body" idx="1"/>
          </p:nvPr>
        </p:nvSpPr>
        <p:spPr>
          <a:xfrm>
            <a:off x="457200" y="1981200"/>
            <a:ext cx="8153400" cy="4495800"/>
          </a:xfrm>
        </p:spPr>
        <p:txBody>
          <a:bodyPr>
            <a:noAutofit/>
          </a:bodyPr>
          <a:lstStyle/>
          <a:p>
            <a:pPr eaLnBrk="1" hangingPunct="1"/>
            <a:r>
              <a:rPr lang="en-US" sz="2400" b="1" dirty="0">
                <a:solidFill>
                  <a:srgbClr val="5E2767"/>
                </a:solidFill>
              </a:rPr>
              <a:t>Identification</a:t>
            </a:r>
          </a:p>
          <a:p>
            <a:pPr lvl="1" eaLnBrk="1" hangingPunct="1"/>
            <a:r>
              <a:rPr lang="en-US" sz="2400" dirty="0">
                <a:solidFill>
                  <a:schemeClr val="tx2"/>
                </a:solidFill>
              </a:rPr>
              <a:t>All staff, visitors, volunteers, etc.  should display approved ID badges in all areas where PHI documents are accessible</a:t>
            </a:r>
          </a:p>
          <a:p>
            <a:pPr eaLnBrk="1" hangingPunct="1"/>
            <a:r>
              <a:rPr lang="en-US" sz="2400" b="1" dirty="0">
                <a:solidFill>
                  <a:srgbClr val="5E2767"/>
                </a:solidFill>
              </a:rPr>
              <a:t>Locks, Doors and other Barriers</a:t>
            </a:r>
          </a:p>
          <a:p>
            <a:pPr lvl="1" eaLnBrk="1" hangingPunct="1"/>
            <a:r>
              <a:rPr lang="en-US" sz="2400" dirty="0">
                <a:solidFill>
                  <a:schemeClr val="tx2"/>
                </a:solidFill>
              </a:rPr>
              <a:t>Lock offices, workspaces, treatment areas, labs, conference rooms, storage rooms, etc. where there are PHI documents </a:t>
            </a:r>
          </a:p>
          <a:p>
            <a:pPr eaLnBrk="1" hangingPunct="1"/>
            <a:r>
              <a:rPr lang="en-US" sz="2400" b="1" dirty="0">
                <a:solidFill>
                  <a:srgbClr val="5E2767"/>
                </a:solidFill>
              </a:rPr>
              <a:t>Document Covers</a:t>
            </a:r>
          </a:p>
          <a:p>
            <a:pPr lvl="1" eaLnBrk="1" hangingPunct="1"/>
            <a:r>
              <a:rPr lang="en-US" sz="2400" dirty="0">
                <a:solidFill>
                  <a:schemeClr val="tx2"/>
                </a:solidFill>
              </a:rPr>
              <a:t>Protect all paper documents containing PHI in folders,  binders, etc.</a:t>
            </a:r>
          </a:p>
          <a:p>
            <a:pPr lvl="1" eaLnBrk="1" hangingPunct="1"/>
            <a:r>
              <a:rPr lang="en-US" sz="2400" dirty="0">
                <a:solidFill>
                  <a:schemeClr val="tx2"/>
                </a:solidFill>
              </a:rPr>
              <a:t>Transport documents with PHI in a manner to avoid inappropriate disclosures</a:t>
            </a:r>
          </a:p>
        </p:txBody>
      </p:sp>
      <p:pic>
        <p:nvPicPr>
          <p:cNvPr id="58373" name="Picture 4" descr="C:\Program Files\Common Files\Microsoft Shared\Clipart\cagcat50\bs01580_.wmf"/>
          <p:cNvPicPr>
            <a:picLocks noChangeAspect="1" noChangeArrowheads="1"/>
          </p:cNvPicPr>
          <p:nvPr>
            <p:custDataLst>
              <p:tags r:id="rId2"/>
            </p:custDataLst>
          </p:nvPr>
        </p:nvPicPr>
        <p:blipFill>
          <a:blip r:embed="rId5" cstate="print"/>
          <a:srcRect/>
          <a:stretch>
            <a:fillRect/>
          </a:stretch>
        </p:blipFill>
        <p:spPr bwMode="auto">
          <a:xfrm>
            <a:off x="5715000" y="-228600"/>
            <a:ext cx="1841500" cy="17018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6"/>
          <p:cNvSpPr>
            <a:spLocks noGrp="1"/>
          </p:cNvSpPr>
          <p:nvPr>
            <p:ph type="sldNum" sz="quarter" idx="12"/>
          </p:nvPr>
        </p:nvSpPr>
        <p:spPr>
          <a:noFill/>
        </p:spPr>
        <p:txBody>
          <a:bodyPr>
            <a:normAutofit fontScale="85000" lnSpcReduction="20000"/>
          </a:bodyPr>
          <a:lstStyle/>
          <a:p>
            <a:fld id="{85114F31-F515-4181-9B04-FDBE25DF5F49}" type="slidenum">
              <a:rPr lang="en-US"/>
              <a:pPr/>
              <a:t>56</a:t>
            </a:fld>
            <a:endParaRPr lang="en-US"/>
          </a:p>
        </p:txBody>
      </p:sp>
      <p:sp>
        <p:nvSpPr>
          <p:cNvPr id="59395" name="Rectangle 1026"/>
          <p:cNvSpPr>
            <a:spLocks noGrp="1" noChangeArrowheads="1"/>
          </p:cNvSpPr>
          <p:nvPr>
            <p:ph type="title"/>
          </p:nvPr>
        </p:nvSpPr>
        <p:spPr>
          <a:xfrm>
            <a:off x="990600" y="304800"/>
            <a:ext cx="7793037" cy="1143000"/>
          </a:xfrm>
        </p:spPr>
        <p:txBody>
          <a:bodyPr/>
          <a:lstStyle/>
          <a:p>
            <a:pPr eaLnBrk="1" hangingPunct="1"/>
            <a:r>
              <a:rPr lang="en-US" dirty="0"/>
              <a:t>PHI in E-Mails</a:t>
            </a:r>
          </a:p>
        </p:txBody>
      </p:sp>
      <p:sp>
        <p:nvSpPr>
          <p:cNvPr id="74755" name="Rectangle 1027"/>
          <p:cNvSpPr>
            <a:spLocks noGrp="1" noChangeArrowheads="1"/>
          </p:cNvSpPr>
          <p:nvPr>
            <p:ph type="body" sz="half" idx="1"/>
          </p:nvPr>
        </p:nvSpPr>
        <p:spPr>
          <a:xfrm>
            <a:off x="1371600" y="2057400"/>
            <a:ext cx="5715000" cy="4075113"/>
          </a:xfrm>
        </p:spPr>
        <p:txBody>
          <a:bodyPr/>
          <a:lstStyle/>
          <a:p>
            <a:pPr eaLnBrk="1" hangingPunct="1">
              <a:lnSpc>
                <a:spcPct val="90000"/>
              </a:lnSpc>
              <a:defRPr/>
            </a:pPr>
            <a:r>
              <a:rPr lang="en-US" sz="2000" b="1" dirty="0">
                <a:solidFill>
                  <a:schemeClr val="tx2"/>
                </a:solidFill>
              </a:rPr>
              <a:t>Individual to Care Provider</a:t>
            </a:r>
            <a:r>
              <a:rPr lang="en-US" sz="2000" dirty="0">
                <a:solidFill>
                  <a:schemeClr val="tx2"/>
                </a:solidFill>
              </a:rPr>
              <a:t>: If an individual who is receiving, has received, or is seeking services within our system wishes to exchange email messages with you…</a:t>
            </a:r>
          </a:p>
          <a:p>
            <a:pPr lvl="1" eaLnBrk="1" hangingPunct="1">
              <a:lnSpc>
                <a:spcPct val="90000"/>
              </a:lnSpc>
              <a:defRPr/>
            </a:pPr>
            <a:r>
              <a:rPr lang="en-US" sz="2000" dirty="0">
                <a:solidFill>
                  <a:srgbClr val="5E2767"/>
                </a:solidFill>
              </a:rPr>
              <a:t>Inform him or her of the risks for accidental and unauthorized disclosures when using email</a:t>
            </a:r>
          </a:p>
          <a:p>
            <a:pPr lvl="1" eaLnBrk="1" hangingPunct="1">
              <a:lnSpc>
                <a:spcPct val="90000"/>
              </a:lnSpc>
              <a:defRPr/>
            </a:pPr>
            <a:r>
              <a:rPr lang="en-US" sz="2000" dirty="0">
                <a:solidFill>
                  <a:srgbClr val="5E2767"/>
                </a:solidFill>
              </a:rPr>
              <a:t>You can receive emails from these individuals, but never use PHI in emails to them without written authorization</a:t>
            </a:r>
          </a:p>
          <a:p>
            <a:pPr eaLnBrk="1" hangingPunct="1">
              <a:lnSpc>
                <a:spcPct val="90000"/>
              </a:lnSpc>
              <a:defRPr/>
            </a:pPr>
            <a:r>
              <a:rPr lang="en-US" sz="2000" b="1" dirty="0">
                <a:solidFill>
                  <a:schemeClr val="tx2"/>
                </a:solidFill>
              </a:rPr>
              <a:t>Provider/Staff to Provider/Staff</a:t>
            </a:r>
          </a:p>
          <a:p>
            <a:pPr lvl="1" eaLnBrk="1" hangingPunct="1">
              <a:lnSpc>
                <a:spcPct val="90000"/>
              </a:lnSpc>
              <a:defRPr/>
            </a:pPr>
            <a:r>
              <a:rPr lang="en-US" sz="1800" dirty="0">
                <a:solidFill>
                  <a:srgbClr val="5E2767"/>
                </a:solidFill>
              </a:rPr>
              <a:t>Use emails </a:t>
            </a:r>
            <a:r>
              <a:rPr lang="en-US" sz="1800" u="sng" dirty="0">
                <a:solidFill>
                  <a:srgbClr val="5E2767"/>
                </a:solidFill>
                <a:effectLst>
                  <a:outerShdw blurRad="38100" dist="38100" dir="2700000" algn="tl">
                    <a:srgbClr val="000000"/>
                  </a:outerShdw>
                </a:effectLst>
              </a:rPr>
              <a:t>only</a:t>
            </a:r>
            <a:r>
              <a:rPr lang="en-US" sz="1800" dirty="0">
                <a:solidFill>
                  <a:srgbClr val="5E2767"/>
                </a:solidFill>
              </a:rPr>
              <a:t> within the DBHDS network system</a:t>
            </a:r>
          </a:p>
        </p:txBody>
      </p:sp>
      <p:pic>
        <p:nvPicPr>
          <p:cNvPr id="59397" name="Picture 1029" descr="bs00360_"/>
          <p:cNvPicPr>
            <a:picLocks noGrp="1" noChangeAspect="1" noChangeArrowheads="1"/>
          </p:cNvPicPr>
          <p:nvPr>
            <p:ph type="clipArt" sz="half" idx="2"/>
            <p:custDataLst>
              <p:tags r:id="rId2"/>
            </p:custDataLst>
          </p:nvPr>
        </p:nvPicPr>
        <p:blipFill>
          <a:blip r:embed="rId6" cstate="print"/>
          <a:srcRect/>
          <a:stretch>
            <a:fillRect/>
          </a:stretch>
        </p:blipFill>
        <p:spPr>
          <a:xfrm>
            <a:off x="7180263" y="4800600"/>
            <a:ext cx="1746250" cy="1828800"/>
          </a:xfrm>
          <a:noFill/>
        </p:spPr>
      </p:pic>
      <p:pic>
        <p:nvPicPr>
          <p:cNvPr id="59398" name="Picture 1030" descr="bs00360_"/>
          <p:cNvPicPr>
            <a:picLocks noChangeAspect="1" noChangeArrowheads="1"/>
          </p:cNvPicPr>
          <p:nvPr>
            <p:custDataLst>
              <p:tags r:id="rId3"/>
            </p:custDataLst>
          </p:nvPr>
        </p:nvPicPr>
        <p:blipFill>
          <a:blip r:embed="rId6" cstate="print"/>
          <a:srcRect/>
          <a:stretch>
            <a:fillRect/>
          </a:stretch>
        </p:blipFill>
        <p:spPr bwMode="auto">
          <a:xfrm>
            <a:off x="6934200" y="5100638"/>
            <a:ext cx="1873250" cy="10318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6"/>
          <p:cNvSpPr>
            <a:spLocks noGrp="1"/>
          </p:cNvSpPr>
          <p:nvPr>
            <p:ph type="sldNum" sz="quarter" idx="12"/>
          </p:nvPr>
        </p:nvSpPr>
        <p:spPr>
          <a:noFill/>
        </p:spPr>
        <p:txBody>
          <a:bodyPr>
            <a:normAutofit fontScale="85000" lnSpcReduction="20000"/>
          </a:bodyPr>
          <a:lstStyle/>
          <a:p>
            <a:fld id="{AEB8CDBB-8203-4F29-839C-5795F0E89CBA}" type="slidenum">
              <a:rPr lang="en-US"/>
              <a:pPr/>
              <a:t>57</a:t>
            </a:fld>
            <a:endParaRPr lang="en-US"/>
          </a:p>
        </p:txBody>
      </p:sp>
      <p:sp>
        <p:nvSpPr>
          <p:cNvPr id="60419" name="Rectangle 2"/>
          <p:cNvSpPr>
            <a:spLocks noGrp="1" noChangeArrowheads="1"/>
          </p:cNvSpPr>
          <p:nvPr>
            <p:ph type="title"/>
          </p:nvPr>
        </p:nvSpPr>
        <p:spPr>
          <a:xfrm>
            <a:off x="990600" y="304800"/>
            <a:ext cx="7793037" cy="1143000"/>
          </a:xfrm>
        </p:spPr>
        <p:txBody>
          <a:bodyPr/>
          <a:lstStyle/>
          <a:p>
            <a:pPr eaLnBrk="1" hangingPunct="1"/>
            <a:r>
              <a:rPr lang="en-US" dirty="0"/>
              <a:t>PHI Disposal</a:t>
            </a:r>
          </a:p>
        </p:txBody>
      </p:sp>
      <p:sp>
        <p:nvSpPr>
          <p:cNvPr id="60420" name="Rectangle 4"/>
          <p:cNvSpPr>
            <a:spLocks noGrp="1" noChangeArrowheads="1"/>
          </p:cNvSpPr>
          <p:nvPr>
            <p:ph type="body" sz="half" idx="2"/>
          </p:nvPr>
        </p:nvSpPr>
        <p:spPr>
          <a:xfrm>
            <a:off x="2438400" y="2057400"/>
            <a:ext cx="6400800" cy="4114800"/>
          </a:xfrm>
        </p:spPr>
        <p:txBody>
          <a:bodyPr/>
          <a:lstStyle/>
          <a:p>
            <a:pPr eaLnBrk="1" hangingPunct="1"/>
            <a:r>
              <a:rPr lang="en-US" sz="2400" dirty="0">
                <a:solidFill>
                  <a:schemeClr val="tx2"/>
                </a:solidFill>
              </a:rPr>
              <a:t>Disposing of document or other formats containing PHI -</a:t>
            </a:r>
          </a:p>
          <a:p>
            <a:pPr lvl="1" eaLnBrk="1" hangingPunct="1"/>
            <a:r>
              <a:rPr lang="en-US" sz="2000" b="1" dirty="0">
                <a:solidFill>
                  <a:srgbClr val="5E2767"/>
                </a:solidFill>
              </a:rPr>
              <a:t>Preferred Method</a:t>
            </a:r>
            <a:r>
              <a:rPr lang="en-US" sz="2000" dirty="0">
                <a:solidFill>
                  <a:srgbClr val="5E2767"/>
                </a:solidFill>
              </a:rPr>
              <a:t>: </a:t>
            </a:r>
            <a:r>
              <a:rPr lang="en-US" sz="2000" dirty="0">
                <a:solidFill>
                  <a:schemeClr val="tx2"/>
                </a:solidFill>
              </a:rPr>
              <a:t>Shred, deface, etc. or destroy immediately</a:t>
            </a:r>
          </a:p>
          <a:p>
            <a:pPr lvl="1" eaLnBrk="1" hangingPunct="1"/>
            <a:r>
              <a:rPr lang="en-US" sz="2000" b="1" dirty="0">
                <a:solidFill>
                  <a:srgbClr val="5E2767"/>
                </a:solidFill>
              </a:rPr>
              <a:t>Next Best</a:t>
            </a:r>
            <a:r>
              <a:rPr lang="en-US" sz="2000" dirty="0">
                <a:solidFill>
                  <a:srgbClr val="5E2767"/>
                </a:solidFill>
              </a:rPr>
              <a:t>:</a:t>
            </a:r>
            <a:r>
              <a:rPr lang="en-US" sz="2000" dirty="0"/>
              <a:t> </a:t>
            </a:r>
            <a:r>
              <a:rPr lang="en-US" sz="2000" dirty="0">
                <a:solidFill>
                  <a:schemeClr val="tx2"/>
                </a:solidFill>
              </a:rPr>
              <a:t>Place in secure container in secure place</a:t>
            </a:r>
          </a:p>
          <a:p>
            <a:pPr eaLnBrk="1" hangingPunct="1"/>
            <a:r>
              <a:rPr lang="en-US" sz="2400" dirty="0">
                <a:solidFill>
                  <a:schemeClr val="tx2"/>
                </a:solidFill>
              </a:rPr>
              <a:t>Follow DBHDS policies for destruction of records</a:t>
            </a:r>
          </a:p>
          <a:p>
            <a:pPr lvl="1" eaLnBrk="1" hangingPunct="1"/>
            <a:r>
              <a:rPr lang="en-US" sz="2000" dirty="0">
                <a:solidFill>
                  <a:schemeClr val="tx2"/>
                </a:solidFill>
              </a:rPr>
              <a:t>All records must be retained or destroyed in accordance with HIPAA regulations and Library of Virginia guidelines</a:t>
            </a:r>
          </a:p>
        </p:txBody>
      </p:sp>
      <p:pic>
        <p:nvPicPr>
          <p:cNvPr id="60421" name="Picture 6" descr="C:\Documents and Settings\MTurner\Application Data\Microsoft\Media Catalog\Downloaded Clips\cl71\j0282508.wmf"/>
          <p:cNvPicPr>
            <a:picLocks noGrp="1" noChangeAspect="1" noChangeArrowheads="1"/>
          </p:cNvPicPr>
          <p:nvPr>
            <p:ph type="clipArt" sz="half" idx="1"/>
            <p:custDataLst>
              <p:tags r:id="rId2"/>
            </p:custDataLst>
          </p:nvPr>
        </p:nvPicPr>
        <p:blipFill>
          <a:blip r:embed="rId5" cstate="print"/>
          <a:srcRect/>
          <a:stretch>
            <a:fillRect/>
          </a:stretch>
        </p:blipFill>
        <p:spPr>
          <a:xfrm>
            <a:off x="381000" y="2825750"/>
            <a:ext cx="1981200" cy="1536700"/>
          </a:xfrm>
          <a:noFill/>
        </p:spPr>
      </p:pic>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normAutofit fontScale="85000" lnSpcReduction="20000"/>
          </a:bodyPr>
          <a:lstStyle/>
          <a:p>
            <a:fld id="{DC271DD5-C09B-4C18-8520-63E643C2A2B6}" type="slidenum">
              <a:rPr lang="en-US"/>
              <a:pPr/>
              <a:t>58</a:t>
            </a:fld>
            <a:endParaRPr lang="en-US"/>
          </a:p>
        </p:txBody>
      </p:sp>
      <p:sp>
        <p:nvSpPr>
          <p:cNvPr id="61443" name="Rectangle 2"/>
          <p:cNvSpPr>
            <a:spLocks noGrp="1" noChangeArrowheads="1"/>
          </p:cNvSpPr>
          <p:nvPr>
            <p:ph type="title"/>
          </p:nvPr>
        </p:nvSpPr>
        <p:spPr/>
        <p:txBody>
          <a:bodyPr/>
          <a:lstStyle/>
          <a:p>
            <a:pPr eaLnBrk="1" hangingPunct="1"/>
            <a:r>
              <a:rPr lang="en-US" dirty="0"/>
              <a:t>Think Fast  </a:t>
            </a:r>
          </a:p>
        </p:txBody>
      </p:sp>
      <p:sp>
        <p:nvSpPr>
          <p:cNvPr id="61444" name="Rectangle 3"/>
          <p:cNvSpPr>
            <a:spLocks noGrp="1" noChangeArrowheads="1"/>
          </p:cNvSpPr>
          <p:nvPr>
            <p:ph type="body" idx="1"/>
          </p:nvPr>
        </p:nvSpPr>
        <p:spPr/>
        <p:txBody>
          <a:bodyPr/>
          <a:lstStyle/>
          <a:p>
            <a:pPr eaLnBrk="1" hangingPunct="1">
              <a:buFont typeface="Wingdings" pitchFamily="2" charset="2"/>
              <a:buNone/>
            </a:pPr>
            <a:r>
              <a:rPr lang="en-US" sz="2000" dirty="0">
                <a:solidFill>
                  <a:schemeClr val="tx2"/>
                </a:solidFill>
              </a:rPr>
              <a:t>Your coworker has forgotten his password and needs to enter some critical data in the system before going home, so you let him use your log-on and password</a:t>
            </a:r>
          </a:p>
          <a:p>
            <a:pPr eaLnBrk="1" hangingPunct="1">
              <a:buFont typeface="Wingdings" pitchFamily="2" charset="2"/>
              <a:buNone/>
            </a:pPr>
            <a:r>
              <a:rPr lang="en-US" sz="2000" dirty="0">
                <a:solidFill>
                  <a:schemeClr val="tx2"/>
                </a:solidFill>
              </a:rPr>
              <a:t>While in the system, he looks up some personal identification information about another co-worker. Later, that co-worker complains that she suspects someone has accessed her PHI. If an audit is performed, who will be responsible for the authorized access?</a:t>
            </a:r>
          </a:p>
          <a:p>
            <a:pPr eaLnBrk="1" hangingPunct="1">
              <a:buFont typeface="Wingdings" pitchFamily="2" charset="2"/>
              <a:buNone/>
            </a:pPr>
            <a:endParaRPr lang="en-US" sz="2000" dirty="0">
              <a:solidFill>
                <a:schemeClr val="tx2"/>
              </a:solidFill>
            </a:endParaRPr>
          </a:p>
          <a:p>
            <a:pPr eaLnBrk="1" hangingPunct="1">
              <a:buFont typeface="Wingdings" pitchFamily="2" charset="2"/>
              <a:buNone/>
            </a:pPr>
            <a:r>
              <a:rPr lang="en-US" sz="2000" dirty="0">
                <a:solidFill>
                  <a:schemeClr val="tx2"/>
                </a:solidFill>
              </a:rPr>
              <a:t>___ My friend     ___ I will   ___ Both of us</a:t>
            </a:r>
          </a:p>
          <a:p>
            <a:pPr eaLnBrk="1" hangingPunct="1">
              <a:buFont typeface="Wingdings" pitchFamily="2" charset="2"/>
              <a:buNone/>
            </a:pPr>
            <a:endParaRPr lang="en-US" sz="2000" dirty="0">
              <a:solidFill>
                <a:schemeClr val="tx2"/>
              </a:solidFill>
            </a:endParaRPr>
          </a:p>
          <a:p>
            <a:pPr eaLnBrk="1" hangingPunct="1">
              <a:buFont typeface="Wingdings" pitchFamily="2" charset="2"/>
              <a:buNone/>
            </a:pPr>
            <a:r>
              <a:rPr lang="en-US" sz="2000" dirty="0">
                <a:solidFill>
                  <a:schemeClr val="tx2"/>
                </a:solidFill>
              </a:rPr>
              <a:t>___ No one, it was work-related</a:t>
            </a:r>
          </a:p>
        </p:txBody>
      </p:sp>
      <p:pic>
        <p:nvPicPr>
          <p:cNvPr id="61445" name="Picture 4" descr="C:\Documents and Settings\MTurner\Application Data\Microsoft\Media Catalog\Downloaded Clips\cla9\j0424474.wmf"/>
          <p:cNvPicPr>
            <a:picLocks noChangeAspect="1" noChangeArrowheads="1"/>
          </p:cNvPicPr>
          <p:nvPr>
            <p:custDataLst>
              <p:tags r:id="rId2"/>
            </p:custDataLst>
          </p:nvPr>
        </p:nvPicPr>
        <p:blipFill>
          <a:blip r:embed="rId5" cstate="print"/>
          <a:srcRect/>
          <a:stretch>
            <a:fillRect/>
          </a:stretch>
        </p:blipFill>
        <p:spPr bwMode="auto">
          <a:xfrm>
            <a:off x="4876800" y="228600"/>
            <a:ext cx="1154112" cy="12192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normAutofit fontScale="85000" lnSpcReduction="20000"/>
          </a:bodyPr>
          <a:lstStyle/>
          <a:p>
            <a:fld id="{11DF847E-02E0-445B-BE18-5D47F05031EF}" type="slidenum">
              <a:rPr lang="en-US"/>
              <a:pPr/>
              <a:t>59</a:t>
            </a:fld>
            <a:endParaRPr lang="en-US"/>
          </a:p>
        </p:txBody>
      </p:sp>
      <p:sp>
        <p:nvSpPr>
          <p:cNvPr id="62467" name="Rectangle 1026"/>
          <p:cNvSpPr>
            <a:spLocks noGrp="1" noChangeArrowheads="1"/>
          </p:cNvSpPr>
          <p:nvPr>
            <p:ph type="title"/>
          </p:nvPr>
        </p:nvSpPr>
        <p:spPr/>
        <p:txBody>
          <a:bodyPr/>
          <a:lstStyle/>
          <a:p>
            <a:pPr eaLnBrk="1" hangingPunct="1"/>
            <a:endParaRPr lang="en-US"/>
          </a:p>
        </p:txBody>
      </p:sp>
      <p:sp>
        <p:nvSpPr>
          <p:cNvPr id="77827" name="Rectangle 1027"/>
          <p:cNvSpPr>
            <a:spLocks noGrp="1" noChangeArrowheads="1"/>
          </p:cNvSpPr>
          <p:nvPr>
            <p:ph type="body" idx="1"/>
          </p:nvPr>
        </p:nvSpPr>
        <p:spPr/>
        <p:txBody>
          <a:bodyPr/>
          <a:lstStyle/>
          <a:p>
            <a:pPr marL="609600" indent="-609600" eaLnBrk="1" hangingPunct="1">
              <a:defRPr/>
            </a:pPr>
            <a:endParaRPr lang="en-US" dirty="0"/>
          </a:p>
          <a:p>
            <a:pPr marL="609600" indent="-609600" eaLnBrk="1" hangingPunct="1">
              <a:defRPr/>
            </a:pPr>
            <a:endParaRPr lang="en-US" dirty="0"/>
          </a:p>
          <a:p>
            <a:pPr marL="990600" lvl="1" indent="-533400" eaLnBrk="1" hangingPunct="1">
              <a:buFont typeface="Wingdings" pitchFamily="2" charset="2"/>
              <a:buChar char="q"/>
              <a:defRPr/>
            </a:pPr>
            <a:r>
              <a:rPr lang="en-US" sz="4800" b="1" dirty="0">
                <a:solidFill>
                  <a:srgbClr val="5E2767"/>
                </a:solidFill>
                <a:effectLst>
                  <a:outerShdw blurRad="38100" dist="38100" dir="2700000" algn="tl">
                    <a:srgbClr val="000000"/>
                  </a:outerShdw>
                </a:effectLst>
              </a:rPr>
              <a:t> </a:t>
            </a:r>
            <a:r>
              <a:rPr lang="en-US" sz="6000" b="1" dirty="0">
                <a:solidFill>
                  <a:srgbClr val="5E2767"/>
                </a:solidFill>
                <a:effectLst>
                  <a:outerShdw blurRad="38100" dist="38100" dir="2700000" algn="tl">
                    <a:srgbClr val="000000"/>
                  </a:outerShdw>
                </a:effectLst>
              </a:rPr>
              <a:t>I will</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normAutofit fontScale="85000" lnSpcReduction="20000"/>
          </a:bodyPr>
          <a:lstStyle/>
          <a:p>
            <a:fld id="{FE249CA8-7DC7-434E-B6F5-0E538A82ED49}" type="slidenum">
              <a:rPr lang="en-US"/>
              <a:pPr/>
              <a:t>6</a:t>
            </a:fld>
            <a:endParaRPr lang="en-US"/>
          </a:p>
        </p:txBody>
      </p:sp>
      <p:sp>
        <p:nvSpPr>
          <p:cNvPr id="8195" name="Rectangle 2"/>
          <p:cNvSpPr>
            <a:spLocks noGrp="1" noChangeArrowheads="1"/>
          </p:cNvSpPr>
          <p:nvPr>
            <p:ph type="title"/>
          </p:nvPr>
        </p:nvSpPr>
        <p:spPr/>
        <p:txBody>
          <a:bodyPr>
            <a:normAutofit/>
          </a:bodyPr>
          <a:lstStyle/>
          <a:p>
            <a:pPr eaLnBrk="1" hangingPunct="1"/>
            <a:r>
              <a:rPr lang="en-US" sz="3600" b="1"/>
              <a:t>Goals of HIPAA</a:t>
            </a:r>
          </a:p>
        </p:txBody>
      </p:sp>
      <p:sp>
        <p:nvSpPr>
          <p:cNvPr id="8196" name="Rectangle 3"/>
          <p:cNvSpPr>
            <a:spLocks noGrp="1" noChangeArrowheads="1"/>
          </p:cNvSpPr>
          <p:nvPr>
            <p:ph type="body" idx="1"/>
          </p:nvPr>
        </p:nvSpPr>
        <p:spPr/>
        <p:txBody>
          <a:bodyPr>
            <a:noAutofit/>
          </a:bodyPr>
          <a:lstStyle/>
          <a:p>
            <a:pPr eaLnBrk="1" hangingPunct="1"/>
            <a:r>
              <a:rPr lang="en-US" sz="2200" u="sng" dirty="0">
                <a:solidFill>
                  <a:srgbClr val="5E2767"/>
                </a:solidFill>
              </a:rPr>
              <a:t>Strike a balance</a:t>
            </a:r>
            <a:r>
              <a:rPr lang="en-US" sz="2200" dirty="0">
                <a:solidFill>
                  <a:srgbClr val="5E2767"/>
                </a:solidFill>
              </a:rPr>
              <a:t> </a:t>
            </a:r>
            <a:r>
              <a:rPr lang="en-US" sz="2200" dirty="0">
                <a:solidFill>
                  <a:schemeClr val="tx2"/>
                </a:solidFill>
              </a:rPr>
              <a:t>between government interest in health information and individual rights to maintain control</a:t>
            </a:r>
          </a:p>
          <a:p>
            <a:pPr eaLnBrk="1" hangingPunct="1"/>
            <a:r>
              <a:rPr lang="en-US" sz="2200" u="sng" dirty="0">
                <a:solidFill>
                  <a:srgbClr val="5E2767"/>
                </a:solidFill>
              </a:rPr>
              <a:t>Allow individuals more control</a:t>
            </a:r>
            <a:r>
              <a:rPr lang="en-US" sz="2200" dirty="0">
                <a:solidFill>
                  <a:schemeClr val="tx2"/>
                </a:solidFill>
              </a:rPr>
              <a:t> over their personal health information</a:t>
            </a:r>
          </a:p>
          <a:p>
            <a:pPr eaLnBrk="1" hangingPunct="1"/>
            <a:r>
              <a:rPr lang="en-US" sz="2200" u="sng" dirty="0">
                <a:solidFill>
                  <a:srgbClr val="5E2767"/>
                </a:solidFill>
              </a:rPr>
              <a:t>Impose accountability</a:t>
            </a:r>
            <a:r>
              <a:rPr lang="en-US" sz="2200" dirty="0">
                <a:solidFill>
                  <a:schemeClr val="tx2"/>
                </a:solidFill>
              </a:rPr>
              <a:t> for breaches of confidentiality or security</a:t>
            </a:r>
          </a:p>
          <a:p>
            <a:pPr eaLnBrk="1" hangingPunct="1"/>
            <a:r>
              <a:rPr lang="en-US" sz="2200" u="sng" dirty="0">
                <a:solidFill>
                  <a:srgbClr val="5E2767"/>
                </a:solidFill>
              </a:rPr>
              <a:t>Set boundaries</a:t>
            </a:r>
            <a:r>
              <a:rPr lang="en-US" sz="2200" dirty="0">
                <a:solidFill>
                  <a:schemeClr val="tx2"/>
                </a:solidFill>
              </a:rPr>
              <a:t> for providers regarding patient’s privacy and confidentiality</a:t>
            </a:r>
          </a:p>
          <a:p>
            <a:pPr eaLnBrk="1" hangingPunct="1"/>
            <a:r>
              <a:rPr lang="en-US" sz="2200" u="sng" dirty="0">
                <a:solidFill>
                  <a:srgbClr val="5E2767"/>
                </a:solidFill>
              </a:rPr>
              <a:t>Require safeguards</a:t>
            </a:r>
            <a:r>
              <a:rPr lang="en-US" sz="2200" dirty="0">
                <a:solidFill>
                  <a:schemeClr val="tx2"/>
                </a:solidFill>
              </a:rPr>
              <a:t> to protect against reasonably anticipated unauthorized uses or disclosures of health information</a:t>
            </a:r>
          </a:p>
          <a:p>
            <a:pPr eaLnBrk="1" hangingPunct="1"/>
            <a:r>
              <a:rPr lang="en-US" sz="2200" u="sng" dirty="0">
                <a:solidFill>
                  <a:srgbClr val="5E2767"/>
                </a:solidFill>
              </a:rPr>
              <a:t>Encourage </a:t>
            </a:r>
            <a:r>
              <a:rPr lang="en-US" sz="2200" dirty="0">
                <a:solidFill>
                  <a:schemeClr val="tx2"/>
                </a:solidFill>
              </a:rPr>
              <a:t>use of </a:t>
            </a:r>
            <a:r>
              <a:rPr lang="en-US" sz="2200" u="sng" dirty="0">
                <a:solidFill>
                  <a:srgbClr val="5E2767"/>
                </a:solidFill>
              </a:rPr>
              <a:t>electronic record-keeping</a:t>
            </a:r>
            <a:r>
              <a:rPr lang="en-US" sz="2200" dirty="0">
                <a:solidFill>
                  <a:schemeClr val="tx2"/>
                </a:solidFill>
              </a:rPr>
              <a:t> systems for health data, while protecting against reasonably anticipated threats or hazards to the security or integrity of the information</a:t>
            </a:r>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normAutofit fontScale="85000" lnSpcReduction="20000"/>
          </a:bodyPr>
          <a:lstStyle/>
          <a:p>
            <a:fld id="{061BB128-0830-47E7-9836-47328F801947}" type="slidenum">
              <a:rPr lang="en-US"/>
              <a:pPr/>
              <a:t>60</a:t>
            </a:fld>
            <a:endParaRPr lang="en-US"/>
          </a:p>
        </p:txBody>
      </p:sp>
      <p:sp>
        <p:nvSpPr>
          <p:cNvPr id="63491" name="Rectangle 2"/>
          <p:cNvSpPr>
            <a:spLocks noGrp="1" noChangeArrowheads="1"/>
          </p:cNvSpPr>
          <p:nvPr>
            <p:ph type="title"/>
          </p:nvPr>
        </p:nvSpPr>
        <p:spPr/>
        <p:txBody>
          <a:bodyPr/>
          <a:lstStyle/>
          <a:p>
            <a:pPr eaLnBrk="1" hangingPunct="1"/>
            <a:r>
              <a:rPr lang="en-US" sz="4000" dirty="0"/>
              <a:t>HIP HIPAA HOORAY!!!</a:t>
            </a:r>
            <a:r>
              <a:rPr lang="en-US" dirty="0"/>
              <a:t> </a:t>
            </a:r>
          </a:p>
        </p:txBody>
      </p:sp>
      <p:sp>
        <p:nvSpPr>
          <p:cNvPr id="62467" name="Rectangle 3"/>
          <p:cNvSpPr>
            <a:spLocks noGrp="1" noChangeArrowheads="1"/>
          </p:cNvSpPr>
          <p:nvPr>
            <p:ph type="body" idx="1"/>
          </p:nvPr>
        </p:nvSpPr>
        <p:spPr/>
        <p:txBody>
          <a:bodyPr/>
          <a:lstStyle/>
          <a:p>
            <a:pPr eaLnBrk="1" hangingPunct="1">
              <a:buFont typeface="Wingdings" pitchFamily="2" charset="2"/>
              <a:buNone/>
              <a:defRPr/>
            </a:pPr>
            <a:r>
              <a:rPr lang="en-US" sz="2000" b="1" dirty="0">
                <a:solidFill>
                  <a:schemeClr val="tx2"/>
                </a:solidFill>
              </a:rPr>
              <a:t>You have successfully completed the HIPAA Privacy Awareness Training!</a:t>
            </a:r>
          </a:p>
          <a:p>
            <a:pPr eaLnBrk="1" hangingPunct="1">
              <a:buFont typeface="Wingdings" pitchFamily="2" charset="2"/>
              <a:buNone/>
              <a:defRPr/>
            </a:pPr>
            <a:endParaRPr lang="en-US" sz="2000" b="1" dirty="0">
              <a:solidFill>
                <a:schemeClr val="tx2"/>
              </a:solidFill>
            </a:endParaRPr>
          </a:p>
          <a:p>
            <a:pPr eaLnBrk="1" hangingPunct="1">
              <a:defRPr/>
            </a:pPr>
            <a:r>
              <a:rPr lang="en-US" sz="2000" dirty="0">
                <a:solidFill>
                  <a:schemeClr val="tx2"/>
                </a:solidFill>
              </a:rPr>
              <a:t>There may be lots more information you need to know based on your job responsibilities.</a:t>
            </a:r>
          </a:p>
          <a:p>
            <a:pPr eaLnBrk="1" hangingPunct="1">
              <a:defRPr/>
            </a:pPr>
            <a:r>
              <a:rPr lang="en-US" sz="2000" dirty="0">
                <a:solidFill>
                  <a:schemeClr val="tx2"/>
                </a:solidFill>
              </a:rPr>
              <a:t>Review your EWP with your supervisor for further guidance and be certain to understand the PHI Access Level assigned to you.</a:t>
            </a:r>
          </a:p>
          <a:p>
            <a:pPr eaLnBrk="1" hangingPunct="1">
              <a:defRPr/>
            </a:pPr>
            <a:r>
              <a:rPr lang="en-US" sz="2000" dirty="0">
                <a:solidFill>
                  <a:schemeClr val="tx2"/>
                </a:solidFill>
              </a:rPr>
              <a:t>Consult with the privacy officer as you proceed on projects impacted by HIPAA.</a:t>
            </a:r>
          </a:p>
          <a:p>
            <a:pPr eaLnBrk="1" hangingPunct="1">
              <a:defRPr/>
            </a:pPr>
            <a:r>
              <a:rPr lang="en-US" sz="2000" dirty="0">
                <a:solidFill>
                  <a:schemeClr val="tx2"/>
                </a:solidFill>
              </a:rPr>
              <a:t>Again</a:t>
            </a:r>
            <a:r>
              <a:rPr lang="en-US" sz="2000" dirty="0"/>
              <a:t>, </a:t>
            </a:r>
          </a:p>
          <a:p>
            <a:pPr lvl="1" eaLnBrk="1" hangingPunct="1">
              <a:defRPr/>
            </a:pPr>
            <a:r>
              <a:rPr lang="en-US" sz="2400" b="1" dirty="0">
                <a:solidFill>
                  <a:srgbClr val="5E2767"/>
                </a:solidFill>
                <a:effectLst>
                  <a:outerShdw blurRad="38100" dist="38100" dir="2700000" algn="tl">
                    <a:srgbClr val="000000"/>
                  </a:outerShdw>
                </a:effectLst>
              </a:rPr>
              <a:t>If in doubt….. ASK!!!!</a:t>
            </a:r>
          </a:p>
        </p:txBody>
      </p:sp>
      <p:pic>
        <p:nvPicPr>
          <p:cNvPr id="63493" name="Picture 4" descr="j0111578"/>
          <p:cNvPicPr>
            <a:picLocks noChangeAspect="1" noChangeArrowheads="1"/>
          </p:cNvPicPr>
          <p:nvPr>
            <p:custDataLst>
              <p:tags r:id="rId2"/>
            </p:custDataLst>
          </p:nvPr>
        </p:nvPicPr>
        <p:blipFill>
          <a:blip r:embed="rId5" cstate="print"/>
          <a:srcRect/>
          <a:stretch>
            <a:fillRect/>
          </a:stretch>
        </p:blipFill>
        <p:spPr bwMode="auto">
          <a:xfrm>
            <a:off x="6858000" y="838200"/>
            <a:ext cx="1143000" cy="925513"/>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p:spPr>
        <p:txBody>
          <a:bodyPr>
            <a:normAutofit fontScale="85000" lnSpcReduction="20000"/>
          </a:bodyPr>
          <a:lstStyle/>
          <a:p>
            <a:fld id="{6C7EB95C-B023-4E47-BB64-87EABF3260E2}" type="slidenum">
              <a:rPr lang="en-US"/>
              <a:pPr/>
              <a:t>61</a:t>
            </a:fld>
            <a:endParaRPr lang="en-US"/>
          </a:p>
        </p:txBody>
      </p:sp>
      <p:sp>
        <p:nvSpPr>
          <p:cNvPr id="64515" name="Rectangle 2"/>
          <p:cNvSpPr>
            <a:spLocks noGrp="1" noChangeArrowheads="1"/>
          </p:cNvSpPr>
          <p:nvPr>
            <p:ph type="title"/>
          </p:nvPr>
        </p:nvSpPr>
        <p:spPr/>
        <p:txBody>
          <a:bodyPr>
            <a:noAutofit/>
          </a:bodyPr>
          <a:lstStyle/>
          <a:p>
            <a:pPr eaLnBrk="1" hangingPunct="1"/>
            <a:r>
              <a:rPr lang="en-US" sz="3600" b="1" dirty="0" smtClean="0"/>
              <a:t>University of Florida HIPAA Privacy Awareness Training </a:t>
            </a:r>
            <a:endParaRPr lang="en-US" sz="3600" b="1" dirty="0"/>
          </a:p>
        </p:txBody>
      </p:sp>
      <p:sp>
        <p:nvSpPr>
          <p:cNvPr id="64516" name="Rectangle 3"/>
          <p:cNvSpPr>
            <a:spLocks noGrp="1" noChangeArrowheads="1"/>
          </p:cNvSpPr>
          <p:nvPr>
            <p:ph type="body" idx="1"/>
          </p:nvPr>
        </p:nvSpPr>
        <p:spPr/>
        <p:txBody>
          <a:bodyPr/>
          <a:lstStyle/>
          <a:p>
            <a:pPr eaLnBrk="1" hangingPunct="1">
              <a:buFont typeface="Wingdings" pitchFamily="2" charset="2"/>
              <a:buNone/>
            </a:pPr>
            <a:r>
              <a:rPr lang="en-US" dirty="0">
                <a:solidFill>
                  <a:schemeClr val="tx2"/>
                </a:solidFill>
              </a:rPr>
              <a:t>Some portions of this this presentation were adapted from the University of Florida HIPAA Privacy Awareness Training</a:t>
            </a:r>
          </a:p>
          <a:p>
            <a:pPr eaLnBrk="1" hangingPunct="1">
              <a:buFont typeface="Wingdings" pitchFamily="2" charset="2"/>
              <a:buNone/>
            </a:pPr>
            <a:endParaRPr lang="en-US" dirty="0">
              <a:solidFill>
                <a:schemeClr val="tx2"/>
              </a:solidFill>
            </a:endParaRPr>
          </a:p>
          <a:p>
            <a:pPr lvl="1" eaLnBrk="1" hangingPunct="1"/>
            <a:r>
              <a:rPr lang="en-US" sz="1800" dirty="0">
                <a:solidFill>
                  <a:schemeClr val="accent2"/>
                </a:solidFill>
                <a:hlinkClick r:id="rId4"/>
              </a:rPr>
              <a:t>http://privacy.health.ufl.edu/training/hipaaPrivacy/instructions.shtml</a:t>
            </a:r>
            <a:r>
              <a:rPr lang="en-US" sz="1800" dirty="0">
                <a:solidFill>
                  <a:schemeClr val="accent2"/>
                </a:solidFill>
              </a:rPr>
              <a:t> </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normAutofit fontScale="85000" lnSpcReduction="20000"/>
          </a:bodyPr>
          <a:lstStyle/>
          <a:p>
            <a:fld id="{AE6FDBD8-BCA4-4907-B789-39841A095D94}" type="slidenum">
              <a:rPr lang="en-US"/>
              <a:pPr/>
              <a:t>7</a:t>
            </a:fld>
            <a:endParaRPr lang="en-US"/>
          </a:p>
        </p:txBody>
      </p:sp>
      <p:sp>
        <p:nvSpPr>
          <p:cNvPr id="9219" name="Rectangle 2"/>
          <p:cNvSpPr>
            <a:spLocks noGrp="1" noChangeArrowheads="1"/>
          </p:cNvSpPr>
          <p:nvPr>
            <p:ph type="title"/>
          </p:nvPr>
        </p:nvSpPr>
        <p:spPr/>
        <p:txBody>
          <a:bodyPr>
            <a:noAutofit/>
          </a:bodyPr>
          <a:lstStyle/>
          <a:p>
            <a:pPr eaLnBrk="1" hangingPunct="1"/>
            <a:r>
              <a:rPr lang="en-US" sz="3600" b="1" dirty="0"/>
              <a:t>Privacy &amp; Security Rules Are Necessary because…</a:t>
            </a:r>
          </a:p>
        </p:txBody>
      </p:sp>
      <p:sp>
        <p:nvSpPr>
          <p:cNvPr id="2" name="Rectangle 3"/>
          <p:cNvSpPr>
            <a:spLocks noGrp="1" noChangeArrowheads="1"/>
          </p:cNvSpPr>
          <p:nvPr>
            <p:ph type="body" idx="1"/>
          </p:nvPr>
        </p:nvSpPr>
        <p:spPr/>
        <p:txBody>
          <a:bodyPr>
            <a:noAutofit/>
          </a:bodyPr>
          <a:lstStyle/>
          <a:p>
            <a:pPr eaLnBrk="1" hangingPunct="1">
              <a:defRPr/>
            </a:pPr>
            <a:r>
              <a:rPr lang="en-US" sz="2600" b="1" dirty="0">
                <a:solidFill>
                  <a:schemeClr val="folHlink"/>
                </a:solidFill>
                <a:effectLst>
                  <a:outerShdw blurRad="38100" dist="38100" dir="2700000" algn="tl">
                    <a:srgbClr val="000000"/>
                  </a:outerShdw>
                </a:effectLst>
              </a:rPr>
              <a:t>Look at some recent headlines</a:t>
            </a:r>
            <a:r>
              <a:rPr lang="en-US" sz="2600" dirty="0">
                <a:solidFill>
                  <a:schemeClr val="folHlink"/>
                </a:solidFill>
              </a:rPr>
              <a:t>:</a:t>
            </a:r>
          </a:p>
          <a:p>
            <a:pPr lvl="1" eaLnBrk="1" hangingPunct="1">
              <a:defRPr/>
            </a:pPr>
            <a:r>
              <a:rPr lang="en-US" dirty="0">
                <a:solidFill>
                  <a:schemeClr val="tx2"/>
                </a:solidFill>
              </a:rPr>
              <a:t>“Identity Theft is America’s fastest growing crime”</a:t>
            </a:r>
          </a:p>
          <a:p>
            <a:pPr lvl="1" eaLnBrk="1" hangingPunct="1">
              <a:defRPr/>
            </a:pPr>
            <a:r>
              <a:rPr lang="en-US" dirty="0">
                <a:solidFill>
                  <a:srgbClr val="5E2767"/>
                </a:solidFill>
              </a:rPr>
              <a:t>“Hospital fires employees for leaking VIP info to media”</a:t>
            </a:r>
          </a:p>
          <a:p>
            <a:pPr lvl="1" eaLnBrk="1" hangingPunct="1">
              <a:defRPr/>
            </a:pPr>
            <a:r>
              <a:rPr lang="en-US" dirty="0">
                <a:solidFill>
                  <a:schemeClr val="tx2"/>
                </a:solidFill>
              </a:rPr>
              <a:t>“Hackers steal tens of thousands of ID numbers from popular websites…”</a:t>
            </a:r>
          </a:p>
          <a:p>
            <a:pPr lvl="1" eaLnBrk="1" hangingPunct="1">
              <a:defRPr/>
            </a:pPr>
            <a:r>
              <a:rPr lang="en-US" dirty="0">
                <a:solidFill>
                  <a:srgbClr val="5E2767"/>
                </a:solidFill>
              </a:rPr>
              <a:t>“Contract employees accused of stealing PHI”</a:t>
            </a:r>
          </a:p>
          <a:p>
            <a:pPr lvl="1" eaLnBrk="1" hangingPunct="1">
              <a:defRPr/>
            </a:pPr>
            <a:r>
              <a:rPr lang="en-US" dirty="0">
                <a:solidFill>
                  <a:schemeClr val="tx2"/>
                </a:solidFill>
              </a:rPr>
              <a:t>“Personal info being collected and sold (using telephone numbers)”</a:t>
            </a:r>
          </a:p>
          <a:p>
            <a:pPr lvl="1" eaLnBrk="1" hangingPunct="1">
              <a:defRPr/>
            </a:pPr>
            <a:r>
              <a:rPr lang="en-US" dirty="0">
                <a:solidFill>
                  <a:srgbClr val="5E2767"/>
                </a:solidFill>
              </a:rPr>
              <a:t>“Internet connects sperm donors with offspring.”</a:t>
            </a:r>
          </a:p>
        </p:txBody>
      </p:sp>
      <p:sp>
        <p:nvSpPr>
          <p:cNvPr id="9221" name="Rectangle 4"/>
          <p:cNvSpPr>
            <a:spLocks noChangeArrowheads="1"/>
          </p:cNvSpPr>
          <p:nvPr/>
        </p:nvSpPr>
        <p:spPr bwMode="auto">
          <a:xfrm>
            <a:off x="2081213" y="3314700"/>
            <a:ext cx="11258550" cy="0"/>
          </a:xfrm>
          <a:prstGeom prst="rect">
            <a:avLst/>
          </a:prstGeom>
          <a:noFill/>
          <a:ln w="9525">
            <a:noFill/>
            <a:miter lim="800000"/>
            <a:headEnd/>
            <a:tailEnd/>
          </a:ln>
        </p:spPr>
        <p:txBody>
          <a:bodyPr>
            <a:spAutoFit/>
          </a:bodyPr>
          <a:lstStyle/>
          <a:p>
            <a:endParaRPr lang="en-US"/>
          </a:p>
        </p:txBody>
      </p:sp>
      <p:sp>
        <p:nvSpPr>
          <p:cNvPr id="9222" name="Rectangle 5"/>
          <p:cNvSpPr>
            <a:spLocks noChangeArrowheads="1"/>
          </p:cNvSpPr>
          <p:nvPr/>
        </p:nvSpPr>
        <p:spPr bwMode="auto">
          <a:xfrm>
            <a:off x="2081213" y="3314700"/>
            <a:ext cx="4743450" cy="0"/>
          </a:xfrm>
          <a:prstGeom prst="rect">
            <a:avLst/>
          </a:prstGeom>
          <a:solidFill>
            <a:srgbClr val="DDDDDD"/>
          </a:solidFill>
          <a:ln w="9525">
            <a:noFill/>
            <a:miter lim="800000"/>
            <a:headEnd/>
            <a:tailEnd/>
          </a:ln>
        </p:spPr>
        <p:txBody>
          <a:bodyPr>
            <a:spAutoFit/>
          </a:bodyPr>
          <a:lstStyle/>
          <a:p>
            <a:endParaRPr lang="en-US"/>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normAutofit fontScale="85000" lnSpcReduction="20000"/>
          </a:bodyPr>
          <a:lstStyle/>
          <a:p>
            <a:fld id="{A0A6C0E4-E0D4-4FDD-B041-A414150FB705}" type="slidenum">
              <a:rPr lang="en-US"/>
              <a:pPr/>
              <a:t>8</a:t>
            </a:fld>
            <a:endParaRPr lang="en-US"/>
          </a:p>
        </p:txBody>
      </p:sp>
      <p:sp>
        <p:nvSpPr>
          <p:cNvPr id="10243" name="Rectangle 2"/>
          <p:cNvSpPr>
            <a:spLocks noGrp="1" noChangeArrowheads="1"/>
          </p:cNvSpPr>
          <p:nvPr>
            <p:ph type="title"/>
          </p:nvPr>
        </p:nvSpPr>
        <p:spPr/>
        <p:txBody>
          <a:bodyPr>
            <a:normAutofit/>
          </a:bodyPr>
          <a:lstStyle/>
          <a:p>
            <a:pPr eaLnBrk="1" hangingPunct="1"/>
            <a:r>
              <a:rPr lang="en-US" sz="3600" b="1" dirty="0"/>
              <a:t>Privacy &amp; Security Officials</a:t>
            </a:r>
          </a:p>
        </p:txBody>
      </p:sp>
      <p:sp>
        <p:nvSpPr>
          <p:cNvPr id="10244" name="Rectangle 3"/>
          <p:cNvSpPr>
            <a:spLocks noGrp="1" noChangeArrowheads="1"/>
          </p:cNvSpPr>
          <p:nvPr>
            <p:ph type="body" idx="1"/>
          </p:nvPr>
        </p:nvSpPr>
        <p:spPr/>
        <p:txBody>
          <a:bodyPr/>
          <a:lstStyle/>
          <a:p>
            <a:pPr eaLnBrk="1" hangingPunct="1"/>
            <a:r>
              <a:rPr lang="en-US" sz="2800" dirty="0">
                <a:solidFill>
                  <a:schemeClr val="tx2"/>
                </a:solidFill>
              </a:rPr>
              <a:t>Denise A. Dunn – Chief Privacy Officer</a:t>
            </a:r>
            <a:r>
              <a:rPr lang="en-US" dirty="0"/>
              <a:t> </a:t>
            </a:r>
          </a:p>
          <a:p>
            <a:pPr lvl="1" eaLnBrk="1" hangingPunct="1"/>
            <a:r>
              <a:rPr lang="en-US" sz="2400" dirty="0">
                <a:solidFill>
                  <a:schemeClr val="tx2"/>
                </a:solidFill>
              </a:rPr>
              <a:t>Central Office Room 1134</a:t>
            </a:r>
          </a:p>
          <a:p>
            <a:pPr lvl="1" eaLnBrk="1" hangingPunct="1"/>
            <a:r>
              <a:rPr lang="en-US" sz="2400" dirty="0">
                <a:solidFill>
                  <a:schemeClr val="tx2"/>
                </a:solidFill>
              </a:rPr>
              <a:t>804-371-2181</a:t>
            </a:r>
          </a:p>
          <a:p>
            <a:pPr lvl="1" eaLnBrk="1" hangingPunct="1"/>
            <a:endParaRPr lang="en-US" sz="2400" dirty="0">
              <a:solidFill>
                <a:schemeClr val="tx2"/>
              </a:solidFill>
            </a:endParaRPr>
          </a:p>
          <a:p>
            <a:pPr eaLnBrk="1" hangingPunct="1"/>
            <a:r>
              <a:rPr lang="en-US" sz="2800" dirty="0">
                <a:solidFill>
                  <a:schemeClr val="tx2"/>
                </a:solidFill>
              </a:rPr>
              <a:t>John Willinger – Department Acting Security Officer</a:t>
            </a:r>
          </a:p>
          <a:p>
            <a:pPr lvl="1" eaLnBrk="1" hangingPunct="1"/>
            <a:r>
              <a:rPr lang="en-US" sz="2400" dirty="0">
                <a:solidFill>
                  <a:schemeClr val="tx2"/>
                </a:solidFill>
              </a:rPr>
              <a:t>Central Office Room 511</a:t>
            </a:r>
          </a:p>
          <a:p>
            <a:pPr lvl="1" eaLnBrk="1" hangingPunct="1"/>
            <a:r>
              <a:rPr lang="en-US" sz="2400" dirty="0">
                <a:solidFill>
                  <a:schemeClr val="tx2"/>
                </a:solidFill>
              </a:rPr>
              <a:t>804-786-4143</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normAutofit fontScale="85000" lnSpcReduction="20000"/>
          </a:bodyPr>
          <a:lstStyle/>
          <a:p>
            <a:fld id="{33CB4D04-86F5-4E24-8825-3785CD3424C4}" type="slidenum">
              <a:rPr lang="en-US"/>
              <a:pPr/>
              <a:t>9</a:t>
            </a:fld>
            <a:endParaRPr lang="en-US"/>
          </a:p>
        </p:txBody>
      </p:sp>
      <p:sp>
        <p:nvSpPr>
          <p:cNvPr id="11267" name="Rectangle 2"/>
          <p:cNvSpPr>
            <a:spLocks noGrp="1" noChangeArrowheads="1"/>
          </p:cNvSpPr>
          <p:nvPr>
            <p:ph type="title"/>
          </p:nvPr>
        </p:nvSpPr>
        <p:spPr/>
        <p:txBody>
          <a:bodyPr>
            <a:noAutofit/>
          </a:bodyPr>
          <a:lstStyle/>
          <a:p>
            <a:pPr eaLnBrk="1" hangingPunct="1"/>
            <a:r>
              <a:rPr lang="en-US" sz="3600" b="1" dirty="0"/>
              <a:t>All Staff Must Review the DBHDS Privacy Provisions</a:t>
            </a:r>
          </a:p>
        </p:txBody>
      </p:sp>
      <p:sp>
        <p:nvSpPr>
          <p:cNvPr id="11268" name="Rectangle 3"/>
          <p:cNvSpPr>
            <a:spLocks noGrp="1" noChangeArrowheads="1"/>
          </p:cNvSpPr>
          <p:nvPr>
            <p:ph type="body" idx="1"/>
          </p:nvPr>
        </p:nvSpPr>
        <p:spPr/>
        <p:txBody>
          <a:bodyPr>
            <a:normAutofit/>
          </a:bodyPr>
          <a:lstStyle/>
          <a:p>
            <a:pPr eaLnBrk="1" hangingPunct="1"/>
            <a:r>
              <a:rPr lang="en-US" sz="2600" dirty="0">
                <a:solidFill>
                  <a:schemeClr val="tx2"/>
                </a:solidFill>
              </a:rPr>
              <a:t>Our Privacy, Policies &amp; Procedures for the Use and Disclosure of Protected Health Information …</a:t>
            </a:r>
          </a:p>
          <a:p>
            <a:pPr lvl="1" eaLnBrk="1" hangingPunct="1"/>
            <a:r>
              <a:rPr lang="en-US" dirty="0">
                <a:solidFill>
                  <a:schemeClr val="tx2"/>
                </a:solidFill>
              </a:rPr>
              <a:t>consist of ten subject-specific chapters with more detailed  requirements for workforce compliance with HIPAA and related confidentiality rules &amp; regulations</a:t>
            </a:r>
            <a:r>
              <a:rPr lang="en-US" dirty="0"/>
              <a:t> </a:t>
            </a:r>
          </a:p>
          <a:p>
            <a:pPr lvl="1" eaLnBrk="1" hangingPunct="1">
              <a:buFont typeface="Wingdings" pitchFamily="2" charset="2"/>
              <a:buNone/>
            </a:pPr>
            <a:endParaRPr lang="en-US" dirty="0"/>
          </a:p>
          <a:p>
            <a:pPr lvl="1" eaLnBrk="1" hangingPunct="1"/>
            <a:r>
              <a:rPr lang="en-US" dirty="0">
                <a:solidFill>
                  <a:schemeClr val="tx2"/>
                </a:solidFill>
              </a:rPr>
              <a:t>Go to CODIE, click on </a:t>
            </a:r>
            <a:r>
              <a:rPr lang="en-US" i="1" dirty="0">
                <a:solidFill>
                  <a:schemeClr val="tx2"/>
                </a:solidFill>
              </a:rPr>
              <a:t>Instructions and Policies</a:t>
            </a:r>
          </a:p>
          <a:p>
            <a:pPr lvl="1" eaLnBrk="1" hangingPunct="1"/>
            <a:r>
              <a:rPr lang="en-US" dirty="0">
                <a:solidFill>
                  <a:schemeClr val="tx2"/>
                </a:solidFill>
              </a:rPr>
              <a:t>Scroll to and click on </a:t>
            </a:r>
            <a:r>
              <a:rPr lang="en-US" i="1" dirty="0">
                <a:solidFill>
                  <a:schemeClr val="tx2"/>
                </a:solidFill>
              </a:rPr>
              <a:t>DI 1001 (PHI)03</a:t>
            </a:r>
          </a:p>
          <a:p>
            <a:pPr lvl="1" eaLnBrk="1" hangingPunct="1">
              <a:buFont typeface="Wingdings" pitchFamily="2" charset="2"/>
              <a:buNone/>
            </a:pPr>
            <a:endParaRPr lang="en-US" i="1" dirty="0">
              <a:solidFill>
                <a:schemeClr val="tx2"/>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ATION_PLAYLIST_COUNT" val="0"/>
  <p:tag name="PRESENTATION_PRESENTER_SLIDE_LEVEL" val="0"/>
  <p:tag name="PRESENTER_PREVIEW_END" val="40"/>
  <p:tag name="ARTICULATE_PROJECT_OPEN" val="1"/>
  <p:tag name="ARTICULATE_PRESENTER_VERSION" val="6"/>
  <p:tag name="LMS_COMPLETION_TITLE" val="DBHDS - HIPAA Training 2012"/>
  <p:tag name="LMS_COMPLETION_ID" val="DBHDS_HIPAA_Training_2012"/>
  <p:tag name="LMS_COMPLETION_DESC" val="DBHDS - Health Insurance Portability and Accountability Act of 1996 (HIPPA) Training for 2011, which is an overview/summary of policies &amp; procedures relative to patient information. This training will take aprpoximately 40 minutes."/>
  <p:tag name="LMS_COMPLETION_SUBJECT" val="DBHDS 2012 HIPAA Jamie"/>
  <p:tag name="LMS_COMPLETION_VERSION" val="1.0"/>
  <p:tag name="LMS_COMPLETION_DURATION" val="01:00:00"/>
  <p:tag name="LMS_COMPLETION_SCO_TITLE" val="DBHDS - HIPAA Training 2012"/>
  <p:tag name="LMS_COMPLETION_SCO_ID" val="DBHDS_HIPAA_Training_2012"/>
  <p:tag name="LMS_COMPLETION_EDITION" val="0"/>
  <p:tag name="LMS_COMPLETION_THRESHOLD" val="61"/>
  <p:tag name="LMS_COMPLETION_METHOD" val="VIEW"/>
  <p:tag name="LMS_REPORTING" val="0"/>
  <p:tag name="LMS_DATA_SCORM" val="Yes"/>
  <p:tag name="PUBLISH_TITLE" val="DBHDS - HIPAA Training 2012"/>
  <p:tag name="ARTICULATE_PUBLISH_PATH" val="C:\Documents and Settings\jjones\My Documents\My Articulate Projects\DI-703 Slide Show - 2011"/>
  <p:tag name="ARTICULATE_LOGO" val="DBHDS.bmp"/>
  <p:tag name="ARTICULATE_PRESENTER" val="Denise A. Dunn, Esq."/>
  <p:tag name="ARTICULATE_PRESENTER_GUID" val="0CAD2CCE0E42"/>
  <p:tag name="ARTICULATE_LMS" val="0"/>
  <p:tag name="ARTICULATE_TEMPLATE" val="No Seek Button"/>
  <p:tag name="ARTICULATE_TEMPLATE_GUID" val="9a982868-ad99-4400-a03a-96ec6ca87146"/>
  <p:tag name="LMS_PUBLISH" val="Yes"/>
  <p:tag name="PRESENTER_PREVIEW_MODE" val="0"/>
  <p:tag name="PRESENTER_PREVIEW_START" val="1"/>
  <p:tag name="LMS_PROTOCOL_METHOD" val="SCORM"/>
  <p:tag name="LMS_PROTOCOL_VERSION" val="1.2"/>
  <p:tag name="PLAYERLOGOHEIGHT" val="111"/>
  <p:tag name="PLAYERLOGOWIDTH" val="295"/>
  <p:tag name="LAUNCHINNEWWINDOW" val="0"/>
  <p:tag name="LASTPUBLISHED" val="C:\Documents and Settings\jjones\My Documents\My Articulate Projects\DI-703 Slide Show - 2011\DBHDS - HIPAA Training 2012\player.html"/>
</p:tagLst>
</file>

<file path=ppt/tags/tag1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8"/>
  <p:tag name="ARTICULATE_SLIDE_GUID" val="441cd62c-da7d-4852-89cb-0e227f092100"/>
</p:tagLst>
</file>

<file path=ppt/tags/tag1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9"/>
  <p:tag name="ARTICULATE_SLIDE_GUID" val="48f7b33a-be6a-47e7-a47a-b47999ab6aa4"/>
</p:tagLst>
</file>

<file path=ppt/tags/tag1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0"/>
  <p:tag name="ARTICULATE_SLIDE_GUID" val="a0819f45-ddb7-46b0-80f7-7b60c8b1c4ce"/>
</p:tagLst>
</file>

<file path=ppt/tags/tag1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1"/>
  <p:tag name="ARTICULATE_SLIDE_GUID" val="f58c6808-3c98-4f01-84ef-88ec38542e13"/>
</p:tagLst>
</file>

<file path=ppt/tags/tag1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1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2"/>
  <p:tag name="ARTICULATE_SLIDE_GUID" val="66e0a08e-95c6-44da-85ed-b7af0fe4510e"/>
</p:tagLst>
</file>

<file path=ppt/tags/tag1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3"/>
  <p:tag name="ARTICULATE_SLIDE_GUID" val="2b9c3744-7943-4a33-9bcb-d5fc1c60706c"/>
</p:tagLst>
</file>

<file path=ppt/tags/tag17.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1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4"/>
  <p:tag name="ARTICULATE_SLIDE_GUID" val="5ba1c8ab-d79a-493b-a1c9-533a8d13ddc3"/>
</p:tagLst>
</file>

<file path=ppt/tags/tag1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5"/>
  <p:tag name="ARTICULATE_SLIDE_GUID" val="4b22fe7a-0567-4e0f-a35e-ef82fbb865bf"/>
</p:tagLst>
</file>

<file path=ppt/tags/tag2.xml><?xml version="1.0" encoding="utf-8"?>
<p:tagLst xmlns:a="http://schemas.openxmlformats.org/drawingml/2006/main" xmlns:r="http://schemas.openxmlformats.org/officeDocument/2006/relationships" xmlns:p="http://schemas.openxmlformats.org/presentationml/2006/main">
  <p:tag name="ARTICULATE_SLIDE_PAUSE" val="0"/>
  <p:tag name="ARTICULATE_NAV_LEVEL" val="1"/>
  <p:tag name="ARTICULATE_PLAYLIST_ID" val="-1"/>
  <p:tag name="ARTICULATE_LOCK_SLIDE" val="0"/>
  <p:tag name="ARTICULATE_SLIDE_GUID" val="398398be-8722-462a-bce0-c8ba9f75f2ec"/>
  <p:tag name="ARTICULATE_SLIDE_NAV" val="1"/>
</p:tagLst>
</file>

<file path=ppt/tags/tag2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6"/>
  <p:tag name="ARTICULATE_SLIDE_GUID" val="2834f650-b7c5-42f5-a564-7f83700ee5ac"/>
</p:tagLst>
</file>

<file path=ppt/tags/tag2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7"/>
  <p:tag name="ARTICULATE_SLIDE_GUID" val="77af6306-a392-45e9-8ad4-df81da1591f4"/>
</p:tagLst>
</file>

<file path=ppt/tags/tag2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8"/>
  <p:tag name="ARTICULATE_SLIDE_GUID" val="742a58fb-22ba-45e0-bdac-415ae9c9d635"/>
</p:tagLst>
</file>

<file path=ppt/tags/tag2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9"/>
  <p:tag name="ARTICULATE_SLIDE_GUID" val="910685b5-962b-45b0-a313-c27ac045bd0a"/>
</p:tagLst>
</file>

<file path=ppt/tags/tag2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0"/>
  <p:tag name="ARTICULATE_SLIDE_GUID" val="bdf34d70-43c9-4342-9cee-2b1a011cc735"/>
</p:tagLst>
</file>

<file path=ppt/tags/tag2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1"/>
  <p:tag name="ARTICULATE_SLIDE_GUID" val="082615d6-1248-47c5-8e3a-736104b218c6"/>
</p:tagLst>
</file>

<file path=ppt/tags/tag2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2"/>
  <p:tag name="ARTICULATE_SLIDE_GUID" val="bbb0a1b5-2bfe-4257-8182-b6036550a17d"/>
</p:tagLst>
</file>

<file path=ppt/tags/tag2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3"/>
  <p:tag name="ARTICULATE_SLIDE_GUID" val="6576124a-e356-4b58-b20e-3a2569a821aa"/>
</p:tagLst>
</file>

<file path=ppt/tags/tag2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4"/>
  <p:tag name="ARTICULATE_SLIDE_GUID" val="0ee96b01-54ef-4dd2-bd1f-77f0b9b7f75b"/>
</p:tagLst>
</file>

<file path=ppt/tags/tag2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5"/>
  <p:tag name="ARTICULATE_SLIDE_GUID" val="1edd97d9-e858-4fa3-a2fe-f855d71b81a4"/>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6950e567-06cb-4844-b9df-2a87152dfb0f"/>
  <p:tag name="ARTICULATE_SLIDE_NAV" val="2"/>
</p:tagLst>
</file>

<file path=ppt/tags/tag3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6"/>
  <p:tag name="ARTICULATE_SLIDE_GUID" val="6161aa22-fe19-4a44-8227-5abc0cbb91db"/>
</p:tagLst>
</file>

<file path=ppt/tags/tag3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7"/>
  <p:tag name="ARTICULATE_SLIDE_GUID" val="beac16bb-de88-4068-b4de-3a62db144109"/>
</p:tagLst>
</file>

<file path=ppt/tags/tag3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8"/>
  <p:tag name="ARTICULATE_SLIDE_GUID" val="daa4f8f1-d714-45f3-a5ae-249a6cb079d9"/>
</p:tagLst>
</file>

<file path=ppt/tags/tag3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9"/>
  <p:tag name="ARTICULATE_SLIDE_GUID" val="f3894a80-be17-43cf-87b8-fc8a53288d23"/>
</p:tagLst>
</file>

<file path=ppt/tags/tag3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0"/>
  <p:tag name="ARTICULATE_SLIDE_GUID" val="da802dec-13d7-436d-8ca0-7e201e748692"/>
</p:tagLst>
</file>

<file path=ppt/tags/tag3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1"/>
  <p:tag name="ARTICULATE_SLIDE_GUID" val="6fee35bb-ae89-4892-af8f-2c9897508edb"/>
</p:tagLst>
</file>

<file path=ppt/tags/tag36.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3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2"/>
  <p:tag name="ARTICULATE_SLIDE_GUID" val="5e677b01-a23f-465a-b201-71f601ed41c8"/>
</p:tagLst>
</file>

<file path=ppt/tags/tag3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3"/>
  <p:tag name="ARTICULATE_SLIDE_GUID" val="b17104a9-2667-4153-b2d7-04eda7592071"/>
</p:tagLst>
</file>

<file path=ppt/tags/tag3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4"/>
  <p:tag name="ARTICULATE_SLIDE_GUID" val="226db8dc-f207-4e1f-8e4d-48934575dd7e"/>
</p:tagLst>
</file>

<file path=ppt/tags/tag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070c7fe2-bfdd-4e14-a41c-36fb54a35cfe"/>
  <p:tag name="ARTICULATE_SLIDE_NAV" val="3"/>
</p:tagLst>
</file>

<file path=ppt/tags/tag4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19e7fd06-60f8-4a7d-86fa-4b2622671ac3"/>
  <p:tag name="ARTICULATE_SLIDE_NAV" val="35"/>
</p:tagLst>
</file>

<file path=ppt/tags/tag4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f7913ee3-ec3f-469f-9aea-8c2c42cfb891"/>
  <p:tag name="ARTICULATE_SLIDE_NAV" val="36"/>
</p:tagLst>
</file>

<file path=ppt/tags/tag4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96e14058-bc34-41f7-bc04-4b0f0d285732"/>
  <p:tag name="ARTICULATE_SLIDE_NAV" val="37"/>
</p:tagLst>
</file>

<file path=ppt/tags/tag43.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4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2634e94e-dde1-416e-978c-2e184fbd53d0"/>
  <p:tag name="ARTICULATE_SLIDE_NAV" val="38"/>
</p:tagLst>
</file>

<file path=ppt/tags/tag45.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4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891cc60e-ccfe-489f-a49f-3043101e72c5"/>
  <p:tag name="ARTICULATE_SLIDE_NAV" val="39"/>
</p:tagLst>
</file>

<file path=ppt/tags/tag4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6a61cd1d-f406-486c-bddc-15a41f6fb1f2"/>
  <p:tag name="ARTICULATE_SLIDE_NAV" val="40"/>
</p:tagLst>
</file>

<file path=ppt/tags/tag48.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4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1"/>
  <p:tag name="ARTICULATE_SLIDE_GUID" val="d0a5f039-4b02-4d92-a63c-ee7a519222cb"/>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03adf8cd-a860-4877-9910-0ff0899c8af0"/>
  <p:tag name="ARTICULATE_SLIDE_NAV" val="4"/>
</p:tagLst>
</file>

<file path=ppt/tags/tag5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2"/>
  <p:tag name="ARTICULATE_SLIDE_GUID" val="7c9efedd-bc90-4bb9-8602-a7ec3b71dc89"/>
</p:tagLst>
</file>

<file path=ppt/tags/tag5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jjones\LOCALS~1\Temp\articulate\presenter\imgtemp\qJkLSM7n_files\slide0001_image001.emz"/>
</p:tagLst>
</file>

<file path=ppt/tags/tag5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3"/>
  <p:tag name="ARTICULATE_SLIDE_GUID" val="0f188d9a-1c7e-43cb-ab3c-df1a18e3af9e"/>
</p:tagLst>
</file>

<file path=ppt/tags/tag5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jjones\LOCALS~1\Temp\articulate\presenter\imgtemp\4Bu1YCee_files\slide0001_image001.emz"/>
</p:tagLst>
</file>

<file path=ppt/tags/tag5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4"/>
  <p:tag name="ARTICULATE_SLIDE_GUID" val="8a3a411b-1752-43e8-911e-229923c9029d"/>
</p:tagLst>
</file>

<file path=ppt/tags/tag5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5"/>
  <p:tag name="ARTICULATE_SLIDE_GUID" val="db05cd8d-e05b-43e2-99a9-c38f80c02849"/>
</p:tagLst>
</file>

<file path=ppt/tags/tag5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6"/>
  <p:tag name="ARTICULATE_SLIDE_GUID" val="62d7b3d7-2998-4e49-bfab-f240b69a52bd"/>
</p:tagLst>
</file>

<file path=ppt/tags/tag57.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5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7"/>
  <p:tag name="ARTICULATE_SLIDE_GUID" val="93140be4-f19b-410e-b683-85a163c7bd8f"/>
</p:tagLst>
</file>

<file path=ppt/tags/tag5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jjones\LOCALS~1\Temp\articulate\presenter\imgtemp\QMAI1Yzy_files\slide0001_image001.emz"/>
</p:tagLst>
</file>

<file path=ppt/tags/tag6.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6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8"/>
  <p:tag name="ARTICULATE_SLIDE_GUID" val="ffe51668-7fd9-4921-a73f-6ed272cebcac"/>
</p:tagLst>
</file>

<file path=ppt/tags/tag6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9"/>
  <p:tag name="ARTICULATE_SLIDE_GUID" val="3e6c85da-5e6d-4446-bcdd-26567df454af"/>
</p:tagLst>
</file>

<file path=ppt/tags/tag6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0"/>
  <p:tag name="ARTICULATE_SLIDE_GUID" val="7c319249-b01d-46b7-ba12-85b3a6f3a7db"/>
</p:tagLst>
</file>

<file path=ppt/tags/tag6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1"/>
  <p:tag name="ARTICULATE_SLIDE_GUID" val="dd66b15b-e1fe-446c-aad3-26e20716c159"/>
</p:tagLst>
</file>

<file path=ppt/tags/tag6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2"/>
  <p:tag name="ARTICULATE_SLIDE_GUID" val="268a5bc7-bf0f-47a7-89d6-ca5d481a7861"/>
</p:tagLst>
</file>

<file path=ppt/tags/tag65.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6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3"/>
  <p:tag name="ARTICULATE_SLIDE_GUID" val="ddd2e849-1fc2-4c41-a223-2b36e2432c53"/>
</p:tagLst>
</file>

<file path=ppt/tags/tag6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4"/>
  <p:tag name="ARTICULATE_SLIDE_GUID" val="0da4d5a7-0d4a-4eb6-bab0-a392f03417a4"/>
</p:tagLst>
</file>

<file path=ppt/tags/tag68.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6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5"/>
  <p:tag name="ARTICULATE_SLIDE_GUID" val="bfab5269-e033-4112-b0d5-6a3686675d37"/>
</p:tagLst>
</file>

<file path=ppt/tags/tag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
  <p:tag name="ARTICULATE_SLIDE_GUID" val="edee8206-4810-45c5-ab7e-a38a205b907a"/>
</p:tagLst>
</file>

<file path=ppt/tags/tag70.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6"/>
  <p:tag name="ARTICULATE_SLIDE_GUID" val="d4da1305-5136-41a0-afcc-89584f072d3e"/>
</p:tagLst>
</file>

<file path=ppt/tags/tag72.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3.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7"/>
  <p:tag name="ARTICULATE_SLIDE_GUID" val="6e3046ee-081f-46fd-943c-15e22fa4b271"/>
</p:tagLst>
</file>

<file path=ppt/tags/tag75.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8"/>
  <p:tag name="ARTICULATE_SLIDE_GUID" val="c5a2f631-87d9-4a2d-9331-f5cb6370e958"/>
</p:tagLst>
</file>

<file path=ppt/tags/tag77.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9"/>
  <p:tag name="ARTICULATE_SLIDE_GUID" val="21994faf-f9b5-445d-b0b4-477236bc8e59"/>
</p:tagLst>
</file>

<file path=ppt/tags/tag7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7b5a7666-698d-42f1-b015-9d28885e364a"/>
  <p:tag name="ARTICULATE_SLIDE_NAV" val="60"/>
</p:tagLst>
</file>

<file path=ppt/tags/tag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
  <p:tag name="ARTICULATE_SLIDE_GUID" val="f2f15d4e-7d64-46e5-820a-858e42a8539e"/>
</p:tagLst>
</file>

<file path=ppt/tags/tag80.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8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221b87f6-2029-4444-887b-a7c18a19c255"/>
  <p:tag name="ARTICULATE_SLIDE_NAV" val="61"/>
</p:tagLst>
</file>

<file path=ppt/tags/tag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7"/>
  <p:tag name="ARTICULATE_SLIDE_GUID" val="7d7fdecb-fb7b-4838-8326-be7c44fbe5e4"/>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Presentation2">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AcademicPresentation2</Template>
  <TotalTime>0</TotalTime>
  <Words>3094</Words>
  <Application>Microsoft Office PowerPoint</Application>
  <PresentationFormat>On-screen Show (4:3)</PresentationFormat>
  <Paragraphs>443</Paragraphs>
  <Slides>61</Slides>
  <Notes>61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AcademicPresentation2</vt:lpstr>
      <vt:lpstr>   HIPAA PRIVACY POLICIES &amp; PROCEDURES</vt:lpstr>
      <vt:lpstr>HIPAA Humor (North Dakota Dept of Health)</vt:lpstr>
      <vt:lpstr>Please Note:</vt:lpstr>
      <vt:lpstr>Federal Health Information Privacy &amp; Security Provisions include:</vt:lpstr>
      <vt:lpstr>Privacy &amp; Virginia Laws</vt:lpstr>
      <vt:lpstr>Goals of HIPAA</vt:lpstr>
      <vt:lpstr>Privacy &amp; Security Rules Are Necessary because…</vt:lpstr>
      <vt:lpstr>Privacy &amp; Security Officials</vt:lpstr>
      <vt:lpstr>All Staff Must Review the DBHDS Privacy Provisions</vt:lpstr>
      <vt:lpstr>Safeguarding Private Information Is Everyone’s Responsibility at DBHDS</vt:lpstr>
      <vt:lpstr>Bottom Line – Privacy is Just Good Customer Service</vt:lpstr>
      <vt:lpstr>How Do Individuals Know What Their Privacy Rights Are?</vt:lpstr>
      <vt:lpstr>Let’s Think About It… </vt:lpstr>
      <vt:lpstr>Slide 14</vt:lpstr>
      <vt:lpstr>So What Is PHI?</vt:lpstr>
      <vt:lpstr>PHI Comes In All Kinds of Formats </vt:lpstr>
      <vt:lpstr>General Rule Regarding PHI</vt:lpstr>
      <vt:lpstr>Required PHI Disclosures …</vt:lpstr>
      <vt:lpstr>Permitted PHI Disclosures …</vt:lpstr>
      <vt:lpstr>Treatment Defined (45 CFR 164.506)</vt:lpstr>
      <vt:lpstr>Payment Defined (45 CFR 164.501)</vt:lpstr>
      <vt:lpstr>Health care operations (45 CFR 164.501)</vt:lpstr>
      <vt:lpstr>PHI Uses &amp; Disclosures – When No Authorization Required …</vt:lpstr>
      <vt:lpstr>PHI Uses &amp; Disclosures – When No Authorization Required …</vt:lpstr>
      <vt:lpstr>PHI Uses &amp; Disclosures – When No Authorization Required …</vt:lpstr>
      <vt:lpstr>PHI Uses &amp; Disclosures – When No Authorization Required</vt:lpstr>
      <vt:lpstr>Uses &amp; Disclosures   When Authorization IS REQUIRED…</vt:lpstr>
      <vt:lpstr>Minimum Necessary Rule</vt:lpstr>
      <vt:lpstr>When Minimum Necessary Rule Does NOT Apply …</vt:lpstr>
      <vt:lpstr>When Minimum Necessary Rule Does NOT Apply …</vt:lpstr>
      <vt:lpstr>Business Associate  Agreements</vt:lpstr>
      <vt:lpstr>Who Is A Business Associate? (cont’d)</vt:lpstr>
      <vt:lpstr>Business Associates (cont’d)</vt:lpstr>
      <vt:lpstr>Business Associates (cont’d)</vt:lpstr>
      <vt:lpstr>Business Associates (cont’d)</vt:lpstr>
      <vt:lpstr> Business Associates (cont’d)</vt:lpstr>
      <vt:lpstr>Privacy Violations   Consequences</vt:lpstr>
      <vt:lpstr>Let’s Review…</vt:lpstr>
      <vt:lpstr>Slide 39</vt:lpstr>
      <vt:lpstr>Let’s Think About It…</vt:lpstr>
      <vt:lpstr>Slide 41</vt:lpstr>
      <vt:lpstr>Speaking of Confidentiality</vt:lpstr>
      <vt:lpstr>Incidental Disclosures</vt:lpstr>
      <vt:lpstr>Reasonable Precautions to Avoid Incidental Disclosures …</vt:lpstr>
      <vt:lpstr>Examples of  Incidental Disclosures</vt:lpstr>
      <vt:lpstr>Accidental Disclosures</vt:lpstr>
      <vt:lpstr>Intentional Disclosures</vt:lpstr>
      <vt:lpstr>Intentional Violations: Examples</vt:lpstr>
      <vt:lpstr>Intentional Violations:  More Examples</vt:lpstr>
      <vt:lpstr>Intentional Violations:  Even More Examples</vt:lpstr>
      <vt:lpstr>When To Report Violations</vt:lpstr>
      <vt:lpstr>Let’s Review… </vt:lpstr>
      <vt:lpstr>Slide 53</vt:lpstr>
      <vt:lpstr>Administrative Safeguards Available to You:</vt:lpstr>
      <vt:lpstr>   Physical Safeguards   </vt:lpstr>
      <vt:lpstr>PHI in E-Mails</vt:lpstr>
      <vt:lpstr>PHI Disposal</vt:lpstr>
      <vt:lpstr>Think Fast  </vt:lpstr>
      <vt:lpstr>Slide 59</vt:lpstr>
      <vt:lpstr>HIP HIPAA HOORAY!!! </vt:lpstr>
      <vt:lpstr>University of Florida HIPAA Privacy Awareness Training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2012-03-15T14:58:26Z</dcterms:created>
  <dcterms:modified xsi:type="dcterms:W3CDTF">2012-05-31T15:57:10Z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y fmtid="{D5CDD505-2E9C-101B-9397-08002B2CF9AE}" pid="3" name="ArticulateUseProject">
    <vt:lpwstr>1</vt:lpwstr>
  </property>
  <property fmtid="{D5CDD505-2E9C-101B-9397-08002B2CF9AE}" pid="4" name="ArticulatePath">
    <vt:lpwstr>HIPAA Training 2012</vt:lpwstr>
  </property>
  <property fmtid="{D5CDD505-2E9C-101B-9397-08002B2CF9AE}" pid="5" name="ArticulateGUID">
    <vt:lpwstr>195D2522-1727-4D4D-A407-0DE8D9CB3487</vt:lpwstr>
  </property>
  <property fmtid="{D5CDD505-2E9C-101B-9397-08002B2CF9AE}" pid="6" name="ArticulateProjectFull">
    <vt:lpwstr>C:\Documents and Settings\jjones\My Documents\My Articulate Projects\DBHDS HIPAA Training 2012\DBHDS - HIPAA Training 2012.ppta</vt:lpwstr>
  </property>
</Properties>
</file>