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0"/>
  </p:notesMasterIdLst>
  <p:handoutMasterIdLst>
    <p:handoutMasterId r:id="rId21"/>
  </p:handoutMasterIdLst>
  <p:sldIdLst>
    <p:sldId id="720" r:id="rId2"/>
    <p:sldId id="721" r:id="rId3"/>
    <p:sldId id="711" r:id="rId4"/>
    <p:sldId id="712" r:id="rId5"/>
    <p:sldId id="714" r:id="rId6"/>
    <p:sldId id="713" r:id="rId7"/>
    <p:sldId id="715" r:id="rId8"/>
    <p:sldId id="736" r:id="rId9"/>
    <p:sldId id="737" r:id="rId10"/>
    <p:sldId id="719" r:id="rId11"/>
    <p:sldId id="718" r:id="rId12"/>
    <p:sldId id="734" r:id="rId13"/>
    <p:sldId id="729" r:id="rId14"/>
    <p:sldId id="730" r:id="rId15"/>
    <p:sldId id="731" r:id="rId16"/>
    <p:sldId id="732" r:id="rId17"/>
    <p:sldId id="735" r:id="rId18"/>
    <p:sldId id="733" r:id="rId19"/>
  </p:sldIdLst>
  <p:sldSz cx="9144000" cy="6858000" type="screen4x3"/>
  <p:notesSz cx="6858000" cy="9296400"/>
  <p:defaultTextStyle>
    <a:defPPr>
      <a:defRPr lang="en-US"/>
    </a:defPPr>
    <a:lvl1pPr algn="ctr" rtl="0" fontAlgn="base">
      <a:spcBef>
        <a:spcPct val="20000"/>
      </a:spcBef>
      <a:spcAft>
        <a:spcPct val="0"/>
      </a:spcAft>
      <a:buChar char="•"/>
      <a:defRPr sz="2800" kern="1200">
        <a:solidFill>
          <a:schemeClr val="tx1"/>
        </a:solidFill>
        <a:latin typeface="Arial Unicode MS" pitchFamily="34" charset="-128"/>
        <a:ea typeface="+mn-ea"/>
        <a:cs typeface="+mn-cs"/>
      </a:defRPr>
    </a:lvl1pPr>
    <a:lvl2pPr marL="457200" algn="ctr" rtl="0" fontAlgn="base">
      <a:spcBef>
        <a:spcPct val="20000"/>
      </a:spcBef>
      <a:spcAft>
        <a:spcPct val="0"/>
      </a:spcAft>
      <a:buChar char="•"/>
      <a:defRPr sz="2800" kern="1200">
        <a:solidFill>
          <a:schemeClr val="tx1"/>
        </a:solidFill>
        <a:latin typeface="Arial Unicode MS" pitchFamily="34" charset="-128"/>
        <a:ea typeface="+mn-ea"/>
        <a:cs typeface="+mn-cs"/>
      </a:defRPr>
    </a:lvl2pPr>
    <a:lvl3pPr marL="914400" algn="ctr" rtl="0" fontAlgn="base">
      <a:spcBef>
        <a:spcPct val="20000"/>
      </a:spcBef>
      <a:spcAft>
        <a:spcPct val="0"/>
      </a:spcAft>
      <a:buChar char="•"/>
      <a:defRPr sz="2800" kern="1200">
        <a:solidFill>
          <a:schemeClr val="tx1"/>
        </a:solidFill>
        <a:latin typeface="Arial Unicode MS" pitchFamily="34" charset="-128"/>
        <a:ea typeface="+mn-ea"/>
        <a:cs typeface="+mn-cs"/>
      </a:defRPr>
    </a:lvl3pPr>
    <a:lvl4pPr marL="1371600" algn="ctr" rtl="0" fontAlgn="base">
      <a:spcBef>
        <a:spcPct val="20000"/>
      </a:spcBef>
      <a:spcAft>
        <a:spcPct val="0"/>
      </a:spcAft>
      <a:buChar char="•"/>
      <a:defRPr sz="2800" kern="1200">
        <a:solidFill>
          <a:schemeClr val="tx1"/>
        </a:solidFill>
        <a:latin typeface="Arial Unicode MS" pitchFamily="34" charset="-128"/>
        <a:ea typeface="+mn-ea"/>
        <a:cs typeface="+mn-cs"/>
      </a:defRPr>
    </a:lvl4pPr>
    <a:lvl5pPr marL="1828800" algn="ctr" rtl="0" fontAlgn="base">
      <a:spcBef>
        <a:spcPct val="20000"/>
      </a:spcBef>
      <a:spcAft>
        <a:spcPct val="0"/>
      </a:spcAft>
      <a:buChar char="•"/>
      <a:defRPr sz="2800" kern="1200">
        <a:solidFill>
          <a:schemeClr val="tx1"/>
        </a:solidFill>
        <a:latin typeface="Arial Unicode MS" pitchFamily="34" charset="-128"/>
        <a:ea typeface="+mn-ea"/>
        <a:cs typeface="+mn-cs"/>
      </a:defRPr>
    </a:lvl5pPr>
    <a:lvl6pPr marL="2286000" algn="l" defTabSz="914400" rtl="0" eaLnBrk="1" latinLnBrk="0" hangingPunct="1">
      <a:defRPr sz="2800" kern="1200">
        <a:solidFill>
          <a:schemeClr val="tx1"/>
        </a:solidFill>
        <a:latin typeface="Arial Unicode MS" pitchFamily="34" charset="-128"/>
        <a:ea typeface="+mn-ea"/>
        <a:cs typeface="+mn-cs"/>
      </a:defRPr>
    </a:lvl6pPr>
    <a:lvl7pPr marL="2743200" algn="l" defTabSz="914400" rtl="0" eaLnBrk="1" latinLnBrk="0" hangingPunct="1">
      <a:defRPr sz="2800" kern="1200">
        <a:solidFill>
          <a:schemeClr val="tx1"/>
        </a:solidFill>
        <a:latin typeface="Arial Unicode MS" pitchFamily="34" charset="-128"/>
        <a:ea typeface="+mn-ea"/>
        <a:cs typeface="+mn-cs"/>
      </a:defRPr>
    </a:lvl7pPr>
    <a:lvl8pPr marL="3200400" algn="l" defTabSz="914400" rtl="0" eaLnBrk="1" latinLnBrk="0" hangingPunct="1">
      <a:defRPr sz="2800" kern="1200">
        <a:solidFill>
          <a:schemeClr val="tx1"/>
        </a:solidFill>
        <a:latin typeface="Arial Unicode MS" pitchFamily="34" charset="-128"/>
        <a:ea typeface="+mn-ea"/>
        <a:cs typeface="+mn-cs"/>
      </a:defRPr>
    </a:lvl8pPr>
    <a:lvl9pPr marL="3657600" algn="l" defTabSz="914400" rtl="0" eaLnBrk="1" latinLnBrk="0" hangingPunct="1">
      <a:defRPr sz="2800" kern="1200">
        <a:solidFill>
          <a:schemeClr val="tx1"/>
        </a:solidFill>
        <a:latin typeface="Arial Unicode MS" pitchFamily="34" charset="-128"/>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ra" initials="DKF"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4CAE4"/>
    <a:srgbClr val="FF9900"/>
    <a:srgbClr val="E5ECF7"/>
    <a:srgbClr val="00518E"/>
    <a:srgbClr val="7F6849"/>
    <a:srgbClr val="A3855D"/>
    <a:srgbClr val="D9F1FF"/>
    <a:srgbClr val="BE3C02"/>
    <a:srgbClr val="DBF1E7"/>
    <a:srgbClr val="FFF2C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84" autoAdjust="0"/>
    <p:restoredTop sz="80481" autoAdjust="0"/>
  </p:normalViewPr>
  <p:slideViewPr>
    <p:cSldViewPr>
      <p:cViewPr>
        <p:scale>
          <a:sx n="50" d="100"/>
          <a:sy n="50" d="100"/>
        </p:scale>
        <p:origin x="-1560" y="-1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5" d="100"/>
        <a:sy n="85" d="100"/>
      </p:scale>
      <p:origin x="0" y="197"/>
    </p:cViewPr>
  </p:sorterViewPr>
  <p:notesViewPr>
    <p:cSldViewPr>
      <p:cViewPr>
        <p:scale>
          <a:sx n="69" d="100"/>
          <a:sy n="69" d="100"/>
        </p:scale>
        <p:origin x="-1661" y="1493"/>
      </p:cViewPr>
      <p:guideLst>
        <p:guide orient="horz" pos="2929"/>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2690" name="Rectangle 2"/>
          <p:cNvSpPr>
            <a:spLocks noGrp="1" noChangeArrowheads="1"/>
          </p:cNvSpPr>
          <p:nvPr>
            <p:ph type="hdr" sz="quarter"/>
          </p:nvPr>
        </p:nvSpPr>
        <p:spPr bwMode="auto">
          <a:xfrm>
            <a:off x="0" y="4"/>
            <a:ext cx="2971800" cy="465221"/>
          </a:xfrm>
          <a:prstGeom prst="rect">
            <a:avLst/>
          </a:prstGeom>
          <a:noFill/>
          <a:ln w="9525">
            <a:noFill/>
            <a:miter lim="800000"/>
            <a:headEnd/>
            <a:tailEnd/>
          </a:ln>
          <a:effectLst/>
        </p:spPr>
        <p:txBody>
          <a:bodyPr vert="horz" wrap="square" lIns="91725" tIns="45861" rIns="91725" bIns="45861" numCol="1" anchor="t" anchorCtr="0" compatLnSpc="1">
            <a:prstTxWarp prst="textNoShape">
              <a:avLst/>
            </a:prstTxWarp>
          </a:bodyPr>
          <a:lstStyle>
            <a:lvl1pPr algn="l" defTabSz="917442">
              <a:spcBef>
                <a:spcPct val="0"/>
              </a:spcBef>
              <a:buFontTx/>
              <a:buNone/>
              <a:defRPr sz="1200"/>
            </a:lvl1pPr>
          </a:lstStyle>
          <a:p>
            <a:endParaRPr lang="en-US"/>
          </a:p>
        </p:txBody>
      </p:sp>
      <p:sp>
        <p:nvSpPr>
          <p:cNvPr id="242691" name="Rectangle 3"/>
          <p:cNvSpPr>
            <a:spLocks noGrp="1" noChangeArrowheads="1"/>
          </p:cNvSpPr>
          <p:nvPr>
            <p:ph type="dt" sz="quarter" idx="1"/>
          </p:nvPr>
        </p:nvSpPr>
        <p:spPr bwMode="auto">
          <a:xfrm>
            <a:off x="3884614" y="4"/>
            <a:ext cx="2971800" cy="465221"/>
          </a:xfrm>
          <a:prstGeom prst="rect">
            <a:avLst/>
          </a:prstGeom>
          <a:noFill/>
          <a:ln w="9525">
            <a:noFill/>
            <a:miter lim="800000"/>
            <a:headEnd/>
            <a:tailEnd/>
          </a:ln>
          <a:effectLst/>
        </p:spPr>
        <p:txBody>
          <a:bodyPr vert="horz" wrap="square" lIns="91725" tIns="45861" rIns="91725" bIns="45861" numCol="1" anchor="t" anchorCtr="0" compatLnSpc="1">
            <a:prstTxWarp prst="textNoShape">
              <a:avLst/>
            </a:prstTxWarp>
          </a:bodyPr>
          <a:lstStyle>
            <a:lvl1pPr algn="r" defTabSz="917442">
              <a:spcBef>
                <a:spcPct val="0"/>
              </a:spcBef>
              <a:buFontTx/>
              <a:buNone/>
              <a:defRPr sz="1200"/>
            </a:lvl1pPr>
          </a:lstStyle>
          <a:p>
            <a:endParaRPr lang="en-US"/>
          </a:p>
        </p:txBody>
      </p:sp>
      <p:sp>
        <p:nvSpPr>
          <p:cNvPr id="242692" name="Rectangle 4"/>
          <p:cNvSpPr>
            <a:spLocks noGrp="1" noChangeArrowheads="1"/>
          </p:cNvSpPr>
          <p:nvPr>
            <p:ph type="ftr" sz="quarter" idx="2"/>
          </p:nvPr>
        </p:nvSpPr>
        <p:spPr bwMode="auto">
          <a:xfrm>
            <a:off x="0" y="8829576"/>
            <a:ext cx="2971800" cy="465221"/>
          </a:xfrm>
          <a:prstGeom prst="rect">
            <a:avLst/>
          </a:prstGeom>
          <a:noFill/>
          <a:ln w="9525">
            <a:noFill/>
            <a:miter lim="800000"/>
            <a:headEnd/>
            <a:tailEnd/>
          </a:ln>
          <a:effectLst/>
        </p:spPr>
        <p:txBody>
          <a:bodyPr vert="horz" wrap="square" lIns="91725" tIns="45861" rIns="91725" bIns="45861" numCol="1" anchor="b" anchorCtr="0" compatLnSpc="1">
            <a:prstTxWarp prst="textNoShape">
              <a:avLst/>
            </a:prstTxWarp>
          </a:bodyPr>
          <a:lstStyle>
            <a:lvl1pPr algn="l" defTabSz="917442">
              <a:spcBef>
                <a:spcPct val="0"/>
              </a:spcBef>
              <a:buFontTx/>
              <a:buNone/>
              <a:defRPr sz="1200"/>
            </a:lvl1pPr>
          </a:lstStyle>
          <a:p>
            <a:endParaRPr lang="en-US"/>
          </a:p>
        </p:txBody>
      </p:sp>
      <p:sp>
        <p:nvSpPr>
          <p:cNvPr id="242693" name="Rectangle 5"/>
          <p:cNvSpPr>
            <a:spLocks noGrp="1" noChangeArrowheads="1"/>
          </p:cNvSpPr>
          <p:nvPr>
            <p:ph type="sldNum" sz="quarter" idx="3"/>
          </p:nvPr>
        </p:nvSpPr>
        <p:spPr bwMode="auto">
          <a:xfrm>
            <a:off x="3884614" y="8829576"/>
            <a:ext cx="2971800" cy="465221"/>
          </a:xfrm>
          <a:prstGeom prst="rect">
            <a:avLst/>
          </a:prstGeom>
          <a:noFill/>
          <a:ln w="9525">
            <a:noFill/>
            <a:miter lim="800000"/>
            <a:headEnd/>
            <a:tailEnd/>
          </a:ln>
          <a:effectLst/>
        </p:spPr>
        <p:txBody>
          <a:bodyPr vert="horz" wrap="square" lIns="91725" tIns="45861" rIns="91725" bIns="45861" numCol="1" anchor="b" anchorCtr="0" compatLnSpc="1">
            <a:prstTxWarp prst="textNoShape">
              <a:avLst/>
            </a:prstTxWarp>
          </a:bodyPr>
          <a:lstStyle>
            <a:lvl1pPr algn="r" defTabSz="917442">
              <a:spcBef>
                <a:spcPct val="0"/>
              </a:spcBef>
              <a:buFontTx/>
              <a:buNone/>
              <a:defRPr sz="1200"/>
            </a:lvl1pPr>
          </a:lstStyle>
          <a:p>
            <a:fld id="{1779DF11-6A3F-425D-A4F8-2C079D2470D4}" type="slidenum">
              <a:rPr lang="en-US"/>
              <a:pPr/>
              <a:t>‹#›</a:t>
            </a:fld>
            <a:endParaRPr lang="en-US"/>
          </a:p>
        </p:txBody>
      </p:sp>
    </p:spTree>
    <p:extLst>
      <p:ext uri="{BB962C8B-B14F-4D97-AF65-F5344CB8AC3E}">
        <p14:creationId xmlns:p14="http://schemas.microsoft.com/office/powerpoint/2010/main" xmlns="" val="781292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8594" name="Rectangle 2"/>
          <p:cNvSpPr>
            <a:spLocks noGrp="1" noChangeArrowheads="1"/>
          </p:cNvSpPr>
          <p:nvPr>
            <p:ph type="hdr" sz="quarter"/>
          </p:nvPr>
        </p:nvSpPr>
        <p:spPr bwMode="auto">
          <a:xfrm>
            <a:off x="0" y="4"/>
            <a:ext cx="2971800" cy="465221"/>
          </a:xfrm>
          <a:prstGeom prst="rect">
            <a:avLst/>
          </a:prstGeom>
          <a:noFill/>
          <a:ln w="9525">
            <a:noFill/>
            <a:miter lim="800000"/>
            <a:headEnd/>
            <a:tailEnd/>
          </a:ln>
          <a:effectLst/>
        </p:spPr>
        <p:txBody>
          <a:bodyPr vert="horz" wrap="square" lIns="91725" tIns="45861" rIns="91725" bIns="45861" numCol="1" anchor="t" anchorCtr="0" compatLnSpc="1">
            <a:prstTxWarp prst="textNoShape">
              <a:avLst/>
            </a:prstTxWarp>
          </a:bodyPr>
          <a:lstStyle>
            <a:lvl1pPr algn="l" defTabSz="917442">
              <a:spcBef>
                <a:spcPct val="0"/>
              </a:spcBef>
              <a:buFontTx/>
              <a:buNone/>
              <a:defRPr sz="1200"/>
            </a:lvl1pPr>
          </a:lstStyle>
          <a:p>
            <a:endParaRPr lang="en-US"/>
          </a:p>
        </p:txBody>
      </p:sp>
      <p:sp>
        <p:nvSpPr>
          <p:cNvPr id="238595" name="Rectangle 3"/>
          <p:cNvSpPr>
            <a:spLocks noGrp="1" noChangeArrowheads="1"/>
          </p:cNvSpPr>
          <p:nvPr>
            <p:ph type="dt" idx="1"/>
          </p:nvPr>
        </p:nvSpPr>
        <p:spPr bwMode="auto">
          <a:xfrm>
            <a:off x="3884614" y="4"/>
            <a:ext cx="2971800" cy="465221"/>
          </a:xfrm>
          <a:prstGeom prst="rect">
            <a:avLst/>
          </a:prstGeom>
          <a:noFill/>
          <a:ln w="9525">
            <a:noFill/>
            <a:miter lim="800000"/>
            <a:headEnd/>
            <a:tailEnd/>
          </a:ln>
          <a:effectLst/>
        </p:spPr>
        <p:txBody>
          <a:bodyPr vert="horz" wrap="square" lIns="91725" tIns="45861" rIns="91725" bIns="45861" numCol="1" anchor="t" anchorCtr="0" compatLnSpc="1">
            <a:prstTxWarp prst="textNoShape">
              <a:avLst/>
            </a:prstTxWarp>
          </a:bodyPr>
          <a:lstStyle>
            <a:lvl1pPr algn="r" defTabSz="917442">
              <a:spcBef>
                <a:spcPct val="0"/>
              </a:spcBef>
              <a:buFontTx/>
              <a:buNone/>
              <a:defRPr sz="1200"/>
            </a:lvl1pPr>
          </a:lstStyle>
          <a:p>
            <a:endParaRPr lang="en-US"/>
          </a:p>
        </p:txBody>
      </p:sp>
      <p:sp>
        <p:nvSpPr>
          <p:cNvPr id="238596" name="Rectangle 4"/>
          <p:cNvSpPr>
            <a:spLocks noGrp="1" noRot="1" noChangeAspect="1" noChangeArrowheads="1" noTextEdit="1"/>
          </p:cNvSpPr>
          <p:nvPr>
            <p:ph type="sldImg" idx="2"/>
          </p:nvPr>
        </p:nvSpPr>
        <p:spPr bwMode="auto">
          <a:xfrm>
            <a:off x="1104900" y="696913"/>
            <a:ext cx="4649788" cy="3486150"/>
          </a:xfrm>
          <a:prstGeom prst="rect">
            <a:avLst/>
          </a:prstGeom>
          <a:noFill/>
          <a:ln w="9525">
            <a:solidFill>
              <a:srgbClr val="000000"/>
            </a:solidFill>
            <a:miter lim="800000"/>
            <a:headEnd/>
            <a:tailEnd/>
          </a:ln>
          <a:effectLst/>
        </p:spPr>
      </p:sp>
      <p:sp>
        <p:nvSpPr>
          <p:cNvPr id="238597" name="Rectangle 5"/>
          <p:cNvSpPr>
            <a:spLocks noGrp="1" noChangeArrowheads="1"/>
          </p:cNvSpPr>
          <p:nvPr>
            <p:ph type="body" sz="quarter" idx="3"/>
          </p:nvPr>
        </p:nvSpPr>
        <p:spPr bwMode="auto">
          <a:xfrm>
            <a:off x="685800" y="4416395"/>
            <a:ext cx="5486400" cy="4183781"/>
          </a:xfrm>
          <a:prstGeom prst="rect">
            <a:avLst/>
          </a:prstGeom>
          <a:noFill/>
          <a:ln w="9525">
            <a:noFill/>
            <a:miter lim="800000"/>
            <a:headEnd/>
            <a:tailEnd/>
          </a:ln>
          <a:effectLst/>
        </p:spPr>
        <p:txBody>
          <a:bodyPr vert="horz" wrap="square" lIns="91725" tIns="45861" rIns="91725" bIns="4586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8598" name="Rectangle 6"/>
          <p:cNvSpPr>
            <a:spLocks noGrp="1" noChangeArrowheads="1"/>
          </p:cNvSpPr>
          <p:nvPr>
            <p:ph type="ftr" sz="quarter" idx="4"/>
          </p:nvPr>
        </p:nvSpPr>
        <p:spPr bwMode="auto">
          <a:xfrm>
            <a:off x="0" y="8829576"/>
            <a:ext cx="2971800" cy="465221"/>
          </a:xfrm>
          <a:prstGeom prst="rect">
            <a:avLst/>
          </a:prstGeom>
          <a:noFill/>
          <a:ln w="9525">
            <a:noFill/>
            <a:miter lim="800000"/>
            <a:headEnd/>
            <a:tailEnd/>
          </a:ln>
          <a:effectLst/>
        </p:spPr>
        <p:txBody>
          <a:bodyPr vert="horz" wrap="square" lIns="91725" tIns="45861" rIns="91725" bIns="45861" numCol="1" anchor="b" anchorCtr="0" compatLnSpc="1">
            <a:prstTxWarp prst="textNoShape">
              <a:avLst/>
            </a:prstTxWarp>
          </a:bodyPr>
          <a:lstStyle>
            <a:lvl1pPr algn="l" defTabSz="917442">
              <a:spcBef>
                <a:spcPct val="0"/>
              </a:spcBef>
              <a:buFontTx/>
              <a:buNone/>
              <a:defRPr sz="1200"/>
            </a:lvl1pPr>
          </a:lstStyle>
          <a:p>
            <a:endParaRPr lang="en-US"/>
          </a:p>
        </p:txBody>
      </p:sp>
      <p:sp>
        <p:nvSpPr>
          <p:cNvPr id="238599" name="Rectangle 7"/>
          <p:cNvSpPr>
            <a:spLocks noGrp="1" noChangeArrowheads="1"/>
          </p:cNvSpPr>
          <p:nvPr>
            <p:ph type="sldNum" sz="quarter" idx="5"/>
          </p:nvPr>
        </p:nvSpPr>
        <p:spPr bwMode="auto">
          <a:xfrm>
            <a:off x="3884614" y="8829576"/>
            <a:ext cx="2971800" cy="465221"/>
          </a:xfrm>
          <a:prstGeom prst="rect">
            <a:avLst/>
          </a:prstGeom>
          <a:noFill/>
          <a:ln w="9525">
            <a:noFill/>
            <a:miter lim="800000"/>
            <a:headEnd/>
            <a:tailEnd/>
          </a:ln>
          <a:effectLst/>
        </p:spPr>
        <p:txBody>
          <a:bodyPr vert="horz" wrap="square" lIns="91725" tIns="45861" rIns="91725" bIns="45861" numCol="1" anchor="b" anchorCtr="0" compatLnSpc="1">
            <a:prstTxWarp prst="textNoShape">
              <a:avLst/>
            </a:prstTxWarp>
          </a:bodyPr>
          <a:lstStyle>
            <a:lvl1pPr algn="r" defTabSz="917442">
              <a:spcBef>
                <a:spcPct val="0"/>
              </a:spcBef>
              <a:buFontTx/>
              <a:buNone/>
              <a:defRPr sz="1200"/>
            </a:lvl1pPr>
          </a:lstStyle>
          <a:p>
            <a:fld id="{EB6E6E1E-C593-49DE-B4D5-0974BBFECB75}" type="slidenum">
              <a:rPr lang="en-US"/>
              <a:pPr/>
              <a:t>‹#›</a:t>
            </a:fld>
            <a:endParaRPr lang="en-US"/>
          </a:p>
        </p:txBody>
      </p:sp>
    </p:spTree>
    <p:extLst>
      <p:ext uri="{BB962C8B-B14F-4D97-AF65-F5344CB8AC3E}">
        <p14:creationId xmlns:p14="http://schemas.microsoft.com/office/powerpoint/2010/main" xmlns="" val="31917698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Unicode MS" pitchFamily="34" charset="-128"/>
        <a:ea typeface="+mn-ea"/>
        <a:cs typeface="+mn-cs"/>
      </a:defRPr>
    </a:lvl1pPr>
    <a:lvl2pPr marL="457200" algn="l" rtl="0" fontAlgn="base">
      <a:spcBef>
        <a:spcPct val="30000"/>
      </a:spcBef>
      <a:spcAft>
        <a:spcPct val="0"/>
      </a:spcAft>
      <a:defRPr sz="1200" kern="1200">
        <a:solidFill>
          <a:schemeClr val="tx1"/>
        </a:solidFill>
        <a:latin typeface="Arial Unicode MS" pitchFamily="34" charset="-128"/>
        <a:ea typeface="+mn-ea"/>
        <a:cs typeface="+mn-cs"/>
      </a:defRPr>
    </a:lvl2pPr>
    <a:lvl3pPr marL="914400" algn="l" rtl="0" fontAlgn="base">
      <a:spcBef>
        <a:spcPct val="30000"/>
      </a:spcBef>
      <a:spcAft>
        <a:spcPct val="0"/>
      </a:spcAft>
      <a:defRPr sz="1200" kern="1200">
        <a:solidFill>
          <a:schemeClr val="tx1"/>
        </a:solidFill>
        <a:latin typeface="Arial Unicode MS" pitchFamily="34" charset="-128"/>
        <a:ea typeface="+mn-ea"/>
        <a:cs typeface="+mn-cs"/>
      </a:defRPr>
    </a:lvl3pPr>
    <a:lvl4pPr marL="1371600" algn="l" rtl="0" fontAlgn="base">
      <a:spcBef>
        <a:spcPct val="30000"/>
      </a:spcBef>
      <a:spcAft>
        <a:spcPct val="0"/>
      </a:spcAft>
      <a:defRPr sz="1200" kern="1200">
        <a:solidFill>
          <a:schemeClr val="tx1"/>
        </a:solidFill>
        <a:latin typeface="Arial Unicode MS" pitchFamily="34" charset="-128"/>
        <a:ea typeface="+mn-ea"/>
        <a:cs typeface="+mn-cs"/>
      </a:defRPr>
    </a:lvl4pPr>
    <a:lvl5pPr marL="1828800" algn="l" rtl="0" fontAlgn="base">
      <a:spcBef>
        <a:spcPct val="30000"/>
      </a:spcBef>
      <a:spcAft>
        <a:spcPct val="0"/>
      </a:spcAft>
      <a:defRPr sz="1200" kern="1200">
        <a:solidFill>
          <a:schemeClr val="tx1"/>
        </a:solidFill>
        <a:latin typeface="Arial Unicode MS" pitchFamily="34" charset="-12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69D83C-0BD2-4E4C-B567-D1683481906B}" type="slidenum">
              <a:rPr lang="en-US"/>
              <a:pPr/>
              <a:t>1</a:t>
            </a:fld>
            <a:endParaRPr lang="en-US"/>
          </a:p>
        </p:txBody>
      </p:sp>
      <p:sp>
        <p:nvSpPr>
          <p:cNvPr id="555010" name="Rectangle 2"/>
          <p:cNvSpPr>
            <a:spLocks noGrp="1" noRot="1" noChangeAspect="1" noChangeArrowheads="1" noTextEdit="1"/>
          </p:cNvSpPr>
          <p:nvPr>
            <p:ph type="sldImg"/>
          </p:nvPr>
        </p:nvSpPr>
        <p:spPr>
          <a:ln/>
        </p:spPr>
      </p:sp>
      <p:sp>
        <p:nvSpPr>
          <p:cNvPr id="555011" name="Rectangle 3"/>
          <p:cNvSpPr>
            <a:spLocks noGrp="1" noChangeArrowheads="1"/>
          </p:cNvSpPr>
          <p:nvPr>
            <p:ph type="body" idx="1"/>
          </p:nvPr>
        </p:nvSpPr>
        <p:spPr/>
        <p:txBody>
          <a:bodyPr/>
          <a:lstStyle/>
          <a:p>
            <a:pPr marL="228600" indent="-228600">
              <a:buFont typeface="Arial" pitchFamily="34" charset="0"/>
              <a:buChar char="•"/>
            </a:pP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69D83C-0BD2-4E4C-B567-D1683481906B}" type="slidenum">
              <a:rPr lang="en-US"/>
              <a:pPr/>
              <a:t>2</a:t>
            </a:fld>
            <a:endParaRPr lang="en-US"/>
          </a:p>
        </p:txBody>
      </p:sp>
      <p:sp>
        <p:nvSpPr>
          <p:cNvPr id="555010" name="Rectangle 2"/>
          <p:cNvSpPr>
            <a:spLocks noGrp="1" noRot="1" noChangeAspect="1" noChangeArrowheads="1" noTextEdit="1"/>
          </p:cNvSpPr>
          <p:nvPr>
            <p:ph type="sldImg"/>
          </p:nvPr>
        </p:nvSpPr>
        <p:spPr>
          <a:ln/>
        </p:spPr>
      </p:sp>
      <p:sp>
        <p:nvSpPr>
          <p:cNvPr id="555011" name="Rectangle 3"/>
          <p:cNvSpPr>
            <a:spLocks noGrp="1" noChangeArrowheads="1"/>
          </p:cNvSpPr>
          <p:nvPr>
            <p:ph type="body" idx="1"/>
          </p:nvPr>
        </p:nvSpPr>
        <p:spPr/>
        <p:txBody>
          <a:bodyPr/>
          <a:lstStyle/>
          <a:p>
            <a:pPr marL="228600" indent="-228600">
              <a:buFont typeface="Arial" pitchFamily="34" charset="0"/>
              <a:buChar char="•"/>
            </a:pP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Three Year Rental Assistance Pilot Program funded with state general fund dollars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800" dirty="0" smtClean="0"/>
              <a:t>Governor included in his proposed budget $400,000 in ongoing funding for this initiative</a:t>
            </a:r>
            <a:endParaRPr lang="en-US" sz="1800" dirty="0"/>
          </a:p>
        </p:txBody>
      </p:sp>
      <p:sp>
        <p:nvSpPr>
          <p:cNvPr id="4" name="Slide Number Placeholder 3"/>
          <p:cNvSpPr>
            <a:spLocks noGrp="1"/>
          </p:cNvSpPr>
          <p:nvPr>
            <p:ph type="sldNum" sz="quarter" idx="10"/>
          </p:nvPr>
        </p:nvSpPr>
        <p:spPr/>
        <p:txBody>
          <a:bodyPr/>
          <a:lstStyle/>
          <a:p>
            <a:fld id="{EB6E6E1E-C593-49DE-B4D5-0974BBFECB7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Eric</a:t>
            </a:r>
            <a:endParaRPr lang="en-US" dirty="0"/>
          </a:p>
        </p:txBody>
      </p:sp>
      <p:sp>
        <p:nvSpPr>
          <p:cNvPr id="4" name="Slide Number Placeholder 3"/>
          <p:cNvSpPr>
            <a:spLocks noGrp="1"/>
          </p:cNvSpPr>
          <p:nvPr>
            <p:ph type="sldNum" sz="quarter" idx="10"/>
          </p:nvPr>
        </p:nvSpPr>
        <p:spPr/>
        <p:txBody>
          <a:bodyPr/>
          <a:lstStyle/>
          <a:p>
            <a:pPr>
              <a:defRPr/>
            </a:pPr>
            <a:fld id="{898177BD-CF0B-4338-B668-E0F320CE1C7B}"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Eric</a:t>
            </a:r>
            <a:endParaRPr lang="en-US" dirty="0"/>
          </a:p>
        </p:txBody>
      </p:sp>
      <p:sp>
        <p:nvSpPr>
          <p:cNvPr id="4" name="Slide Number Placeholder 3"/>
          <p:cNvSpPr>
            <a:spLocks noGrp="1"/>
          </p:cNvSpPr>
          <p:nvPr>
            <p:ph type="sldNum" sz="quarter" idx="10"/>
          </p:nvPr>
        </p:nvSpPr>
        <p:spPr/>
        <p:txBody>
          <a:bodyPr/>
          <a:lstStyle/>
          <a:p>
            <a:pPr>
              <a:defRPr/>
            </a:pPr>
            <a:fld id="{898177BD-CF0B-4338-B668-E0F320CE1C7B}"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898177BD-CF0B-4338-B668-E0F320CE1C7B}"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898177BD-CF0B-4338-B668-E0F320CE1C7B}"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7570" name="Rectangle 2"/>
          <p:cNvSpPr>
            <a:spLocks noGrp="1" noChangeArrowheads="1"/>
          </p:cNvSpPr>
          <p:nvPr>
            <p:ph type="subTitle" idx="1"/>
          </p:nvPr>
        </p:nvSpPr>
        <p:spPr>
          <a:xfrm>
            <a:off x="1295400" y="2286000"/>
            <a:ext cx="6400800" cy="2362200"/>
          </a:xfrm>
        </p:spPr>
        <p:txBody>
          <a:bodyPr/>
          <a:lstStyle>
            <a:lvl1pPr marL="0" indent="0" algn="ctr">
              <a:buFontTx/>
              <a:buNone/>
              <a:defRPr>
                <a:solidFill>
                  <a:srgbClr val="4D4D4D"/>
                </a:solidFill>
              </a:defRPr>
            </a:lvl1pPr>
          </a:lstStyle>
          <a:p>
            <a:r>
              <a:rPr lang="en-US"/>
              <a:t>Click to edit Master subtitle style</a:t>
            </a:r>
          </a:p>
        </p:txBody>
      </p:sp>
      <p:sp>
        <p:nvSpPr>
          <p:cNvPr id="237571" name="Line 3"/>
          <p:cNvSpPr>
            <a:spLocks noChangeShapeType="1"/>
          </p:cNvSpPr>
          <p:nvPr userDrawn="1"/>
        </p:nvSpPr>
        <p:spPr bwMode="auto">
          <a:xfrm>
            <a:off x="304800" y="6553200"/>
            <a:ext cx="8504238" cy="0"/>
          </a:xfrm>
          <a:prstGeom prst="line">
            <a:avLst/>
          </a:prstGeom>
          <a:noFill/>
          <a:ln w="12700">
            <a:solidFill>
              <a:schemeClr val="bg2"/>
            </a:solidFill>
            <a:round/>
            <a:headEnd/>
            <a:tailEnd/>
          </a:ln>
          <a:effectLst/>
        </p:spPr>
        <p:txBody>
          <a:bodyPr wrap="none" lIns="45720" rIns="45720" anchor="ctr"/>
          <a:lstStyle/>
          <a:p>
            <a:endParaRPr lang="en-US"/>
          </a:p>
        </p:txBody>
      </p:sp>
      <p:sp>
        <p:nvSpPr>
          <p:cNvPr id="237572" name="Rectangle 4"/>
          <p:cNvSpPr>
            <a:spLocks noChangeArrowheads="1"/>
          </p:cNvSpPr>
          <p:nvPr userDrawn="1"/>
        </p:nvSpPr>
        <p:spPr bwMode="auto">
          <a:xfrm>
            <a:off x="0" y="76200"/>
            <a:ext cx="9144000" cy="1352550"/>
          </a:xfrm>
          <a:prstGeom prst="rect">
            <a:avLst/>
          </a:prstGeom>
          <a:solidFill>
            <a:srgbClr val="0B2D78"/>
          </a:solidFill>
          <a:ln w="9525">
            <a:solidFill>
              <a:schemeClr val="tx1"/>
            </a:solidFill>
            <a:miter lim="800000"/>
            <a:headEnd/>
            <a:tailEnd/>
          </a:ln>
          <a:effectLst/>
        </p:spPr>
        <p:txBody>
          <a:bodyPr wrap="none" anchor="ctr"/>
          <a:lstStyle/>
          <a:p>
            <a:endParaRPr lang="en-US"/>
          </a:p>
        </p:txBody>
      </p:sp>
      <p:sp>
        <p:nvSpPr>
          <p:cNvPr id="237573" name="Rectangle 5"/>
          <p:cNvSpPr>
            <a:spLocks noChangeArrowheads="1"/>
          </p:cNvSpPr>
          <p:nvPr userDrawn="1"/>
        </p:nvSpPr>
        <p:spPr bwMode="auto">
          <a:xfrm>
            <a:off x="0" y="1371600"/>
            <a:ext cx="9144000" cy="76200"/>
          </a:xfrm>
          <a:prstGeom prst="rect">
            <a:avLst/>
          </a:prstGeom>
          <a:solidFill>
            <a:srgbClr val="6D8AC0"/>
          </a:solidFill>
          <a:ln w="9525">
            <a:solidFill>
              <a:schemeClr val="tx1"/>
            </a:solidFill>
            <a:miter lim="800000"/>
            <a:headEnd/>
            <a:tailEnd/>
          </a:ln>
          <a:effectLst/>
        </p:spPr>
        <p:txBody>
          <a:bodyPr wrap="none" anchor="ctr"/>
          <a:lstStyle/>
          <a:p>
            <a:endParaRPr lang="en-US"/>
          </a:p>
        </p:txBody>
      </p:sp>
      <p:sp>
        <p:nvSpPr>
          <p:cNvPr id="237574" name="Rectangle 6"/>
          <p:cNvSpPr>
            <a:spLocks noChangeArrowheads="1"/>
          </p:cNvSpPr>
          <p:nvPr userDrawn="1"/>
        </p:nvSpPr>
        <p:spPr bwMode="auto">
          <a:xfrm>
            <a:off x="0" y="0"/>
            <a:ext cx="9144000" cy="76200"/>
          </a:xfrm>
          <a:prstGeom prst="rect">
            <a:avLst/>
          </a:prstGeom>
          <a:solidFill>
            <a:srgbClr val="6D8AC0"/>
          </a:solidFill>
          <a:ln w="9525">
            <a:solidFill>
              <a:schemeClr val="tx1"/>
            </a:solidFill>
            <a:miter lim="800000"/>
            <a:headEnd/>
            <a:tailEnd/>
          </a:ln>
          <a:effectLst/>
        </p:spPr>
        <p:txBody>
          <a:bodyPr wrap="none" anchor="ctr"/>
          <a:lstStyle/>
          <a:p>
            <a:endParaRPr lang="en-US"/>
          </a:p>
        </p:txBody>
      </p:sp>
      <p:sp>
        <p:nvSpPr>
          <p:cNvPr id="237575" name="Text Box 7"/>
          <p:cNvSpPr txBox="1">
            <a:spLocks noChangeArrowheads="1"/>
          </p:cNvSpPr>
          <p:nvPr userDrawn="1"/>
        </p:nvSpPr>
        <p:spPr bwMode="auto">
          <a:xfrm>
            <a:off x="76200" y="304800"/>
            <a:ext cx="1905000" cy="762000"/>
          </a:xfrm>
          <a:prstGeom prst="rect">
            <a:avLst/>
          </a:prstGeom>
          <a:solidFill>
            <a:srgbClr val="0B2D78"/>
          </a:solidFill>
          <a:ln w="9525">
            <a:noFill/>
            <a:miter lim="800000"/>
            <a:headEnd/>
            <a:tailEnd/>
          </a:ln>
        </p:spPr>
        <p:txBody>
          <a:bodyPr/>
          <a:lstStyle/>
          <a:p>
            <a:pPr>
              <a:spcBef>
                <a:spcPct val="50000"/>
              </a:spcBef>
              <a:buFontTx/>
              <a:buNone/>
            </a:pPr>
            <a:r>
              <a:rPr lang="en-US" sz="2400" b="1" u="sng">
                <a:solidFill>
                  <a:schemeClr val="bg1"/>
                </a:solidFill>
                <a:latin typeface="Gill Sans MT" pitchFamily="34" charset="0"/>
              </a:rPr>
              <a:t>D</a:t>
            </a:r>
            <a:r>
              <a:rPr lang="en-US" sz="400" b="1" u="sng">
                <a:solidFill>
                  <a:schemeClr val="bg1"/>
                </a:solidFill>
                <a:latin typeface="Gill Sans MT" pitchFamily="34" charset="0"/>
              </a:rPr>
              <a:t> </a:t>
            </a:r>
            <a:r>
              <a:rPr lang="en-US" sz="2400" b="1" u="sng">
                <a:solidFill>
                  <a:schemeClr val="bg1"/>
                </a:solidFill>
                <a:latin typeface="Gill Sans MT" pitchFamily="34" charset="0"/>
              </a:rPr>
              <a:t>B</a:t>
            </a:r>
            <a:r>
              <a:rPr lang="en-US" sz="400" b="1" u="sng">
                <a:solidFill>
                  <a:schemeClr val="bg1"/>
                </a:solidFill>
                <a:latin typeface="Gill Sans MT" pitchFamily="34" charset="0"/>
              </a:rPr>
              <a:t> </a:t>
            </a:r>
            <a:r>
              <a:rPr lang="en-US" sz="2400" b="1" u="sng">
                <a:solidFill>
                  <a:schemeClr val="bg1"/>
                </a:solidFill>
                <a:latin typeface="Gill Sans MT" pitchFamily="34" charset="0"/>
              </a:rPr>
              <a:t>H</a:t>
            </a:r>
            <a:r>
              <a:rPr lang="en-US" sz="400" b="1" u="sng">
                <a:solidFill>
                  <a:schemeClr val="bg1"/>
                </a:solidFill>
                <a:latin typeface="Gill Sans MT" pitchFamily="34" charset="0"/>
              </a:rPr>
              <a:t> </a:t>
            </a:r>
            <a:r>
              <a:rPr lang="en-US" sz="2400" b="1" u="sng">
                <a:solidFill>
                  <a:schemeClr val="bg1"/>
                </a:solidFill>
                <a:latin typeface="Gill Sans MT" pitchFamily="34" charset="0"/>
              </a:rPr>
              <a:t>D</a:t>
            </a:r>
            <a:r>
              <a:rPr lang="en-US" sz="400" b="1" u="sng">
                <a:solidFill>
                  <a:schemeClr val="bg1"/>
                </a:solidFill>
                <a:latin typeface="Gill Sans MT" pitchFamily="34" charset="0"/>
              </a:rPr>
              <a:t> </a:t>
            </a:r>
            <a:r>
              <a:rPr lang="en-US" sz="2400" b="1" u="sng">
                <a:solidFill>
                  <a:schemeClr val="bg1"/>
                </a:solidFill>
                <a:latin typeface="Gill Sans MT" pitchFamily="34" charset="0"/>
              </a:rPr>
              <a:t>S</a:t>
            </a:r>
            <a:r>
              <a:rPr lang="en-US" sz="2000">
                <a:solidFill>
                  <a:schemeClr val="bg1"/>
                </a:solidFill>
                <a:latin typeface="Gill Sans MT" pitchFamily="34" charset="0"/>
              </a:rPr>
              <a:t/>
            </a:r>
            <a:br>
              <a:rPr lang="en-US" sz="2000">
                <a:solidFill>
                  <a:schemeClr val="bg1"/>
                </a:solidFill>
                <a:latin typeface="Gill Sans MT" pitchFamily="34" charset="0"/>
              </a:rPr>
            </a:br>
            <a:r>
              <a:rPr lang="en-US" sz="1000">
                <a:solidFill>
                  <a:schemeClr val="bg1"/>
                </a:solidFill>
                <a:latin typeface="Gill Sans MT" pitchFamily="34" charset="0"/>
              </a:rPr>
              <a:t>Virginia Department of</a:t>
            </a:r>
            <a:r>
              <a:rPr lang="en-US" sz="900">
                <a:solidFill>
                  <a:schemeClr val="bg1"/>
                </a:solidFill>
                <a:latin typeface="Gill Sans MT" pitchFamily="34" charset="0"/>
              </a:rPr>
              <a:t> </a:t>
            </a:r>
            <a:r>
              <a:rPr lang="en-US" sz="900" b="1">
                <a:solidFill>
                  <a:schemeClr val="bg1"/>
                </a:solidFill>
                <a:latin typeface="Gill Sans MT" pitchFamily="34" charset="0"/>
              </a:rPr>
              <a:t>Behavioral Health and</a:t>
            </a:r>
            <a:r>
              <a:rPr lang="en-US" sz="1000" b="1">
                <a:solidFill>
                  <a:schemeClr val="bg1"/>
                </a:solidFill>
                <a:latin typeface="Gill Sans MT" pitchFamily="34" charset="0"/>
              </a:rPr>
              <a:t/>
            </a:r>
            <a:br>
              <a:rPr lang="en-US" sz="1000" b="1">
                <a:solidFill>
                  <a:schemeClr val="bg1"/>
                </a:solidFill>
                <a:latin typeface="Gill Sans MT" pitchFamily="34" charset="0"/>
              </a:rPr>
            </a:br>
            <a:r>
              <a:rPr lang="en-US" sz="900" b="1">
                <a:solidFill>
                  <a:schemeClr val="bg1"/>
                </a:solidFill>
                <a:latin typeface="Gill Sans MT" pitchFamily="34" charset="0"/>
              </a:rPr>
              <a:t>Developmental</a:t>
            </a:r>
            <a:r>
              <a:rPr lang="en-US" sz="500" b="1">
                <a:solidFill>
                  <a:schemeClr val="bg1"/>
                </a:solidFill>
                <a:latin typeface="Gill Sans MT" pitchFamily="34" charset="0"/>
              </a:rPr>
              <a:t> </a:t>
            </a:r>
            <a:r>
              <a:rPr lang="en-US" sz="900" b="1">
                <a:solidFill>
                  <a:schemeClr val="bg1"/>
                </a:solidFill>
                <a:latin typeface="Gill Sans MT" pitchFamily="34" charset="0"/>
              </a:rPr>
              <a:t>Services</a:t>
            </a:r>
            <a:endParaRPr lang="en-US" sz="90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228600"/>
            <a:ext cx="211455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19125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858000" cy="944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7244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8600"/>
            <a:ext cx="8458200" cy="609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858000" cy="944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858000" cy="944563"/>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7244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51" name="Rectangle 3"/>
          <p:cNvSpPr>
            <a:spLocks noGrp="1" noChangeArrowheads="1"/>
          </p:cNvSpPr>
          <p:nvPr>
            <p:ph type="body" idx="1"/>
          </p:nvPr>
        </p:nvSpPr>
        <p:spPr bwMode="auto">
          <a:xfrm>
            <a:off x="457200" y="1600200"/>
            <a:ext cx="82296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62" name="Line 14"/>
          <p:cNvSpPr>
            <a:spLocks noChangeShapeType="1"/>
          </p:cNvSpPr>
          <p:nvPr userDrawn="1"/>
        </p:nvSpPr>
        <p:spPr bwMode="auto">
          <a:xfrm>
            <a:off x="304800" y="6553200"/>
            <a:ext cx="8504238" cy="0"/>
          </a:xfrm>
          <a:prstGeom prst="line">
            <a:avLst/>
          </a:prstGeom>
          <a:noFill/>
          <a:ln w="12700">
            <a:solidFill>
              <a:schemeClr val="bg2"/>
            </a:solidFill>
            <a:round/>
            <a:headEnd/>
            <a:tailEnd/>
          </a:ln>
          <a:effectLst/>
        </p:spPr>
        <p:txBody>
          <a:bodyPr wrap="none" lIns="45720" rIns="45720" anchor="ctr"/>
          <a:lstStyle/>
          <a:p>
            <a:endParaRPr lang="en-US"/>
          </a:p>
        </p:txBody>
      </p:sp>
      <p:sp>
        <p:nvSpPr>
          <p:cNvPr id="155664" name="Rectangle 16"/>
          <p:cNvSpPr>
            <a:spLocks noChangeArrowheads="1"/>
          </p:cNvSpPr>
          <p:nvPr userDrawn="1"/>
        </p:nvSpPr>
        <p:spPr bwMode="auto">
          <a:xfrm>
            <a:off x="0" y="76200"/>
            <a:ext cx="9144000" cy="1352550"/>
          </a:xfrm>
          <a:prstGeom prst="rect">
            <a:avLst/>
          </a:prstGeom>
          <a:solidFill>
            <a:srgbClr val="0B2D78"/>
          </a:solidFill>
          <a:ln w="9525">
            <a:solidFill>
              <a:schemeClr val="tx1"/>
            </a:solidFill>
            <a:miter lim="800000"/>
            <a:headEnd/>
            <a:tailEnd/>
          </a:ln>
          <a:effectLst/>
        </p:spPr>
        <p:txBody>
          <a:bodyPr wrap="none" anchor="ctr"/>
          <a:lstStyle/>
          <a:p>
            <a:endParaRPr lang="en-US"/>
          </a:p>
        </p:txBody>
      </p:sp>
      <p:sp>
        <p:nvSpPr>
          <p:cNvPr id="155665" name="Rectangle 17"/>
          <p:cNvSpPr>
            <a:spLocks noChangeArrowheads="1"/>
          </p:cNvSpPr>
          <p:nvPr userDrawn="1"/>
        </p:nvSpPr>
        <p:spPr bwMode="auto">
          <a:xfrm>
            <a:off x="0" y="1371600"/>
            <a:ext cx="9144000" cy="76200"/>
          </a:xfrm>
          <a:prstGeom prst="rect">
            <a:avLst/>
          </a:prstGeom>
          <a:solidFill>
            <a:srgbClr val="6D8AC0"/>
          </a:solidFill>
          <a:ln w="9525">
            <a:solidFill>
              <a:schemeClr val="tx1"/>
            </a:solidFill>
            <a:miter lim="800000"/>
            <a:headEnd/>
            <a:tailEnd/>
          </a:ln>
          <a:effectLst/>
        </p:spPr>
        <p:txBody>
          <a:bodyPr wrap="none" anchor="ctr"/>
          <a:lstStyle/>
          <a:p>
            <a:endParaRPr lang="en-US"/>
          </a:p>
        </p:txBody>
      </p:sp>
      <p:sp>
        <p:nvSpPr>
          <p:cNvPr id="155666" name="Rectangle 18"/>
          <p:cNvSpPr>
            <a:spLocks noChangeArrowheads="1"/>
          </p:cNvSpPr>
          <p:nvPr userDrawn="1"/>
        </p:nvSpPr>
        <p:spPr bwMode="auto">
          <a:xfrm>
            <a:off x="0" y="0"/>
            <a:ext cx="9144000" cy="76200"/>
          </a:xfrm>
          <a:prstGeom prst="rect">
            <a:avLst/>
          </a:prstGeom>
          <a:solidFill>
            <a:srgbClr val="6D8AC0"/>
          </a:solidFill>
          <a:ln w="9525">
            <a:solidFill>
              <a:schemeClr val="tx1"/>
            </a:solidFill>
            <a:miter lim="800000"/>
            <a:headEnd/>
            <a:tailEnd/>
          </a:ln>
          <a:effectLst/>
        </p:spPr>
        <p:txBody>
          <a:bodyPr wrap="none" anchor="ctr"/>
          <a:lstStyle/>
          <a:p>
            <a:endParaRPr lang="en-US"/>
          </a:p>
        </p:txBody>
      </p:sp>
      <p:sp>
        <p:nvSpPr>
          <p:cNvPr id="155668" name="Line 20"/>
          <p:cNvSpPr>
            <a:spLocks noChangeShapeType="1"/>
          </p:cNvSpPr>
          <p:nvPr userDrawn="1"/>
        </p:nvSpPr>
        <p:spPr bwMode="auto">
          <a:xfrm>
            <a:off x="7700963" y="6553200"/>
            <a:ext cx="0" cy="177800"/>
          </a:xfrm>
          <a:prstGeom prst="line">
            <a:avLst/>
          </a:prstGeom>
          <a:noFill/>
          <a:ln w="12700">
            <a:solidFill>
              <a:schemeClr val="bg2"/>
            </a:solidFill>
            <a:round/>
            <a:headEnd/>
            <a:tailEnd/>
          </a:ln>
          <a:effectLst/>
        </p:spPr>
        <p:txBody>
          <a:bodyPr wrap="none" lIns="45720" rIns="45720" anchor="ctr"/>
          <a:lstStyle/>
          <a:p>
            <a:endParaRPr lang="en-US"/>
          </a:p>
        </p:txBody>
      </p:sp>
      <p:sp>
        <p:nvSpPr>
          <p:cNvPr id="155669" name="Rectangle 21"/>
          <p:cNvSpPr>
            <a:spLocks noChangeArrowheads="1"/>
          </p:cNvSpPr>
          <p:nvPr userDrawn="1"/>
        </p:nvSpPr>
        <p:spPr bwMode="auto">
          <a:xfrm>
            <a:off x="7777163" y="6583363"/>
            <a:ext cx="1290637" cy="198437"/>
          </a:xfrm>
          <a:prstGeom prst="rect">
            <a:avLst/>
          </a:prstGeom>
          <a:noFill/>
          <a:ln w="12700">
            <a:noFill/>
            <a:miter lim="800000"/>
            <a:headEnd/>
            <a:tailEnd/>
          </a:ln>
          <a:effectLst/>
        </p:spPr>
        <p:txBody>
          <a:bodyPr anchor="ctr">
            <a:spAutoFit/>
          </a:bodyPr>
          <a:lstStyle/>
          <a:p>
            <a:pPr algn="l" eaLnBrk="0" hangingPunct="0">
              <a:spcBef>
                <a:spcPct val="0"/>
              </a:spcBef>
              <a:buClr>
                <a:srgbClr val="F4001D"/>
              </a:buClr>
              <a:buSzPct val="85000"/>
              <a:buFont typeface="Wingdings" pitchFamily="2" charset="2"/>
              <a:buNone/>
              <a:tabLst>
                <a:tab pos="1314450" algn="l"/>
              </a:tabLst>
            </a:pPr>
            <a:r>
              <a:rPr lang="en-US" sz="700">
                <a:solidFill>
                  <a:srgbClr val="969696"/>
                </a:solidFill>
                <a:ea typeface="Arial Unicode MS" pitchFamily="34" charset="-128"/>
                <a:cs typeface="Arial Unicode MS" pitchFamily="34" charset="-128"/>
              </a:rPr>
              <a:t>Page </a:t>
            </a:r>
            <a:fld id="{DB6C938E-0321-4CDF-9DE4-D1C1AAD9B854}" type="slidenum">
              <a:rPr lang="en-US" sz="700">
                <a:solidFill>
                  <a:srgbClr val="969696"/>
                </a:solidFill>
                <a:ea typeface="Arial Unicode MS" pitchFamily="34" charset="-128"/>
                <a:cs typeface="Arial Unicode MS" pitchFamily="34" charset="-128"/>
              </a:rPr>
              <a:pPr algn="l" eaLnBrk="0" hangingPunct="0">
                <a:spcBef>
                  <a:spcPct val="0"/>
                </a:spcBef>
                <a:buClr>
                  <a:srgbClr val="F4001D"/>
                </a:buClr>
                <a:buSzPct val="85000"/>
                <a:buFont typeface="Wingdings" pitchFamily="2" charset="2"/>
                <a:buNone/>
                <a:tabLst>
                  <a:tab pos="1314450" algn="l"/>
                </a:tabLst>
              </a:pPr>
              <a:t>‹#›</a:t>
            </a:fld>
            <a:endParaRPr lang="en-US" sz="700">
              <a:solidFill>
                <a:srgbClr val="969696"/>
              </a:solidFill>
            </a:endParaRPr>
          </a:p>
        </p:txBody>
      </p:sp>
      <p:sp>
        <p:nvSpPr>
          <p:cNvPr id="155671" name="Rectangle 23"/>
          <p:cNvSpPr>
            <a:spLocks noGrp="1" noChangeArrowheads="1"/>
          </p:cNvSpPr>
          <p:nvPr>
            <p:ph type="title"/>
          </p:nvPr>
        </p:nvSpPr>
        <p:spPr bwMode="auto">
          <a:xfrm>
            <a:off x="2057400" y="228600"/>
            <a:ext cx="6858000" cy="944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5672" name="Text Box 24"/>
          <p:cNvSpPr txBox="1">
            <a:spLocks noChangeArrowheads="1"/>
          </p:cNvSpPr>
          <p:nvPr userDrawn="1"/>
        </p:nvSpPr>
        <p:spPr bwMode="auto">
          <a:xfrm>
            <a:off x="76200" y="304800"/>
            <a:ext cx="1905000" cy="762000"/>
          </a:xfrm>
          <a:prstGeom prst="rect">
            <a:avLst/>
          </a:prstGeom>
          <a:solidFill>
            <a:srgbClr val="0B2D78"/>
          </a:solidFill>
          <a:ln w="9525">
            <a:noFill/>
            <a:miter lim="800000"/>
            <a:headEnd/>
            <a:tailEnd/>
          </a:ln>
        </p:spPr>
        <p:txBody>
          <a:bodyPr/>
          <a:lstStyle/>
          <a:p>
            <a:pPr>
              <a:spcBef>
                <a:spcPct val="50000"/>
              </a:spcBef>
              <a:buFontTx/>
              <a:buNone/>
            </a:pPr>
            <a:r>
              <a:rPr lang="en-US" sz="2100" b="1" u="sng">
                <a:solidFill>
                  <a:schemeClr val="bg1"/>
                </a:solidFill>
                <a:latin typeface="Gill Sans MT" pitchFamily="34" charset="0"/>
              </a:rPr>
              <a:t>DBHDS</a:t>
            </a:r>
            <a:r>
              <a:rPr lang="en-US" sz="2000">
                <a:solidFill>
                  <a:schemeClr val="bg1"/>
                </a:solidFill>
                <a:latin typeface="Gill Sans MT" pitchFamily="34" charset="0"/>
              </a:rPr>
              <a:t/>
            </a:r>
            <a:br>
              <a:rPr lang="en-US" sz="2000">
                <a:solidFill>
                  <a:schemeClr val="bg1"/>
                </a:solidFill>
                <a:latin typeface="Gill Sans MT" pitchFamily="34" charset="0"/>
              </a:rPr>
            </a:br>
            <a:r>
              <a:rPr lang="en-US" sz="800">
                <a:solidFill>
                  <a:schemeClr val="bg1"/>
                </a:solidFill>
                <a:latin typeface="Gill Sans MT" pitchFamily="34" charset="0"/>
              </a:rPr>
              <a:t>Virginia  Department  of</a:t>
            </a:r>
            <a:r>
              <a:rPr lang="en-US" sz="700">
                <a:solidFill>
                  <a:schemeClr val="bg1"/>
                </a:solidFill>
                <a:latin typeface="Gill Sans MT" pitchFamily="34" charset="0"/>
              </a:rPr>
              <a:t> </a:t>
            </a:r>
            <a:br>
              <a:rPr lang="en-US" sz="700">
                <a:solidFill>
                  <a:schemeClr val="bg1"/>
                </a:solidFill>
                <a:latin typeface="Gill Sans MT" pitchFamily="34" charset="0"/>
              </a:rPr>
            </a:br>
            <a:r>
              <a:rPr lang="en-US" sz="900" b="1">
                <a:solidFill>
                  <a:schemeClr val="bg1"/>
                </a:solidFill>
                <a:latin typeface="Gill Sans MT" pitchFamily="34" charset="0"/>
              </a:rPr>
              <a:t>Behavioral Health  and</a:t>
            </a:r>
            <a:r>
              <a:rPr lang="en-US" sz="1000" b="1">
                <a:solidFill>
                  <a:schemeClr val="bg1"/>
                </a:solidFill>
                <a:latin typeface="Gill Sans MT" pitchFamily="34" charset="0"/>
              </a:rPr>
              <a:t/>
            </a:r>
            <a:br>
              <a:rPr lang="en-US" sz="1000" b="1">
                <a:solidFill>
                  <a:schemeClr val="bg1"/>
                </a:solidFill>
                <a:latin typeface="Gill Sans MT" pitchFamily="34" charset="0"/>
              </a:rPr>
            </a:br>
            <a:r>
              <a:rPr lang="en-US" sz="900" b="1">
                <a:solidFill>
                  <a:schemeClr val="bg1"/>
                </a:solidFill>
                <a:latin typeface="Gill Sans MT" pitchFamily="34" charset="0"/>
              </a:rPr>
              <a:t>Developmental Services</a:t>
            </a:r>
            <a:endParaRPr lang="en-US" sz="900">
              <a:solidFill>
                <a:schemeClr val="bg1"/>
              </a:solidFill>
            </a:endParaRP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Lst>
  <p:txStyles>
    <p:titleStyle>
      <a:lvl1pPr algn="ctr" rtl="0" fontAlgn="base">
        <a:spcBef>
          <a:spcPct val="0"/>
        </a:spcBef>
        <a:spcAft>
          <a:spcPct val="0"/>
        </a:spcAft>
        <a:defRPr sz="3800">
          <a:solidFill>
            <a:schemeClr val="bg1"/>
          </a:solidFill>
          <a:latin typeface="+mj-lt"/>
          <a:ea typeface="+mj-ea"/>
          <a:cs typeface="+mj-cs"/>
        </a:defRPr>
      </a:lvl1pPr>
      <a:lvl2pPr algn="ctr" rtl="0" fontAlgn="base">
        <a:spcBef>
          <a:spcPct val="0"/>
        </a:spcBef>
        <a:spcAft>
          <a:spcPct val="0"/>
        </a:spcAft>
        <a:defRPr sz="3800">
          <a:solidFill>
            <a:schemeClr val="bg1"/>
          </a:solidFill>
          <a:latin typeface="Arial Unicode MS" pitchFamily="34" charset="-128"/>
        </a:defRPr>
      </a:lvl2pPr>
      <a:lvl3pPr algn="ctr" rtl="0" fontAlgn="base">
        <a:spcBef>
          <a:spcPct val="0"/>
        </a:spcBef>
        <a:spcAft>
          <a:spcPct val="0"/>
        </a:spcAft>
        <a:defRPr sz="3800">
          <a:solidFill>
            <a:schemeClr val="bg1"/>
          </a:solidFill>
          <a:latin typeface="Arial Unicode MS" pitchFamily="34" charset="-128"/>
        </a:defRPr>
      </a:lvl3pPr>
      <a:lvl4pPr algn="ctr" rtl="0" fontAlgn="base">
        <a:spcBef>
          <a:spcPct val="0"/>
        </a:spcBef>
        <a:spcAft>
          <a:spcPct val="0"/>
        </a:spcAft>
        <a:defRPr sz="3800">
          <a:solidFill>
            <a:schemeClr val="bg1"/>
          </a:solidFill>
          <a:latin typeface="Arial Unicode MS" pitchFamily="34" charset="-128"/>
        </a:defRPr>
      </a:lvl4pPr>
      <a:lvl5pPr algn="ctr" rtl="0" fontAlgn="base">
        <a:spcBef>
          <a:spcPct val="0"/>
        </a:spcBef>
        <a:spcAft>
          <a:spcPct val="0"/>
        </a:spcAft>
        <a:defRPr sz="3800">
          <a:solidFill>
            <a:schemeClr val="bg1"/>
          </a:solidFill>
          <a:latin typeface="Arial Unicode MS" pitchFamily="34" charset="-128"/>
        </a:defRPr>
      </a:lvl5pPr>
      <a:lvl6pPr marL="457200" algn="ctr" rtl="0" fontAlgn="base">
        <a:spcBef>
          <a:spcPct val="0"/>
        </a:spcBef>
        <a:spcAft>
          <a:spcPct val="0"/>
        </a:spcAft>
        <a:defRPr sz="3800">
          <a:solidFill>
            <a:schemeClr val="bg1"/>
          </a:solidFill>
          <a:latin typeface="Arial Unicode MS" pitchFamily="34" charset="-128"/>
        </a:defRPr>
      </a:lvl6pPr>
      <a:lvl7pPr marL="914400" algn="ctr" rtl="0" fontAlgn="base">
        <a:spcBef>
          <a:spcPct val="0"/>
        </a:spcBef>
        <a:spcAft>
          <a:spcPct val="0"/>
        </a:spcAft>
        <a:defRPr sz="3800">
          <a:solidFill>
            <a:schemeClr val="bg1"/>
          </a:solidFill>
          <a:latin typeface="Arial Unicode MS" pitchFamily="34" charset="-128"/>
        </a:defRPr>
      </a:lvl7pPr>
      <a:lvl8pPr marL="1371600" algn="ctr" rtl="0" fontAlgn="base">
        <a:spcBef>
          <a:spcPct val="0"/>
        </a:spcBef>
        <a:spcAft>
          <a:spcPct val="0"/>
        </a:spcAft>
        <a:defRPr sz="3800">
          <a:solidFill>
            <a:schemeClr val="bg1"/>
          </a:solidFill>
          <a:latin typeface="Arial Unicode MS" pitchFamily="34" charset="-128"/>
        </a:defRPr>
      </a:lvl8pPr>
      <a:lvl9pPr marL="1828800" algn="ctr" rtl="0" fontAlgn="base">
        <a:spcBef>
          <a:spcPct val="0"/>
        </a:spcBef>
        <a:spcAft>
          <a:spcPct val="0"/>
        </a:spcAft>
        <a:defRPr sz="3800">
          <a:solidFill>
            <a:schemeClr val="bg1"/>
          </a:solidFill>
          <a:latin typeface="Arial Unicode MS" pitchFamily="34"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subTitle" idx="1"/>
          </p:nvPr>
        </p:nvSpPr>
        <p:spPr>
          <a:xfrm>
            <a:off x="0" y="2819400"/>
            <a:ext cx="9144000" cy="533400"/>
          </a:xfrm>
        </p:spPr>
        <p:txBody>
          <a:bodyPr/>
          <a:lstStyle/>
          <a:p>
            <a:pPr>
              <a:lnSpc>
                <a:spcPts val="3000"/>
              </a:lnSpc>
            </a:pPr>
            <a:r>
              <a:rPr lang="en-US" b="1" dirty="0" smtClean="0">
                <a:solidFill>
                  <a:schemeClr val="bg2">
                    <a:lumMod val="50000"/>
                  </a:schemeClr>
                </a:solidFill>
                <a:latin typeface="Arial" charset="0"/>
              </a:rPr>
              <a:t>Settlement Agreement- Independent and Integrated Housing Initiatives</a:t>
            </a:r>
          </a:p>
        </p:txBody>
      </p:sp>
      <p:sp>
        <p:nvSpPr>
          <p:cNvPr id="553987" name="Rectangle 3"/>
          <p:cNvSpPr>
            <a:spLocks noChangeArrowheads="1"/>
          </p:cNvSpPr>
          <p:nvPr/>
        </p:nvSpPr>
        <p:spPr bwMode="auto">
          <a:xfrm>
            <a:off x="0" y="3581400"/>
            <a:ext cx="9144000" cy="609600"/>
          </a:xfrm>
          <a:prstGeom prst="rect">
            <a:avLst/>
          </a:prstGeom>
          <a:noFill/>
          <a:ln w="9525">
            <a:noFill/>
            <a:miter lim="800000"/>
            <a:headEnd/>
            <a:tailEnd/>
          </a:ln>
          <a:effectLst/>
        </p:spPr>
        <p:txBody>
          <a:bodyPr/>
          <a:lstStyle/>
          <a:p>
            <a:pPr>
              <a:buFontTx/>
              <a:buNone/>
            </a:pPr>
            <a:endParaRPr lang="en-US" sz="2100" dirty="0">
              <a:latin typeface="Arial" charset="0"/>
            </a:endParaRPr>
          </a:p>
        </p:txBody>
      </p:sp>
      <p:sp>
        <p:nvSpPr>
          <p:cNvPr id="6" name="Text Box 8"/>
          <p:cNvSpPr txBox="1">
            <a:spLocks noChangeArrowheads="1"/>
          </p:cNvSpPr>
          <p:nvPr/>
        </p:nvSpPr>
        <p:spPr bwMode="auto">
          <a:xfrm>
            <a:off x="4267200" y="5029200"/>
            <a:ext cx="4572000" cy="1477328"/>
          </a:xfrm>
          <a:prstGeom prst="rect">
            <a:avLst/>
          </a:prstGeom>
          <a:noFill/>
          <a:ln w="9525" algn="ctr">
            <a:noFill/>
            <a:miter lim="800000"/>
            <a:headEnd/>
            <a:tailEnd/>
          </a:ln>
        </p:spPr>
        <p:txBody>
          <a:bodyPr wrap="square">
            <a:spAutoFit/>
          </a:bodyPr>
          <a:lstStyle/>
          <a:p>
            <a:pPr algn="ctr">
              <a:lnSpc>
                <a:spcPct val="90000"/>
              </a:lnSpc>
              <a:buFontTx/>
              <a:buNone/>
            </a:pPr>
            <a:r>
              <a:rPr lang="en-US" sz="2400" b="1" dirty="0" smtClean="0">
                <a:solidFill>
                  <a:srgbClr val="4D4D4D"/>
                </a:solidFill>
                <a:latin typeface="Arial" charset="0"/>
              </a:rPr>
              <a:t>Eric Leabough</a:t>
            </a:r>
          </a:p>
          <a:p>
            <a:pPr algn="ctr">
              <a:lnSpc>
                <a:spcPct val="90000"/>
              </a:lnSpc>
              <a:buFontTx/>
              <a:buNone/>
            </a:pPr>
            <a:r>
              <a:rPr lang="en-US" sz="2400" b="1" dirty="0" smtClean="0">
                <a:solidFill>
                  <a:srgbClr val="4D4D4D"/>
                </a:solidFill>
                <a:latin typeface="Arial" charset="0"/>
              </a:rPr>
              <a:t>Housing Specialist</a:t>
            </a:r>
            <a:endParaRPr lang="en-US" sz="2400" dirty="0" smtClean="0">
              <a:solidFill>
                <a:srgbClr val="4D4D4D"/>
              </a:solidFill>
              <a:latin typeface="Arial" charset="0"/>
            </a:endParaRPr>
          </a:p>
          <a:p>
            <a:pPr>
              <a:lnSpc>
                <a:spcPct val="90000"/>
              </a:lnSpc>
              <a:buFontTx/>
              <a:buNone/>
            </a:pPr>
            <a:r>
              <a:rPr lang="en-US" sz="2100" dirty="0" smtClean="0">
                <a:solidFill>
                  <a:srgbClr val="4D4D4D"/>
                </a:solidFill>
                <a:latin typeface="Arial" charset="0"/>
              </a:rPr>
              <a:t>Virginia Department of Behavioral </a:t>
            </a:r>
            <a:br>
              <a:rPr lang="en-US" sz="2100" dirty="0" smtClean="0">
                <a:solidFill>
                  <a:srgbClr val="4D4D4D"/>
                </a:solidFill>
                <a:latin typeface="Arial" charset="0"/>
              </a:rPr>
            </a:br>
            <a:r>
              <a:rPr lang="en-US" sz="2100" dirty="0" smtClean="0">
                <a:solidFill>
                  <a:srgbClr val="4D4D4D"/>
                </a:solidFill>
                <a:latin typeface="Arial" charset="0"/>
              </a:rPr>
              <a:t>Health and Developmental Services</a:t>
            </a:r>
            <a:endParaRPr lang="en-US" sz="2100" dirty="0">
              <a:solidFill>
                <a:srgbClr val="4D4D4D"/>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Choice Voucher – Special Admissions Preference </a:t>
            </a:r>
            <a:endParaRPr lang="en-US" sz="3600" dirty="0"/>
          </a:p>
        </p:txBody>
      </p:sp>
      <p:sp>
        <p:nvSpPr>
          <p:cNvPr id="3" name="Content Placeholder 2"/>
          <p:cNvSpPr>
            <a:spLocks noGrp="1"/>
          </p:cNvSpPr>
          <p:nvPr>
            <p:ph idx="1"/>
          </p:nvPr>
        </p:nvSpPr>
        <p:spPr/>
        <p:txBody>
          <a:bodyPr/>
          <a:lstStyle/>
          <a:p>
            <a:pPr lvl="1"/>
            <a:r>
              <a:rPr lang="en-US" sz="2000" dirty="0" smtClean="0">
                <a:latin typeface="Calibri" pitchFamily="34" charset="0"/>
              </a:rPr>
              <a:t>Priority #4- eligible individuals who, at the time of referral, receive ID waiver services in a congregate residential setting, such as a group home or a sponsored residential setting, and choose to live in a more integrated, less restrictive, community setting.</a:t>
            </a:r>
          </a:p>
          <a:p>
            <a:pPr lvl="1">
              <a:buNone/>
            </a:pPr>
            <a:r>
              <a:rPr lang="en-US" sz="2000" dirty="0" smtClean="0">
                <a:latin typeface="Calibri" pitchFamily="34" charset="0"/>
              </a:rPr>
              <a:t> </a:t>
            </a:r>
          </a:p>
          <a:p>
            <a:pPr lvl="1"/>
            <a:r>
              <a:rPr lang="en-US" sz="2000" dirty="0" smtClean="0">
                <a:latin typeface="Calibri" pitchFamily="34" charset="0"/>
              </a:rPr>
              <a:t>Priority #5- eligible individuals who, at the time of referral, meet the criteria for the wait list for the ID waiver, or meet the criteria for the wait list for the DD waiver, and who choose to live in a more integrated, less restrictive, community setting. </a:t>
            </a:r>
          </a:p>
          <a:p>
            <a:pPr lvl="1"/>
            <a:endParaRPr lang="en-US" sz="2000" dirty="0" smtClean="0">
              <a:latin typeface="Calibri" pitchFamily="34" charset="0"/>
            </a:endParaRPr>
          </a:p>
          <a:p>
            <a:pPr lvl="1"/>
            <a:r>
              <a:rPr lang="en-US" sz="2000" dirty="0" smtClean="0">
                <a:latin typeface="Calibri" pitchFamily="34" charset="0"/>
              </a:rPr>
              <a:t>Priority #6- eligible individuals who, at the time of referral, currently receive ID or DD waiver services in all other settings and choose to live in a more integrated, less restrictive, community setting. </a:t>
            </a:r>
          </a:p>
          <a:p>
            <a:endParaRPr lang="en-US" sz="2000" dirty="0" smtClean="0">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smtClean="0"/>
              <a:t>Housing Choice Voucher – Special Admissions Preference </a:t>
            </a:r>
            <a:endParaRPr lang="en-US" sz="3600" dirty="0" smtClean="0">
              <a:latin typeface="Calibri" pitchFamily="34" charset="0"/>
              <a:cs typeface="Calibri" pitchFamily="34" charset="0"/>
            </a:endParaRPr>
          </a:p>
        </p:txBody>
      </p:sp>
      <p:graphicFrame>
        <p:nvGraphicFramePr>
          <p:cNvPr id="5" name="Content Placeholder 4"/>
          <p:cNvGraphicFramePr>
            <a:graphicFrameLocks noGrp="1"/>
          </p:cNvGraphicFramePr>
          <p:nvPr>
            <p:ph idx="1"/>
          </p:nvPr>
        </p:nvGraphicFramePr>
        <p:xfrm>
          <a:off x="1676400" y="2286000"/>
          <a:ext cx="5638800" cy="2560320"/>
        </p:xfrm>
        <a:graphic>
          <a:graphicData uri="http://schemas.openxmlformats.org/drawingml/2006/table">
            <a:tbl>
              <a:tblPr firstRow="1" bandRow="1">
                <a:tableStyleId>{616DA210-FB5B-4158-B5E0-FEB733F419BA}</a:tableStyleId>
              </a:tblPr>
              <a:tblGrid>
                <a:gridCol w="4114800"/>
                <a:gridCol w="1524000"/>
              </a:tblGrid>
              <a:tr h="370840">
                <a:tc>
                  <a:txBody>
                    <a:bodyPr/>
                    <a:lstStyle/>
                    <a:p>
                      <a:pPr algn="ctr"/>
                      <a:r>
                        <a:rPr lang="en-US" sz="2400" dirty="0" smtClean="0"/>
                        <a:t>Number of…</a:t>
                      </a:r>
                      <a:endParaRPr lang="en-US" sz="2400" dirty="0"/>
                    </a:p>
                  </a:txBody>
                  <a:tcPr/>
                </a:tc>
                <a:tc>
                  <a:txBody>
                    <a:bodyPr/>
                    <a:lstStyle/>
                    <a:p>
                      <a:pPr algn="ctr"/>
                      <a:r>
                        <a:rPr lang="en-US" sz="2400" dirty="0" smtClean="0"/>
                        <a:t>Total</a:t>
                      </a:r>
                      <a:endParaRPr lang="en-US" sz="2400" dirty="0"/>
                    </a:p>
                  </a:txBody>
                  <a:tcPr/>
                </a:tc>
              </a:tr>
              <a:tr h="370840">
                <a:tc>
                  <a:txBody>
                    <a:bodyPr/>
                    <a:lstStyle/>
                    <a:p>
                      <a:pPr algn="l"/>
                      <a:r>
                        <a:rPr lang="en-US" sz="2400" dirty="0" smtClean="0"/>
                        <a:t>Referrals</a:t>
                      </a:r>
                      <a:r>
                        <a:rPr lang="en-US" sz="2400" baseline="0" dirty="0" smtClean="0"/>
                        <a:t> received by DBHDS</a:t>
                      </a:r>
                      <a:endParaRPr lang="en-US" sz="2400" dirty="0"/>
                    </a:p>
                  </a:txBody>
                  <a:tcPr/>
                </a:tc>
                <a:tc>
                  <a:txBody>
                    <a:bodyPr/>
                    <a:lstStyle/>
                    <a:p>
                      <a:pPr algn="ctr"/>
                      <a:r>
                        <a:rPr lang="en-US" sz="2400" dirty="0" smtClean="0"/>
                        <a:t>147</a:t>
                      </a:r>
                      <a:endParaRPr lang="en-US" sz="2400" dirty="0"/>
                    </a:p>
                  </a:txBody>
                  <a:tcPr/>
                </a:tc>
              </a:tr>
              <a:tr h="370840">
                <a:tc>
                  <a:txBody>
                    <a:bodyPr/>
                    <a:lstStyle/>
                    <a:p>
                      <a:pPr algn="l"/>
                      <a:r>
                        <a:rPr lang="en-US" sz="2400" dirty="0" smtClean="0"/>
                        <a:t>Referrals</a:t>
                      </a:r>
                      <a:r>
                        <a:rPr lang="en-US" sz="2400" baseline="0" dirty="0" smtClean="0"/>
                        <a:t> made to VHDA</a:t>
                      </a:r>
                      <a:endParaRPr lang="en-US" sz="2400" dirty="0"/>
                    </a:p>
                  </a:txBody>
                  <a:tcPr/>
                </a:tc>
                <a:tc>
                  <a:txBody>
                    <a:bodyPr/>
                    <a:lstStyle/>
                    <a:p>
                      <a:pPr algn="ctr"/>
                      <a:r>
                        <a:rPr lang="en-US" sz="2400" dirty="0" smtClean="0"/>
                        <a:t>44</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Referrals</a:t>
                      </a:r>
                      <a:r>
                        <a:rPr lang="en-US" sz="2400" baseline="0" dirty="0" smtClean="0"/>
                        <a:t> to be made to VHDA</a:t>
                      </a:r>
                      <a:endParaRPr lang="en-US" sz="2400" dirty="0" smtClean="0"/>
                    </a:p>
                  </a:txBody>
                  <a:tcPr/>
                </a:tc>
                <a:tc>
                  <a:txBody>
                    <a:bodyPr/>
                    <a:lstStyle/>
                    <a:p>
                      <a:pPr algn="ctr"/>
                      <a:r>
                        <a:rPr lang="en-US" sz="2400" dirty="0" smtClean="0"/>
                        <a:t>2</a:t>
                      </a:r>
                      <a:endParaRPr lang="en-US" sz="2400" dirty="0"/>
                    </a:p>
                  </a:txBody>
                  <a:tcPr/>
                </a:tc>
              </a:tr>
            </a:tbl>
          </a:graphicData>
        </a:graphic>
      </p:graphicFrame>
      <p:sp>
        <p:nvSpPr>
          <p:cNvPr id="4" name="TextBox 3"/>
          <p:cNvSpPr txBox="1"/>
          <p:nvPr/>
        </p:nvSpPr>
        <p:spPr>
          <a:xfrm>
            <a:off x="1676400" y="4876800"/>
            <a:ext cx="4038600" cy="261610"/>
          </a:xfrm>
          <a:prstGeom prst="rect">
            <a:avLst/>
          </a:prstGeom>
          <a:noFill/>
        </p:spPr>
        <p:txBody>
          <a:bodyPr wrap="square" rtlCol="0">
            <a:spAutoFit/>
          </a:bodyPr>
          <a:lstStyle/>
          <a:p>
            <a:pPr algn="l">
              <a:buNone/>
            </a:pPr>
            <a:r>
              <a:rPr lang="en-US" sz="1100" dirty="0" smtClean="0"/>
              <a:t>As of 10:44 AM on February 24, 2015</a:t>
            </a:r>
            <a:endParaRPr lang="en-US" sz="1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VHDA LIHTC QAP Changes</a:t>
            </a:r>
            <a:endParaRPr lang="en-US" dirty="0"/>
          </a:p>
        </p:txBody>
      </p:sp>
      <p:sp>
        <p:nvSpPr>
          <p:cNvPr id="3" name="Content Placeholder 2"/>
          <p:cNvSpPr>
            <a:spLocks noGrp="1"/>
          </p:cNvSpPr>
          <p:nvPr>
            <p:ph idx="1"/>
          </p:nvPr>
        </p:nvSpPr>
        <p:spPr/>
        <p:txBody>
          <a:bodyPr/>
          <a:lstStyle/>
          <a:p>
            <a:pPr marL="0" indent="0">
              <a:buNone/>
            </a:pPr>
            <a:r>
              <a:rPr lang="en-US" dirty="0" smtClean="0">
                <a:latin typeface="Calibri" pitchFamily="34" charset="0"/>
              </a:rPr>
              <a:t>VHDA changed the 2015 Low Income Housing Tax Credit Qualified Allocation Plan </a:t>
            </a:r>
          </a:p>
          <a:p>
            <a:pPr marL="0" indent="0">
              <a:buNone/>
            </a:pPr>
            <a:endParaRPr lang="en-US" sz="1200" dirty="0" smtClean="0">
              <a:latin typeface="Calibri" pitchFamily="34" charset="0"/>
            </a:endParaRPr>
          </a:p>
          <a:p>
            <a:pPr marL="514350" indent="-514350">
              <a:buAutoNum type="arabicParenR"/>
            </a:pPr>
            <a:r>
              <a:rPr lang="en-US" sz="2800" dirty="0" smtClean="0">
                <a:latin typeface="Calibri" pitchFamily="34" charset="0"/>
              </a:rPr>
              <a:t>Reduce number of units to qualify for the  Non-Competitive Disability Pool from 50%, to from 15% to 25%; and</a:t>
            </a:r>
          </a:p>
          <a:p>
            <a:pPr marL="514350" indent="-514350">
              <a:buAutoNum type="arabicParenR"/>
            </a:pPr>
            <a:endParaRPr lang="en-US" sz="1800" dirty="0" smtClean="0">
              <a:latin typeface="Calibri" pitchFamily="34" charset="0"/>
            </a:endParaRPr>
          </a:p>
          <a:p>
            <a:pPr marL="514350" indent="-514350">
              <a:buAutoNum type="arabicParenR"/>
            </a:pPr>
            <a:r>
              <a:rPr lang="en-US" sz="2800" dirty="0" smtClean="0">
                <a:latin typeface="Calibri" pitchFamily="34" charset="0"/>
              </a:rPr>
              <a:t>Added an additional 25-point category to give 1</a:t>
            </a:r>
            <a:r>
              <a:rPr lang="en-US" sz="2800" baseline="30000" dirty="0" smtClean="0">
                <a:latin typeface="Calibri" pitchFamily="34" charset="0"/>
              </a:rPr>
              <a:t>st</a:t>
            </a:r>
            <a:r>
              <a:rPr lang="en-US" sz="2800" dirty="0" smtClean="0">
                <a:latin typeface="Calibri" pitchFamily="34" charset="0"/>
              </a:rPr>
              <a:t> </a:t>
            </a:r>
            <a:r>
              <a:rPr lang="en-US" sz="2800" dirty="0">
                <a:latin typeface="Calibri" pitchFamily="34" charset="0"/>
              </a:rPr>
              <a:t>preference for ID/DD </a:t>
            </a:r>
            <a:r>
              <a:rPr lang="en-US" sz="2800" dirty="0" smtClean="0">
                <a:latin typeface="Calibri" pitchFamily="34" charset="0"/>
              </a:rPr>
              <a:t>population on wait list in projects with project-based rental assistance, </a:t>
            </a:r>
            <a:r>
              <a:rPr lang="en-US" sz="2800" u="sng" dirty="0" smtClean="0">
                <a:latin typeface="Calibri" pitchFamily="34" charset="0"/>
              </a:rPr>
              <a:t>subject to federal approval</a:t>
            </a:r>
            <a:r>
              <a:rPr lang="en-US" sz="2800" dirty="0" smtClean="0">
                <a:latin typeface="Calibri" pitchFamily="34" charset="0"/>
              </a:rPr>
              <a:t>.  </a:t>
            </a:r>
          </a:p>
          <a:p>
            <a:endParaRPr lang="en-US" dirty="0"/>
          </a:p>
        </p:txBody>
      </p:sp>
    </p:spTree>
    <p:extLst>
      <p:ext uri="{BB962C8B-B14F-4D97-AF65-F5344CB8AC3E}">
        <p14:creationId xmlns:p14="http://schemas.microsoft.com/office/powerpoint/2010/main" xmlns="" val="13663519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Independent Housing  </a:t>
            </a:r>
            <a:br>
              <a:rPr lang="en-US" sz="3600" dirty="0" smtClean="0"/>
            </a:br>
            <a:r>
              <a:rPr lang="en-US" sz="3600" dirty="0" smtClean="0"/>
              <a:t>Interest List</a:t>
            </a:r>
            <a:endParaRPr lang="en-US" sz="3600" dirty="0"/>
          </a:p>
        </p:txBody>
      </p:sp>
      <p:sp>
        <p:nvSpPr>
          <p:cNvPr id="3" name="Content Placeholder 2"/>
          <p:cNvSpPr>
            <a:spLocks noGrp="1"/>
          </p:cNvSpPr>
          <p:nvPr>
            <p:ph idx="1"/>
          </p:nvPr>
        </p:nvSpPr>
        <p:spPr>
          <a:xfrm>
            <a:off x="457200" y="1524000"/>
            <a:ext cx="8229600" cy="4800600"/>
          </a:xfrm>
        </p:spPr>
        <p:txBody>
          <a:bodyPr/>
          <a:lstStyle/>
          <a:p>
            <a:r>
              <a:rPr lang="en-US" sz="2200" dirty="0" smtClean="0">
                <a:latin typeface="Calibri" pitchFamily="34" charset="0"/>
              </a:rPr>
              <a:t>On November 21, 2014, DBHDS began accepting referrals for</a:t>
            </a:r>
          </a:p>
          <a:p>
            <a:pPr>
              <a:buNone/>
            </a:pPr>
            <a:r>
              <a:rPr lang="en-US" sz="2200" dirty="0" smtClean="0">
                <a:latin typeface="Calibri" pitchFamily="34" charset="0"/>
              </a:rPr>
              <a:t>	individuals in the DOJ Target Population who want to live in their own homes.</a:t>
            </a:r>
          </a:p>
          <a:p>
            <a:pPr>
              <a:buNone/>
            </a:pPr>
            <a:endParaRPr lang="en-US" sz="1200" dirty="0" smtClean="0">
              <a:latin typeface="Calibri" pitchFamily="34" charset="0"/>
            </a:endParaRPr>
          </a:p>
          <a:p>
            <a:r>
              <a:rPr lang="en-US" sz="2200" dirty="0" smtClean="0">
                <a:latin typeface="Calibri" pitchFamily="34" charset="0"/>
              </a:rPr>
              <a:t>To date, 147 referrals have been received.</a:t>
            </a:r>
          </a:p>
          <a:p>
            <a:endParaRPr lang="en-US" sz="1200" dirty="0" smtClean="0">
              <a:latin typeface="Calibri" pitchFamily="34" charset="0"/>
            </a:endParaRPr>
          </a:p>
          <a:p>
            <a:r>
              <a:rPr lang="en-US" sz="2200" dirty="0" smtClean="0">
                <a:latin typeface="Calibri" pitchFamily="34" charset="0"/>
              </a:rPr>
              <a:t>DBHDS will use this list to make referrals to appropriate agencies and to demonstrate that there is an effective demand for this resource in the community, as evidenced by an expeditious transition/lease-up process.  </a:t>
            </a:r>
          </a:p>
          <a:p>
            <a:endParaRPr lang="en-US" sz="1200" dirty="0" smtClean="0">
              <a:latin typeface="Calibri" pitchFamily="34" charset="0"/>
            </a:endParaRPr>
          </a:p>
          <a:p>
            <a:r>
              <a:rPr lang="en-US" sz="2200" dirty="0" smtClean="0">
                <a:latin typeface="Calibri" pitchFamily="34" charset="0"/>
              </a:rPr>
              <a:t>By demonstrating that there is an effective demand, we hope that local voucher programs will also seek HUD approval and implement the admissions preference for the DOJ target population, as VHDA has done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and Supportive Services Consortium</a:t>
            </a:r>
            <a:endParaRPr lang="en-US" sz="3600" dirty="0"/>
          </a:p>
        </p:txBody>
      </p:sp>
      <p:sp>
        <p:nvSpPr>
          <p:cNvPr id="3" name="Content Placeholder 2"/>
          <p:cNvSpPr>
            <a:spLocks noGrp="1"/>
          </p:cNvSpPr>
          <p:nvPr>
            <p:ph idx="1"/>
          </p:nvPr>
        </p:nvSpPr>
        <p:spPr>
          <a:xfrm>
            <a:off x="457200" y="1524000"/>
            <a:ext cx="8229600" cy="4800600"/>
          </a:xfrm>
        </p:spPr>
        <p:txBody>
          <a:bodyPr/>
          <a:lstStyle/>
          <a:p>
            <a:r>
              <a:rPr lang="en-US" sz="2400" dirty="0" smtClean="0">
                <a:latin typeface="Calibri" pitchFamily="34" charset="0"/>
              </a:rPr>
              <a:t>On January 7, 2015 the HSS Consortium Leadership and Implementation Planning teams invited local and regional stakeholders from three highly impacted regions-Hampton Roads, Central Virginia / Richmond Metropolitan and the Northern Virginia regions to participate in an information-sharing and planning kick-off meeting. </a:t>
            </a:r>
          </a:p>
          <a:p>
            <a:endParaRPr lang="en-US" sz="2400" dirty="0" smtClean="0">
              <a:latin typeface="Calibri" pitchFamily="34" charset="0"/>
            </a:endParaRPr>
          </a:p>
          <a:p>
            <a:r>
              <a:rPr lang="en-US" sz="2400" dirty="0" smtClean="0">
                <a:latin typeface="Calibri" pitchFamily="34" charset="0"/>
              </a:rPr>
              <a:t>Invited representative include local residential providers, Centers for Independent Living (CILs), Community Services Boards (CSBs), housing developers, and public housing authorities (PHAs), etc.  </a:t>
            </a:r>
            <a:endParaRPr lang="en-US" sz="2200" dirty="0" smtClean="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and Supportive Services Consortium</a:t>
            </a:r>
            <a:endParaRPr lang="en-US" sz="3600" dirty="0"/>
          </a:p>
        </p:txBody>
      </p:sp>
      <p:sp>
        <p:nvSpPr>
          <p:cNvPr id="3" name="Content Placeholder 2"/>
          <p:cNvSpPr>
            <a:spLocks noGrp="1"/>
          </p:cNvSpPr>
          <p:nvPr>
            <p:ph idx="1"/>
          </p:nvPr>
        </p:nvSpPr>
        <p:spPr>
          <a:xfrm>
            <a:off x="457200" y="1524000"/>
            <a:ext cx="8229600" cy="4800600"/>
          </a:xfrm>
        </p:spPr>
        <p:txBody>
          <a:bodyPr/>
          <a:lstStyle/>
          <a:p>
            <a:r>
              <a:rPr lang="en-US" sz="2800" dirty="0" smtClean="0">
                <a:latin typeface="Calibri" pitchFamily="34" charset="0"/>
              </a:rPr>
              <a:t>The goal of the Kick-off Planning Meeting was two-fold: </a:t>
            </a:r>
          </a:p>
          <a:p>
            <a:endParaRPr lang="en-US" sz="1200" dirty="0" smtClean="0">
              <a:latin typeface="Calibri" pitchFamily="34" charset="0"/>
            </a:endParaRPr>
          </a:p>
          <a:p>
            <a:pPr lvl="1"/>
            <a:r>
              <a:rPr lang="en-US" sz="2400" dirty="0" smtClean="0">
                <a:latin typeface="Calibri" pitchFamily="34" charset="0"/>
              </a:rPr>
              <a:t>to engage regional representatives and encourage them to join the consortium, and </a:t>
            </a:r>
          </a:p>
          <a:p>
            <a:pPr lvl="1"/>
            <a:endParaRPr lang="en-US" sz="2400" dirty="0" smtClean="0">
              <a:latin typeface="Calibri" pitchFamily="34" charset="0"/>
            </a:endParaRPr>
          </a:p>
          <a:p>
            <a:pPr lvl="1"/>
            <a:r>
              <a:rPr lang="en-US" sz="2400" dirty="0" smtClean="0">
                <a:latin typeface="Calibri" pitchFamily="34" charset="0"/>
              </a:rPr>
              <a:t>to begin a dialog around collaborative efforts that can be formed in each region to develop short term (e.g., 6-12 months)  action plans to connect individuals with intellectual and/or developmental disabilities to integrated, independent housing opportunities.  </a:t>
            </a:r>
          </a:p>
          <a:p>
            <a:pPr lvl="1"/>
            <a:endParaRPr lang="en-US" sz="2000" dirty="0" smtClean="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and Supportive Services Consortium</a:t>
            </a:r>
            <a:endParaRPr lang="en-US" sz="3600" dirty="0"/>
          </a:p>
        </p:txBody>
      </p:sp>
      <p:sp>
        <p:nvSpPr>
          <p:cNvPr id="3" name="Content Placeholder 2"/>
          <p:cNvSpPr>
            <a:spLocks noGrp="1"/>
          </p:cNvSpPr>
          <p:nvPr>
            <p:ph idx="1"/>
          </p:nvPr>
        </p:nvSpPr>
        <p:spPr>
          <a:xfrm>
            <a:off x="457200" y="1524000"/>
            <a:ext cx="8229600" cy="4800600"/>
          </a:xfrm>
        </p:spPr>
        <p:txBody>
          <a:bodyPr/>
          <a:lstStyle/>
          <a:p>
            <a:r>
              <a:rPr lang="en-US" sz="2400" dirty="0" smtClean="0">
                <a:latin typeface="Calibri" pitchFamily="34" charset="0"/>
              </a:rPr>
              <a:t>For purposes of aligning with Virginia’s Plan to Increase Access to Independent Living Options, integrated, independent housing is expected to provide all of the following features: </a:t>
            </a:r>
          </a:p>
          <a:p>
            <a:endParaRPr lang="en-US" sz="1200" dirty="0" smtClean="0">
              <a:latin typeface="Calibri" pitchFamily="34" charset="0"/>
            </a:endParaRPr>
          </a:p>
          <a:p>
            <a:pPr lvl="1"/>
            <a:r>
              <a:rPr lang="en-US" sz="2200" dirty="0" smtClean="0">
                <a:latin typeface="Calibri" pitchFamily="34" charset="0"/>
              </a:rPr>
              <a:t>the individual is not residing with a parent(s) or legal guardian; </a:t>
            </a:r>
          </a:p>
          <a:p>
            <a:pPr lvl="1"/>
            <a:endParaRPr lang="en-US" sz="1400" dirty="0" smtClean="0">
              <a:latin typeface="Calibri" pitchFamily="34" charset="0"/>
            </a:endParaRPr>
          </a:p>
          <a:p>
            <a:pPr lvl="1"/>
            <a:r>
              <a:rPr lang="en-US" sz="2200" dirty="0" smtClean="0">
                <a:latin typeface="Calibri" pitchFamily="34" charset="0"/>
              </a:rPr>
              <a:t>integrated into the community (i.e., offers the full participation in community life);  </a:t>
            </a:r>
          </a:p>
          <a:p>
            <a:pPr lvl="1"/>
            <a:endParaRPr lang="en-US" sz="1400" dirty="0" smtClean="0">
              <a:latin typeface="Calibri" pitchFamily="34" charset="0"/>
            </a:endParaRPr>
          </a:p>
          <a:p>
            <a:pPr lvl="1"/>
            <a:r>
              <a:rPr lang="en-US" sz="2200" dirty="0" smtClean="0">
                <a:latin typeface="Calibri" pitchFamily="34" charset="0"/>
              </a:rPr>
              <a:t>affordable to an individual with an intellectual and/or developmental disability (i.e., the individual pays no more than 30%-40% of his/her adjusted gross income towards the rent or mortgage); </a:t>
            </a:r>
          </a:p>
          <a:p>
            <a:pPr lvl="1"/>
            <a:endParaRPr lang="en-US" sz="2400" dirty="0" smtClean="0">
              <a:latin typeface="Calibri" pitchFamily="34" charset="0"/>
            </a:endParaRPr>
          </a:p>
          <a:p>
            <a:pPr lvl="1"/>
            <a:endParaRPr lang="en-US" sz="2000" dirty="0" smtClean="0">
              <a:latin typeface="Calibri" pitchFamily="34" charset="0"/>
            </a:endParaRPr>
          </a:p>
          <a:p>
            <a:pPr lvl="1"/>
            <a:endParaRPr lang="en-US" sz="2000" dirty="0" smtClean="0"/>
          </a:p>
          <a:p>
            <a:endParaRPr lang="en-US"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and Supportive Services Consortium</a:t>
            </a:r>
            <a:endParaRPr lang="en-US" sz="3600" dirty="0"/>
          </a:p>
        </p:txBody>
      </p:sp>
      <p:sp>
        <p:nvSpPr>
          <p:cNvPr id="3" name="Content Placeholder 2"/>
          <p:cNvSpPr>
            <a:spLocks noGrp="1"/>
          </p:cNvSpPr>
          <p:nvPr>
            <p:ph idx="1"/>
          </p:nvPr>
        </p:nvSpPr>
        <p:spPr>
          <a:xfrm>
            <a:off x="457200" y="1524000"/>
            <a:ext cx="8229600" cy="4800600"/>
          </a:xfrm>
        </p:spPr>
        <p:txBody>
          <a:bodyPr/>
          <a:lstStyle/>
          <a:p>
            <a:pPr lvl="1"/>
            <a:r>
              <a:rPr lang="en-US" sz="2400" dirty="0" smtClean="0">
                <a:latin typeface="Calibri" pitchFamily="34" charset="0"/>
              </a:rPr>
              <a:t>accessible (i.e., units that are barrier free and meet the needs of an individual with a physical disability); and </a:t>
            </a:r>
          </a:p>
          <a:p>
            <a:pPr lvl="1"/>
            <a:endParaRPr lang="en-US" sz="1400" dirty="0" smtClean="0">
              <a:latin typeface="Calibri" pitchFamily="34" charset="0"/>
            </a:endParaRPr>
          </a:p>
          <a:p>
            <a:pPr lvl="1"/>
            <a:r>
              <a:rPr lang="en-US" sz="2400" dirty="0" smtClean="0">
                <a:latin typeface="Calibri" pitchFamily="34" charset="0"/>
              </a:rPr>
              <a:t>leased or owned by a person with an intellectual and/or developmental disability.  </a:t>
            </a:r>
          </a:p>
          <a:p>
            <a:pPr lvl="1"/>
            <a:endParaRPr lang="en-US" sz="2000" dirty="0" smtClean="0">
              <a:latin typeface="Calibri" pitchFamily="34" charset="0"/>
            </a:endParaRPr>
          </a:p>
          <a:p>
            <a:pPr lvl="1"/>
            <a:endParaRPr lang="en-US" sz="2000" dirty="0" smtClean="0"/>
          </a:p>
          <a:p>
            <a:endParaRPr lang="en-US"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and Supportive Services Consortium</a:t>
            </a:r>
            <a:endParaRPr lang="en-US" sz="3600" dirty="0"/>
          </a:p>
        </p:txBody>
      </p:sp>
      <p:sp>
        <p:nvSpPr>
          <p:cNvPr id="3" name="Content Placeholder 2"/>
          <p:cNvSpPr>
            <a:spLocks noGrp="1"/>
          </p:cNvSpPr>
          <p:nvPr>
            <p:ph idx="1"/>
          </p:nvPr>
        </p:nvSpPr>
        <p:spPr>
          <a:xfrm>
            <a:off x="457200" y="1524000"/>
            <a:ext cx="8229600" cy="4800600"/>
          </a:xfrm>
        </p:spPr>
        <p:txBody>
          <a:bodyPr/>
          <a:lstStyle/>
          <a:p>
            <a:r>
              <a:rPr lang="en-US" sz="2400" dirty="0" smtClean="0"/>
              <a:t>The January 7</a:t>
            </a:r>
            <a:r>
              <a:rPr lang="en-US" sz="2400" baseline="30000" dirty="0" smtClean="0"/>
              <a:t>th</a:t>
            </a:r>
            <a:r>
              <a:rPr lang="en-US" sz="2400" dirty="0" smtClean="0"/>
              <a:t> meeting was the first step in a longer term planning process for initiating regional collaborations and establishing meaningful outcomes in the three regions. </a:t>
            </a:r>
          </a:p>
          <a:p>
            <a:endParaRPr lang="en-US" sz="2400" dirty="0" smtClean="0"/>
          </a:p>
          <a:p>
            <a:r>
              <a:rPr lang="en-US" sz="2400" dirty="0" smtClean="0"/>
              <a:t>Follow-up regional planning meetings were held in both February and March.  </a:t>
            </a:r>
          </a:p>
          <a:p>
            <a:pPr lvl="1"/>
            <a:endParaRPr lang="en-US" sz="1600" dirty="0" smtClean="0"/>
          </a:p>
          <a:p>
            <a:pPr lvl="1"/>
            <a:r>
              <a:rPr lang="en-US" sz="2400" dirty="0" smtClean="0">
                <a:latin typeface="Calibri" pitchFamily="34" charset="0"/>
              </a:rPr>
              <a:t>February 19</a:t>
            </a:r>
            <a:r>
              <a:rPr lang="en-US" sz="2400" baseline="30000" dirty="0" smtClean="0">
                <a:latin typeface="Calibri" pitchFamily="34" charset="0"/>
              </a:rPr>
              <a:t>th</a:t>
            </a:r>
            <a:r>
              <a:rPr lang="en-US" sz="2400" dirty="0" smtClean="0">
                <a:latin typeface="Calibri" pitchFamily="34" charset="0"/>
              </a:rPr>
              <a:t> Northern Virginia </a:t>
            </a:r>
          </a:p>
          <a:p>
            <a:pPr lvl="1"/>
            <a:r>
              <a:rPr lang="en-US" sz="2400" dirty="0" smtClean="0">
                <a:latin typeface="Calibri" pitchFamily="34" charset="0"/>
              </a:rPr>
              <a:t>February 20</a:t>
            </a:r>
            <a:r>
              <a:rPr lang="en-US" sz="2400" baseline="30000" dirty="0" smtClean="0">
                <a:latin typeface="Calibri" pitchFamily="34" charset="0"/>
              </a:rPr>
              <a:t>th</a:t>
            </a:r>
            <a:r>
              <a:rPr lang="en-US" sz="2400" dirty="0" smtClean="0">
                <a:latin typeface="Calibri" pitchFamily="34" charset="0"/>
              </a:rPr>
              <a:t> Hampton Roads </a:t>
            </a:r>
          </a:p>
          <a:p>
            <a:pPr lvl="1"/>
            <a:r>
              <a:rPr lang="en-US" sz="2400" dirty="0" smtClean="0">
                <a:latin typeface="Calibri" pitchFamily="34" charset="0"/>
              </a:rPr>
              <a:t>March 3</a:t>
            </a:r>
            <a:r>
              <a:rPr lang="en-US" sz="2400" baseline="30000" dirty="0" smtClean="0">
                <a:latin typeface="Calibri" pitchFamily="34" charset="0"/>
              </a:rPr>
              <a:t>rd</a:t>
            </a:r>
            <a:r>
              <a:rPr lang="en-US" sz="2400" dirty="0" smtClean="0">
                <a:latin typeface="Calibri" pitchFamily="34" charset="0"/>
              </a:rPr>
              <a:t> Richmond Metropolitan </a:t>
            </a:r>
          </a:p>
          <a:p>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subTitle" idx="1"/>
          </p:nvPr>
        </p:nvSpPr>
        <p:spPr>
          <a:xfrm>
            <a:off x="304800" y="1752600"/>
            <a:ext cx="8305800" cy="3505200"/>
          </a:xfrm>
        </p:spPr>
        <p:txBody>
          <a:bodyPr/>
          <a:lstStyle/>
          <a:p>
            <a:pPr algn="l">
              <a:lnSpc>
                <a:spcPct val="150000"/>
              </a:lnSpc>
              <a:buFont typeface="Arial" pitchFamily="34" charset="0"/>
              <a:buChar char="•"/>
            </a:pPr>
            <a:r>
              <a:rPr lang="en-US" sz="2400" dirty="0" smtClean="0">
                <a:solidFill>
                  <a:schemeClr val="tx1"/>
                </a:solidFill>
                <a:latin typeface="Calibri" pitchFamily="34" charset="0"/>
              </a:rPr>
              <a:t>  Rental Choice VA</a:t>
            </a:r>
          </a:p>
          <a:p>
            <a:pPr algn="l">
              <a:lnSpc>
                <a:spcPct val="150000"/>
              </a:lnSpc>
              <a:buFont typeface="Arial" pitchFamily="34" charset="0"/>
              <a:buChar char="•"/>
            </a:pPr>
            <a:r>
              <a:rPr lang="en-US" sz="2400" dirty="0" smtClean="0">
                <a:solidFill>
                  <a:schemeClr val="tx1"/>
                </a:solidFill>
                <a:latin typeface="Calibri" pitchFamily="34" charset="0"/>
              </a:rPr>
              <a:t>  HCVP Admissions Preference</a:t>
            </a:r>
          </a:p>
          <a:p>
            <a:pPr algn="l">
              <a:lnSpc>
                <a:spcPct val="150000"/>
              </a:lnSpc>
              <a:buFont typeface="Arial" pitchFamily="34" charset="0"/>
              <a:buChar char="•"/>
            </a:pPr>
            <a:r>
              <a:rPr lang="en-US" sz="2400" dirty="0" smtClean="0">
                <a:solidFill>
                  <a:schemeClr val="tx1"/>
                </a:solidFill>
                <a:latin typeface="Calibri" pitchFamily="34" charset="0"/>
              </a:rPr>
              <a:t>  VHDA LIHTC QAP Changes</a:t>
            </a:r>
          </a:p>
          <a:p>
            <a:pPr algn="l">
              <a:lnSpc>
                <a:spcPct val="150000"/>
              </a:lnSpc>
              <a:buFont typeface="Arial" pitchFamily="34" charset="0"/>
              <a:buChar char="•"/>
            </a:pPr>
            <a:r>
              <a:rPr lang="en-US" sz="2400" dirty="0" smtClean="0">
                <a:solidFill>
                  <a:schemeClr val="tx1"/>
                </a:solidFill>
                <a:latin typeface="Calibri" pitchFamily="34" charset="0"/>
              </a:rPr>
              <a:t>  </a:t>
            </a:r>
            <a:r>
              <a:rPr lang="en-US" sz="2400" dirty="0" smtClean="0">
                <a:solidFill>
                  <a:schemeClr val="tx1"/>
                </a:solidFill>
                <a:latin typeface="Calibri" pitchFamily="34" charset="0"/>
              </a:rPr>
              <a:t>Independent Housing Interest List</a:t>
            </a:r>
          </a:p>
          <a:p>
            <a:pPr algn="l">
              <a:lnSpc>
                <a:spcPct val="150000"/>
              </a:lnSpc>
              <a:buFont typeface="Arial" pitchFamily="34" charset="0"/>
              <a:buChar char="•"/>
            </a:pPr>
            <a:r>
              <a:rPr lang="en-US" sz="2400" dirty="0" smtClean="0">
                <a:solidFill>
                  <a:schemeClr val="tx1"/>
                </a:solidFill>
                <a:latin typeface="Calibri" pitchFamily="34" charset="0"/>
              </a:rPr>
              <a:t>  Commonwealth’s Housing and Supportive Services Summit</a:t>
            </a:r>
          </a:p>
          <a:p>
            <a:pPr algn="l">
              <a:lnSpc>
                <a:spcPts val="3000"/>
              </a:lnSpc>
              <a:buFont typeface="Arial" pitchFamily="34" charset="0"/>
              <a:buChar char="•"/>
            </a:pPr>
            <a:endParaRPr lang="en-US" sz="2400" b="1" dirty="0" smtClean="0">
              <a:solidFill>
                <a:schemeClr val="bg2">
                  <a:lumMod val="50000"/>
                </a:schemeClr>
              </a:solidFill>
              <a:latin typeface="Calibri" pitchFamily="34" charset="0"/>
            </a:endParaRPr>
          </a:p>
        </p:txBody>
      </p:sp>
      <p:sp>
        <p:nvSpPr>
          <p:cNvPr id="5" name="Title 1"/>
          <p:cNvSpPr txBox="1">
            <a:spLocks/>
          </p:cNvSpPr>
          <p:nvPr/>
        </p:nvSpPr>
        <p:spPr>
          <a:xfrm>
            <a:off x="2057400" y="228600"/>
            <a:ext cx="6858000" cy="944563"/>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800" b="0" i="0" u="none" strike="noStrike" kern="0" cap="none" spc="0" normalizeH="0" baseline="0" noProof="0" dirty="0" smtClean="0">
                <a:ln>
                  <a:noFill/>
                </a:ln>
                <a:solidFill>
                  <a:schemeClr val="bg1"/>
                </a:solidFill>
                <a:effectLst/>
                <a:uLnTx/>
                <a:uFillTx/>
                <a:latin typeface="+mj-lt"/>
                <a:ea typeface="+mj-ea"/>
                <a:cs typeface="+mj-cs"/>
              </a:rPr>
              <a:t>Agenda</a:t>
            </a:r>
            <a:endParaRPr kumimoji="0" lang="en-US" sz="3800" b="0"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Rental Choice VA</a:t>
            </a:r>
            <a:endParaRPr lang="en-US" dirty="0"/>
          </a:p>
        </p:txBody>
      </p:sp>
      <p:sp>
        <p:nvSpPr>
          <p:cNvPr id="3" name="Content Placeholder 2"/>
          <p:cNvSpPr>
            <a:spLocks noGrp="1"/>
          </p:cNvSpPr>
          <p:nvPr>
            <p:ph idx="1"/>
          </p:nvPr>
        </p:nvSpPr>
        <p:spPr/>
        <p:txBody>
          <a:bodyPr/>
          <a:lstStyle/>
          <a:p>
            <a:r>
              <a:rPr lang="en-US" sz="2800" dirty="0" smtClean="0">
                <a:latin typeface="Calibri" pitchFamily="34" charset="0"/>
              </a:rPr>
              <a:t>Consists primarily of two components:</a:t>
            </a:r>
          </a:p>
          <a:p>
            <a:endParaRPr lang="en-US" sz="1200" dirty="0" smtClean="0">
              <a:latin typeface="Calibri" pitchFamily="34" charset="0"/>
            </a:endParaRPr>
          </a:p>
          <a:p>
            <a:pPr lvl="1" algn="just"/>
            <a:r>
              <a:rPr lang="en-US" sz="2400" b="1" u="sng" dirty="0" smtClean="0">
                <a:latin typeface="Calibri" pitchFamily="34" charset="0"/>
              </a:rPr>
              <a:t>Rental Assistance</a:t>
            </a:r>
            <a:r>
              <a:rPr lang="en-US" sz="2400" dirty="0" smtClean="0">
                <a:latin typeface="Calibri" pitchFamily="34" charset="0"/>
              </a:rPr>
              <a:t> –subsidy provided to help an eligible individual afford housing and is the difference between the tenant’s share of the rent (i.e. 30%-40% of individual’s income) and the total rent amount, including utilities, up to the HUD Fair Market Rent.</a:t>
            </a:r>
          </a:p>
          <a:p>
            <a:pPr lvl="0" algn="just"/>
            <a:endParaRPr lang="en-US" sz="2000" dirty="0" smtClean="0">
              <a:latin typeface="Calibri" pitchFamily="34" charset="0"/>
            </a:endParaRPr>
          </a:p>
          <a:p>
            <a:pPr lvl="1" algn="just"/>
            <a:r>
              <a:rPr lang="en-US" sz="2400" b="1" u="sng" dirty="0" smtClean="0">
                <a:latin typeface="Calibri" pitchFamily="34" charset="0"/>
              </a:rPr>
              <a:t>Rent-up Assistance</a:t>
            </a:r>
            <a:r>
              <a:rPr lang="en-US" sz="2400" dirty="0" smtClean="0">
                <a:latin typeface="Calibri" pitchFamily="34" charset="0"/>
              </a:rPr>
              <a:t> –limited funds intended to assist the recipient when he or she first rents an apartment.  Rent-up assistance may cover such things as paying a security deposit. </a:t>
            </a:r>
            <a:r>
              <a:rPr lang="en-US" sz="2400" i="1" dirty="0" smtClean="0">
                <a:solidFill>
                  <a:srgbClr val="FF0000"/>
                </a:solidFill>
                <a:latin typeface="Calibri" pitchFamily="34" charset="0"/>
              </a:rPr>
              <a:t>(To be used as an option of last resort)    </a:t>
            </a:r>
            <a:endParaRPr lang="en-US" sz="2400" i="1" dirty="0" smtClean="0">
              <a:solidFill>
                <a:srgbClr val="FF0000"/>
              </a:solidFill>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smtClean="0">
                <a:latin typeface="Calibri" pitchFamily="34" charset="0"/>
                <a:cs typeface="Calibri" pitchFamily="34" charset="0"/>
              </a:rPr>
              <a:t>Rental Assistance- Target Areas</a:t>
            </a:r>
          </a:p>
        </p:txBody>
      </p:sp>
      <p:sp>
        <p:nvSpPr>
          <p:cNvPr id="5123" name="Content Placeholder 2"/>
          <p:cNvSpPr>
            <a:spLocks noGrp="1"/>
          </p:cNvSpPr>
          <p:nvPr>
            <p:ph idx="1"/>
          </p:nvPr>
        </p:nvSpPr>
        <p:spPr>
          <a:xfrm>
            <a:off x="457200" y="1524000"/>
            <a:ext cx="8229600" cy="4953000"/>
          </a:xfrm>
        </p:spPr>
        <p:txBody>
          <a:bodyPr/>
          <a:lstStyle/>
          <a:p>
            <a:r>
              <a:rPr lang="en-US" sz="2400" dirty="0" smtClean="0">
                <a:latin typeface="Calibri" pitchFamily="34" charset="0"/>
              </a:rPr>
              <a:t>All program participants must live within the jurisdictional limits/service areas of either the Fairfax-Falls Church CSB or the Virginia Beach CSB.  The program doesn’t allow porting (</a:t>
            </a:r>
            <a:r>
              <a:rPr lang="en-US" sz="2400" dirty="0" err="1" smtClean="0">
                <a:latin typeface="Calibri" pitchFamily="34" charset="0"/>
              </a:rPr>
              <a:t>i</a:t>
            </a:r>
            <a:r>
              <a:rPr lang="en-US" sz="2400" dirty="0" smtClean="0">
                <a:latin typeface="Calibri" pitchFamily="34" charset="0"/>
              </a:rPr>
              <a:t>. e., use of rental assistance in non-target locality).    </a:t>
            </a:r>
          </a:p>
          <a:p>
            <a:endParaRPr lang="en-US" sz="2000" dirty="0" smtClean="0">
              <a:latin typeface="Calibri" pitchFamily="34" charset="0"/>
            </a:endParaRPr>
          </a:p>
          <a:p>
            <a:r>
              <a:rPr lang="en-US" sz="2400" dirty="0" smtClean="0">
                <a:latin typeface="Calibri" pitchFamily="34" charset="0"/>
              </a:rPr>
              <a:t>Participants are not able to transfer from one Rental Choice VA locality to another, unless the transfer is approved by both CSB’s and DBHDS.  </a:t>
            </a:r>
          </a:p>
          <a:p>
            <a:endParaRPr lang="en-US" sz="2000" dirty="0" smtClean="0">
              <a:latin typeface="Calibri" pitchFamily="34" charset="0"/>
            </a:endParaRPr>
          </a:p>
          <a:p>
            <a:r>
              <a:rPr lang="en-US" sz="2400" dirty="0" smtClean="0">
                <a:latin typeface="Calibri" pitchFamily="34" charset="0"/>
              </a:rPr>
              <a:t>Participants are not able to continue to receive Rental Choice VA rental assistance if they move out of either target locality/service area.</a:t>
            </a:r>
          </a:p>
          <a:p>
            <a:pPr lvl="0"/>
            <a:endParaRPr lang="en-US" sz="2000" dirty="0" smtClean="0"/>
          </a:p>
          <a:p>
            <a:pPr lvl="1"/>
            <a:endParaRPr lang="en-US" sz="2000" dirty="0" smtClean="0"/>
          </a:p>
          <a:p>
            <a:pPr lvl="1"/>
            <a:endParaRPr lang="en-US" sz="2000" dirty="0" smtClean="0"/>
          </a:p>
          <a:p>
            <a:pPr lvl="1" eaLnBrk="1" hangingPunct="1">
              <a:lnSpc>
                <a:spcPct val="90000"/>
              </a:lnSpc>
            </a:pPr>
            <a:endParaRPr lang="en-U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smtClean="0">
                <a:latin typeface="Calibri" pitchFamily="34" charset="0"/>
                <a:cs typeface="Calibri" pitchFamily="34" charset="0"/>
              </a:rPr>
              <a:t>Role of Support Coordinators</a:t>
            </a:r>
          </a:p>
        </p:txBody>
      </p:sp>
      <p:sp>
        <p:nvSpPr>
          <p:cNvPr id="5123" name="Content Placeholder 2"/>
          <p:cNvSpPr>
            <a:spLocks noGrp="1"/>
          </p:cNvSpPr>
          <p:nvPr>
            <p:ph idx="1"/>
          </p:nvPr>
        </p:nvSpPr>
        <p:spPr>
          <a:xfrm>
            <a:off x="457200" y="1524000"/>
            <a:ext cx="8229600" cy="4953000"/>
          </a:xfrm>
        </p:spPr>
        <p:txBody>
          <a:bodyPr/>
          <a:lstStyle/>
          <a:p>
            <a:r>
              <a:rPr lang="en-US" sz="2200" dirty="0" smtClean="0">
                <a:latin typeface="Calibri" pitchFamily="34" charset="0"/>
              </a:rPr>
              <a:t>Help individuals apply for Rental Choice VA and guide individuals through the search process to find housing that meets Rental Choice VA standards. </a:t>
            </a:r>
          </a:p>
          <a:p>
            <a:endParaRPr lang="en-US" sz="800" dirty="0" smtClean="0">
              <a:latin typeface="Calibri" pitchFamily="34" charset="0"/>
            </a:endParaRPr>
          </a:p>
          <a:p>
            <a:r>
              <a:rPr lang="en-US" sz="2200" dirty="0" smtClean="0">
                <a:latin typeface="Calibri" pitchFamily="34" charset="0"/>
              </a:rPr>
              <a:t>Link individuals to community services that support individuals in their new home. </a:t>
            </a:r>
          </a:p>
          <a:p>
            <a:endParaRPr lang="en-US" sz="800" dirty="0" smtClean="0">
              <a:latin typeface="Calibri" pitchFamily="34" charset="0"/>
            </a:endParaRPr>
          </a:p>
          <a:p>
            <a:r>
              <a:rPr lang="en-US" sz="2200" dirty="0" smtClean="0">
                <a:latin typeface="Calibri" pitchFamily="34" charset="0"/>
              </a:rPr>
              <a:t>Individuals will develop person-centered plans that includes a housing needs profile and a household budget, and outlines the services and resources needed for the initial transition to new housing and to maintain this housing. </a:t>
            </a:r>
          </a:p>
          <a:p>
            <a:endParaRPr lang="en-US" sz="800" dirty="0" smtClean="0">
              <a:latin typeface="Calibri" pitchFamily="34" charset="0"/>
            </a:endParaRPr>
          </a:p>
          <a:p>
            <a:r>
              <a:rPr lang="en-US" sz="2200" dirty="0" smtClean="0">
                <a:latin typeface="Calibri" pitchFamily="34" charset="0"/>
              </a:rPr>
              <a:t>Support Coordinators will connect individuals to providers who deliver a variety of services, including in-home support, personal assistance, companion care, therapeutic consultation, assistive technology, and environmental modifications.</a:t>
            </a:r>
          </a:p>
          <a:p>
            <a:endParaRPr lang="en-US" sz="2000" dirty="0" smtClean="0">
              <a:latin typeface="Calibri" pitchFamily="34" charset="0"/>
            </a:endParaRPr>
          </a:p>
          <a:p>
            <a:pPr lvl="0"/>
            <a:endParaRPr lang="en-US" sz="2000" dirty="0" smtClean="0"/>
          </a:p>
          <a:p>
            <a:pPr lvl="1"/>
            <a:endParaRPr lang="en-US" sz="2000" dirty="0" smtClean="0"/>
          </a:p>
          <a:p>
            <a:pPr lvl="1"/>
            <a:endParaRPr lang="en-US" sz="2000" dirty="0" smtClean="0"/>
          </a:p>
          <a:p>
            <a:pPr lvl="1" eaLnBrk="1" hangingPunct="1">
              <a:lnSpc>
                <a:spcPct val="90000"/>
              </a:lnSpc>
            </a:pPr>
            <a:endParaRPr lang="en-US"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smtClean="0">
                <a:latin typeface="Calibri" pitchFamily="34" charset="0"/>
                <a:cs typeface="Calibri" pitchFamily="34" charset="0"/>
              </a:rPr>
              <a:t>Rental Choice VA- Program Status Update</a:t>
            </a:r>
          </a:p>
        </p:txBody>
      </p:sp>
      <p:graphicFrame>
        <p:nvGraphicFramePr>
          <p:cNvPr id="5" name="Content Placeholder 4"/>
          <p:cNvGraphicFramePr>
            <a:graphicFrameLocks noGrp="1"/>
          </p:cNvGraphicFramePr>
          <p:nvPr>
            <p:ph idx="1"/>
          </p:nvPr>
        </p:nvGraphicFramePr>
        <p:xfrm>
          <a:off x="1752600" y="2438400"/>
          <a:ext cx="5638800" cy="3108960"/>
        </p:xfrm>
        <a:graphic>
          <a:graphicData uri="http://schemas.openxmlformats.org/drawingml/2006/table">
            <a:tbl>
              <a:tblPr firstRow="1" bandRow="1">
                <a:tableStyleId>{616DA210-FB5B-4158-B5E0-FEB733F419BA}</a:tableStyleId>
              </a:tblPr>
              <a:tblGrid>
                <a:gridCol w="4114800"/>
                <a:gridCol w="1524000"/>
              </a:tblGrid>
              <a:tr h="370840">
                <a:tc>
                  <a:txBody>
                    <a:bodyPr/>
                    <a:lstStyle/>
                    <a:p>
                      <a:pPr algn="ctr"/>
                      <a:r>
                        <a:rPr lang="en-US" sz="2400" dirty="0" smtClean="0"/>
                        <a:t>Number of…</a:t>
                      </a:r>
                      <a:endParaRPr lang="en-US" sz="2400" dirty="0"/>
                    </a:p>
                  </a:txBody>
                  <a:tcPr/>
                </a:tc>
                <a:tc>
                  <a:txBody>
                    <a:bodyPr/>
                    <a:lstStyle/>
                    <a:p>
                      <a:pPr algn="ctr"/>
                      <a:r>
                        <a:rPr lang="en-US" sz="2400" dirty="0" smtClean="0"/>
                        <a:t>Total</a:t>
                      </a:r>
                      <a:endParaRPr lang="en-US" sz="2400" dirty="0"/>
                    </a:p>
                  </a:txBody>
                  <a:tcPr/>
                </a:tc>
              </a:tr>
              <a:tr h="370840">
                <a:tc>
                  <a:txBody>
                    <a:bodyPr/>
                    <a:lstStyle/>
                    <a:p>
                      <a:pPr algn="l"/>
                      <a:r>
                        <a:rPr lang="en-US" sz="2400" dirty="0" smtClean="0"/>
                        <a:t>Inquiries</a:t>
                      </a:r>
                      <a:endParaRPr lang="en-US" sz="2400" dirty="0"/>
                    </a:p>
                  </a:txBody>
                  <a:tcPr/>
                </a:tc>
                <a:tc>
                  <a:txBody>
                    <a:bodyPr/>
                    <a:lstStyle/>
                    <a:p>
                      <a:pPr algn="ctr"/>
                      <a:r>
                        <a:rPr lang="en-US" sz="2400" dirty="0" smtClean="0"/>
                        <a:t>7</a:t>
                      </a:r>
                      <a:endParaRPr lang="en-US" sz="2400" dirty="0"/>
                    </a:p>
                  </a:txBody>
                  <a:tcPr/>
                </a:tc>
              </a:tr>
              <a:tr h="370840">
                <a:tc>
                  <a:txBody>
                    <a:bodyPr/>
                    <a:lstStyle/>
                    <a:p>
                      <a:pPr algn="l"/>
                      <a:r>
                        <a:rPr lang="en-US" sz="2400" dirty="0" smtClean="0"/>
                        <a:t>Individuals</a:t>
                      </a:r>
                      <a:r>
                        <a:rPr lang="en-US" sz="2400" baseline="0" dirty="0" smtClean="0"/>
                        <a:t> Referred</a:t>
                      </a:r>
                      <a:endParaRPr lang="en-US" sz="2400" dirty="0"/>
                    </a:p>
                  </a:txBody>
                  <a:tcPr/>
                </a:tc>
                <a:tc>
                  <a:txBody>
                    <a:bodyPr/>
                    <a:lstStyle/>
                    <a:p>
                      <a:pPr algn="ctr"/>
                      <a:r>
                        <a:rPr lang="en-US" sz="2400" dirty="0" smtClean="0"/>
                        <a:t>24</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Individuals</a:t>
                      </a:r>
                      <a:r>
                        <a:rPr lang="en-US" sz="2400" baseline="0" dirty="0" smtClean="0"/>
                        <a:t> that Applied</a:t>
                      </a:r>
                      <a:endParaRPr lang="en-US" sz="2400" dirty="0" smtClean="0"/>
                    </a:p>
                  </a:txBody>
                  <a:tcPr/>
                </a:tc>
                <a:tc>
                  <a:txBody>
                    <a:bodyPr/>
                    <a:lstStyle/>
                    <a:p>
                      <a:pPr algn="ctr"/>
                      <a:r>
                        <a:rPr lang="en-US" sz="2400" dirty="0" smtClean="0"/>
                        <a:t>15</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Individuals</a:t>
                      </a:r>
                      <a:r>
                        <a:rPr lang="en-US" sz="2400" baseline="0" dirty="0" smtClean="0"/>
                        <a:t> currently looking for units</a:t>
                      </a:r>
                      <a:endParaRPr lang="en-US" sz="2400" dirty="0" smtClean="0"/>
                    </a:p>
                  </a:txBody>
                  <a:tcPr/>
                </a:tc>
                <a:tc>
                  <a:txBody>
                    <a:bodyPr/>
                    <a:lstStyle/>
                    <a:p>
                      <a:pPr algn="ctr"/>
                      <a:r>
                        <a:rPr lang="en-US" sz="2400" dirty="0" smtClean="0"/>
                        <a:t>4</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Individuals</a:t>
                      </a:r>
                      <a:r>
                        <a:rPr lang="en-US" sz="2400" baseline="0" dirty="0" smtClean="0"/>
                        <a:t> in units</a:t>
                      </a:r>
                      <a:endParaRPr lang="en-US" sz="2400" dirty="0" smtClean="0"/>
                    </a:p>
                  </a:txBody>
                  <a:tcPr/>
                </a:tc>
                <a:tc>
                  <a:txBody>
                    <a:bodyPr/>
                    <a:lstStyle/>
                    <a:p>
                      <a:pPr algn="ctr"/>
                      <a:r>
                        <a:rPr lang="en-US" sz="2400" dirty="0" smtClean="0"/>
                        <a:t>5</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Choice Voucher – Special Admissions Preference </a:t>
            </a:r>
            <a:endParaRPr lang="en-US" sz="3600" dirty="0"/>
          </a:p>
        </p:txBody>
      </p:sp>
      <p:sp>
        <p:nvSpPr>
          <p:cNvPr id="3" name="Content Placeholder 2"/>
          <p:cNvSpPr>
            <a:spLocks noGrp="1"/>
          </p:cNvSpPr>
          <p:nvPr>
            <p:ph idx="1"/>
          </p:nvPr>
        </p:nvSpPr>
        <p:spPr>
          <a:xfrm>
            <a:off x="457200" y="1524000"/>
            <a:ext cx="8229600" cy="4800600"/>
          </a:xfrm>
        </p:spPr>
        <p:txBody>
          <a:bodyPr/>
          <a:lstStyle/>
          <a:p>
            <a:pPr lvl="0" algn="just"/>
            <a:endParaRPr lang="en-US" sz="800" dirty="0" smtClean="0"/>
          </a:p>
          <a:p>
            <a:pPr lvl="0" algn="just"/>
            <a:r>
              <a:rPr lang="en-US" sz="2000" dirty="0" smtClean="0">
                <a:latin typeface="Calibri" pitchFamily="34" charset="0"/>
              </a:rPr>
              <a:t>The Department of Behavioral Health and Developmental Services (DBHDS) has been notified by the Virginia Housing Development Authority (VHDA) that it has received approval from the U.S. Department of Housing and Urban Development (HUD) to implement a special admissions preference for the DOJ target population within its Housing Choice Voucher program (formerly known as Section 8). </a:t>
            </a:r>
          </a:p>
          <a:p>
            <a:pPr lvl="0" algn="just"/>
            <a:endParaRPr lang="en-US" sz="1400" dirty="0" smtClean="0">
              <a:latin typeface="Calibri" pitchFamily="34" charset="0"/>
            </a:endParaRPr>
          </a:p>
          <a:p>
            <a:pPr lvl="0" algn="just"/>
            <a:r>
              <a:rPr lang="en-US" sz="2000" dirty="0" smtClean="0">
                <a:latin typeface="Calibri" pitchFamily="34" charset="0"/>
              </a:rPr>
              <a:t>VHDA has set aside 32 housing choice vouchers for eligible individuals in Virginia. A rental housing subsidy is paid to the landlord on behalf of the participating family. The family then pays the difference between the actual rent charged by the landlord and the amount subsidized by the program. </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Choice Voucher – Special Admissions Preference </a:t>
            </a:r>
            <a:endParaRPr lang="en-US" sz="3600" dirty="0"/>
          </a:p>
        </p:txBody>
      </p:sp>
      <p:sp>
        <p:nvSpPr>
          <p:cNvPr id="3" name="Content Placeholder 2"/>
          <p:cNvSpPr>
            <a:spLocks noGrp="1"/>
          </p:cNvSpPr>
          <p:nvPr>
            <p:ph idx="1"/>
          </p:nvPr>
        </p:nvSpPr>
        <p:spPr/>
        <p:txBody>
          <a:bodyPr/>
          <a:lstStyle/>
          <a:p>
            <a:r>
              <a:rPr lang="en-US" sz="2000" dirty="0" smtClean="0">
                <a:latin typeface="Calibri" pitchFamily="34" charset="0"/>
              </a:rPr>
              <a:t>DBHDS is currently accepting referrals from ID or DD Support Coordinators, Community Integration Managers or Centers for Independent Living for individuals who are included in the DOJ target population and who can move into their own rental housing within 120 days of receiving a voucher.  </a:t>
            </a:r>
          </a:p>
          <a:p>
            <a:pPr lvl="0" algn="just"/>
            <a:endParaRPr lang="en-US" sz="1400" dirty="0" smtClean="0">
              <a:latin typeface="Calibri" pitchFamily="34" charset="0"/>
            </a:endParaRPr>
          </a:p>
          <a:p>
            <a:r>
              <a:rPr lang="en-US" sz="2000" dirty="0" smtClean="0">
                <a:latin typeface="Calibri" pitchFamily="34" charset="0"/>
              </a:rPr>
              <a:t>DBHDS allocated referral slots on a first come, first serve basis across each of the Commonwealth’s Health Planning Regions as outlined below. </a:t>
            </a:r>
          </a:p>
          <a:p>
            <a:endParaRPr lang="en-US" sz="2000" dirty="0" smtClean="0">
              <a:latin typeface="Calibri" pitchFamily="34" charset="0"/>
            </a:endParaRPr>
          </a:p>
          <a:p>
            <a:pPr lvl="1"/>
            <a:r>
              <a:rPr lang="en-US" sz="1800" dirty="0" smtClean="0">
                <a:latin typeface="Calibri" pitchFamily="34" charset="0"/>
              </a:rPr>
              <a:t>Health Planning Region 1: 7 slots </a:t>
            </a:r>
          </a:p>
          <a:p>
            <a:pPr lvl="1"/>
            <a:r>
              <a:rPr lang="en-US" sz="1800" dirty="0" smtClean="0">
                <a:latin typeface="Calibri" pitchFamily="34" charset="0"/>
              </a:rPr>
              <a:t>Health Planning Region 2: 6 slots </a:t>
            </a:r>
          </a:p>
          <a:p>
            <a:pPr lvl="1"/>
            <a:r>
              <a:rPr lang="en-US" sz="1800" dirty="0" smtClean="0">
                <a:latin typeface="Calibri" pitchFamily="34" charset="0"/>
              </a:rPr>
              <a:t>Health Planning Region 3: 7 slots </a:t>
            </a:r>
          </a:p>
          <a:p>
            <a:pPr lvl="1"/>
            <a:r>
              <a:rPr lang="en-US" sz="1800" dirty="0" smtClean="0">
                <a:latin typeface="Calibri" pitchFamily="34" charset="0"/>
              </a:rPr>
              <a:t>Health Planning Region 4: 6 slots </a:t>
            </a:r>
          </a:p>
          <a:p>
            <a:pPr lvl="1"/>
            <a:r>
              <a:rPr lang="en-US" sz="1800" dirty="0" smtClean="0">
                <a:latin typeface="Calibri" pitchFamily="34" charset="0"/>
              </a:rPr>
              <a:t>Health Planning Region 5: 6 slots </a:t>
            </a:r>
            <a:endParaRPr lang="en-US" sz="1800"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Housing Choice Voucher – Special Admissions Preference </a:t>
            </a:r>
            <a:endParaRPr lang="en-US" sz="3600" dirty="0"/>
          </a:p>
        </p:txBody>
      </p:sp>
      <p:sp>
        <p:nvSpPr>
          <p:cNvPr id="3" name="Content Placeholder 2"/>
          <p:cNvSpPr>
            <a:spLocks noGrp="1"/>
          </p:cNvSpPr>
          <p:nvPr>
            <p:ph idx="1"/>
          </p:nvPr>
        </p:nvSpPr>
        <p:spPr/>
        <p:txBody>
          <a:bodyPr/>
          <a:lstStyle/>
          <a:p>
            <a:r>
              <a:rPr lang="en-US" sz="2000" dirty="0" smtClean="0">
                <a:latin typeface="Calibri" pitchFamily="34" charset="0"/>
              </a:rPr>
              <a:t>After January 16, 2015, all referrals to VHDA will be made statewide based on the preference structure below:</a:t>
            </a:r>
          </a:p>
          <a:p>
            <a:endParaRPr lang="en-US" sz="1200" dirty="0" smtClean="0"/>
          </a:p>
          <a:p>
            <a:pPr lvl="1"/>
            <a:r>
              <a:rPr lang="en-US" sz="2000" dirty="0" smtClean="0">
                <a:latin typeface="Calibri" pitchFamily="34" charset="0"/>
              </a:rPr>
              <a:t>Priority #1- eligible individuals who, at the time of referral, reside at any of the Commonwealth’s training centers and who choose to live in a more integrated, less restrictive, community setting. </a:t>
            </a:r>
          </a:p>
          <a:p>
            <a:pPr lvl="1"/>
            <a:endParaRPr lang="en-US" sz="1200" dirty="0" smtClean="0">
              <a:latin typeface="Calibri" pitchFamily="34" charset="0"/>
            </a:endParaRPr>
          </a:p>
          <a:p>
            <a:pPr lvl="1"/>
            <a:r>
              <a:rPr lang="en-US" sz="2000" dirty="0" smtClean="0">
                <a:latin typeface="Calibri" pitchFamily="34" charset="0"/>
              </a:rPr>
              <a:t>Priority #2- eligible individuals who, at the time of referral, reside in a nursing home or non-state ICF-IDD and who choose to live in a more integrated, less restrictive, community setting. </a:t>
            </a:r>
          </a:p>
          <a:p>
            <a:pPr lvl="1"/>
            <a:endParaRPr lang="en-US" sz="1200" dirty="0" smtClean="0">
              <a:latin typeface="Calibri" pitchFamily="34" charset="0"/>
            </a:endParaRPr>
          </a:p>
          <a:p>
            <a:pPr lvl="1"/>
            <a:r>
              <a:rPr lang="en-US" sz="2000" dirty="0" smtClean="0">
                <a:latin typeface="Calibri" pitchFamily="34" charset="0"/>
              </a:rPr>
              <a:t>Priority #3- eligible individuals who, at the time of referral, have participated in the Rental Choice VA pilot program for no fewer than 12 months, are in good standing with the program, and state funding for Rental Choice VA is time limited. </a:t>
            </a:r>
          </a:p>
          <a:p>
            <a:endParaRPr lang="en-US" sz="2000" dirty="0" smtClean="0">
              <a:latin typeface="Calibri"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1"/>
            </a:solidFill>
            <a:effectLst/>
            <a:latin typeface="Arial Unicode MS"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1"/>
            </a:solidFill>
            <a:effectLst/>
            <a:latin typeface="Arial Unicode MS" pitchFamily="34"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11465</TotalTime>
  <Words>1406</Words>
  <Application>Microsoft Office PowerPoint</Application>
  <PresentationFormat>On-screen Show (4:3)</PresentationFormat>
  <Paragraphs>146</Paragraphs>
  <Slides>18</Slides>
  <Notes>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Slide 1</vt:lpstr>
      <vt:lpstr>Slide 2</vt:lpstr>
      <vt:lpstr>Rental Choice VA</vt:lpstr>
      <vt:lpstr>Rental Assistance- Target Areas</vt:lpstr>
      <vt:lpstr>Role of Support Coordinators</vt:lpstr>
      <vt:lpstr>Rental Choice VA- Program Status Update</vt:lpstr>
      <vt:lpstr>Housing Choice Voucher – Special Admissions Preference </vt:lpstr>
      <vt:lpstr>Housing Choice Voucher – Special Admissions Preference </vt:lpstr>
      <vt:lpstr>Housing Choice Voucher – Special Admissions Preference </vt:lpstr>
      <vt:lpstr>Housing Choice Voucher – Special Admissions Preference </vt:lpstr>
      <vt:lpstr>Housing Choice Voucher – Special Admissions Preference </vt:lpstr>
      <vt:lpstr>VHDA LIHTC QAP Changes</vt:lpstr>
      <vt:lpstr>Independent Housing   Interest List</vt:lpstr>
      <vt:lpstr>Housing and Supportive Services Consortium</vt:lpstr>
      <vt:lpstr>Housing and Supportive Services Consortium</vt:lpstr>
      <vt:lpstr>Housing and Supportive Services Consortium</vt:lpstr>
      <vt:lpstr>Housing and Supportive Services Consortium</vt:lpstr>
      <vt:lpstr>Housing and Supportive Services Consortium</vt:lpstr>
    </vt:vector>
  </TitlesOfParts>
  <Company>Virginia Dept. MHMRSAS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SJ 47 - DBHDS</dc:title>
  <dc:creator>mmcguire</dc:creator>
  <cp:lastModifiedBy>wsl28097</cp:lastModifiedBy>
  <cp:revision>855</cp:revision>
  <dcterms:created xsi:type="dcterms:W3CDTF">2007-09-17T20:34:54Z</dcterms:created>
  <dcterms:modified xsi:type="dcterms:W3CDTF">2015-03-03T17:47:42Z</dcterms:modified>
</cp:coreProperties>
</file>