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6"/>
    <p:sldMasterId id="2147483782" r:id="rId7"/>
  </p:sldMasterIdLst>
  <p:notesMasterIdLst>
    <p:notesMasterId r:id="rId48"/>
  </p:notesMasterIdLst>
  <p:handoutMasterIdLst>
    <p:handoutMasterId r:id="rId49"/>
  </p:handoutMasterIdLst>
  <p:sldIdLst>
    <p:sldId id="592" r:id="rId8"/>
    <p:sldId id="593" r:id="rId9"/>
    <p:sldId id="605" r:id="rId10"/>
    <p:sldId id="546" r:id="rId11"/>
    <p:sldId id="614" r:id="rId12"/>
    <p:sldId id="597" r:id="rId13"/>
    <p:sldId id="579" r:id="rId14"/>
    <p:sldId id="594" r:id="rId15"/>
    <p:sldId id="598" r:id="rId16"/>
    <p:sldId id="558" r:id="rId17"/>
    <p:sldId id="595" r:id="rId18"/>
    <p:sldId id="553" r:id="rId19"/>
    <p:sldId id="532" r:id="rId20"/>
    <p:sldId id="561" r:id="rId21"/>
    <p:sldId id="552" r:id="rId22"/>
    <p:sldId id="554" r:id="rId23"/>
    <p:sldId id="533" r:id="rId24"/>
    <p:sldId id="562" r:id="rId25"/>
    <p:sldId id="588" r:id="rId26"/>
    <p:sldId id="536" r:id="rId27"/>
    <p:sldId id="574" r:id="rId28"/>
    <p:sldId id="581" r:id="rId29"/>
    <p:sldId id="589" r:id="rId30"/>
    <p:sldId id="607" r:id="rId31"/>
    <p:sldId id="608" r:id="rId32"/>
    <p:sldId id="580" r:id="rId33"/>
    <p:sldId id="535" r:id="rId34"/>
    <p:sldId id="591" r:id="rId35"/>
    <p:sldId id="590" r:id="rId36"/>
    <p:sldId id="606" r:id="rId37"/>
    <p:sldId id="539" r:id="rId38"/>
    <p:sldId id="540" r:id="rId39"/>
    <p:sldId id="541" r:id="rId40"/>
    <p:sldId id="568" r:id="rId41"/>
    <p:sldId id="567" r:id="rId42"/>
    <p:sldId id="613" r:id="rId43"/>
    <p:sldId id="573" r:id="rId44"/>
    <p:sldId id="615" r:id="rId45"/>
    <p:sldId id="549" r:id="rId46"/>
    <p:sldId id="548" r:id="rId4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 Russell" initials="" lastIdx="0" clrIdx="0"/>
  <p:cmAuthor id="1" name="kjb17479"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1" autoAdjust="0"/>
    <p:restoredTop sz="94660"/>
  </p:normalViewPr>
  <p:slideViewPr>
    <p:cSldViewPr>
      <p:cViewPr varScale="1">
        <p:scale>
          <a:sx n="65" d="100"/>
          <a:sy n="65" d="100"/>
        </p:scale>
        <p:origin x="132"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hdr" sz="quarter"/>
          </p:nvPr>
        </p:nvSpPr>
        <p:spPr bwMode="auto">
          <a:xfrm>
            <a:off x="0"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dirty="0"/>
          </a:p>
        </p:txBody>
      </p:sp>
      <p:sp>
        <p:nvSpPr>
          <p:cNvPr id="422915" name="Rectangle 3"/>
          <p:cNvSpPr>
            <a:spLocks noGrp="1" noChangeArrowheads="1"/>
          </p:cNvSpPr>
          <p:nvPr>
            <p:ph type="dt" sz="quarter" idx="1"/>
          </p:nvPr>
        </p:nvSpPr>
        <p:spPr bwMode="auto">
          <a:xfrm>
            <a:off x="3898242"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dirty="0"/>
          </a:p>
        </p:txBody>
      </p:sp>
      <p:sp>
        <p:nvSpPr>
          <p:cNvPr id="422916" name="Rectangle 4"/>
          <p:cNvSpPr>
            <a:spLocks noGrp="1" noChangeArrowheads="1"/>
          </p:cNvSpPr>
          <p:nvPr>
            <p:ph type="ftr" sz="quarter" idx="2"/>
          </p:nvPr>
        </p:nvSpPr>
        <p:spPr bwMode="auto">
          <a:xfrm>
            <a:off x="0"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dirty="0"/>
          </a:p>
        </p:txBody>
      </p:sp>
      <p:sp>
        <p:nvSpPr>
          <p:cNvPr id="422917" name="Rectangle 5"/>
          <p:cNvSpPr>
            <a:spLocks noGrp="1" noChangeArrowheads="1"/>
          </p:cNvSpPr>
          <p:nvPr>
            <p:ph type="sldNum" sz="quarter" idx="3"/>
          </p:nvPr>
        </p:nvSpPr>
        <p:spPr bwMode="auto">
          <a:xfrm>
            <a:off x="3898242"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algn="r" defTabSz="924563">
              <a:defRPr sz="1200"/>
            </a:lvl1pPr>
          </a:lstStyle>
          <a:p>
            <a:fld id="{B21070B4-B136-4E2F-9BEB-3672D36E45B4}" type="slidenum">
              <a:rPr lang="en-US"/>
              <a:pPr/>
              <a:t>‹#›</a:t>
            </a:fld>
            <a:endParaRPr lang="en-US" dirty="0"/>
          </a:p>
        </p:txBody>
      </p:sp>
    </p:spTree>
    <p:extLst>
      <p:ext uri="{BB962C8B-B14F-4D97-AF65-F5344CB8AC3E}">
        <p14:creationId xmlns:p14="http://schemas.microsoft.com/office/powerpoint/2010/main" val="4906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dirty="0"/>
          </a:p>
        </p:txBody>
      </p:sp>
      <p:sp>
        <p:nvSpPr>
          <p:cNvPr id="72707" name="Rectangle 3"/>
          <p:cNvSpPr>
            <a:spLocks noGrp="1" noChangeArrowheads="1"/>
          </p:cNvSpPr>
          <p:nvPr>
            <p:ph type="dt" idx="1"/>
          </p:nvPr>
        </p:nvSpPr>
        <p:spPr bwMode="auto">
          <a:xfrm>
            <a:off x="3898242"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dirty="0"/>
          </a:p>
        </p:txBody>
      </p:sp>
      <p:sp>
        <p:nvSpPr>
          <p:cNvPr id="7270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687559" y="4415156"/>
            <a:ext cx="5506695" cy="4183697"/>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10" name="Rectangle 6"/>
          <p:cNvSpPr>
            <a:spLocks noGrp="1" noChangeArrowheads="1"/>
          </p:cNvSpPr>
          <p:nvPr>
            <p:ph type="ftr" sz="quarter" idx="4"/>
          </p:nvPr>
        </p:nvSpPr>
        <p:spPr bwMode="auto">
          <a:xfrm>
            <a:off x="0"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dirty="0"/>
          </a:p>
        </p:txBody>
      </p:sp>
      <p:sp>
        <p:nvSpPr>
          <p:cNvPr id="72711" name="Rectangle 7"/>
          <p:cNvSpPr>
            <a:spLocks noGrp="1" noChangeArrowheads="1"/>
          </p:cNvSpPr>
          <p:nvPr>
            <p:ph type="sldNum" sz="quarter" idx="5"/>
          </p:nvPr>
        </p:nvSpPr>
        <p:spPr bwMode="auto">
          <a:xfrm>
            <a:off x="3898242"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algn="r" defTabSz="924563">
              <a:defRPr sz="1200"/>
            </a:lvl1pPr>
          </a:lstStyle>
          <a:p>
            <a:fld id="{E2BA7C8F-4BC0-4BE6-A916-52D2A5A91404}" type="slidenum">
              <a:rPr lang="en-US"/>
              <a:pPr/>
              <a:t>‹#›</a:t>
            </a:fld>
            <a:endParaRPr lang="en-US" dirty="0"/>
          </a:p>
        </p:txBody>
      </p:sp>
    </p:spTree>
    <p:extLst>
      <p:ext uri="{BB962C8B-B14F-4D97-AF65-F5344CB8AC3E}">
        <p14:creationId xmlns:p14="http://schemas.microsoft.com/office/powerpoint/2010/main" val="3773813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A7C8F-4BC0-4BE6-A916-52D2A5A91404}" type="slidenum">
              <a:rPr lang="en-US" smtClean="0"/>
              <a:pPr/>
              <a:t>1</a:t>
            </a:fld>
            <a:endParaRPr lang="en-US" dirty="0"/>
          </a:p>
        </p:txBody>
      </p:sp>
    </p:spTree>
    <p:extLst>
      <p:ext uri="{BB962C8B-B14F-4D97-AF65-F5344CB8AC3E}">
        <p14:creationId xmlns:p14="http://schemas.microsoft.com/office/powerpoint/2010/main" val="162463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2082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546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02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619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766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824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35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7724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16948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9279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30055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6052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252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3471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18281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465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323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7690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3899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584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416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0003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4723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E17164-4752-4BE5-B7F6-561B0AC51D25}"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0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33173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4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4C639B-B667-416F-BAC3-43EC15AE506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4630969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C639B-B667-416F-BAC3-43EC15AE5066}"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0979218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4C639B-B667-416F-BAC3-43EC15AE506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50805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C639B-B667-416F-BAC3-43EC15AE5066}"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44132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6008003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51809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68932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51562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3CD8C-2CD6-48F3-BD5B-F01F7A877E2B}" type="datetimeFigureOut">
              <a:rPr lang="en-US" smtClean="0"/>
              <a:pPr/>
              <a:t>10/20/2020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B6BE-B958-463F-9F0E-71D3F47576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8A4C639B-B667-416F-BAC3-43EC15AE5066}" type="datetimeFigureOut">
              <a:rPr lang="en-US" smtClean="0"/>
              <a:t>10/20/2020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A7E17164-4752-4BE5-B7F6-561B0AC51D25}" type="slidenum">
              <a:rPr lang="en-US" smtClean="0"/>
              <a:t>‹#›</a:t>
            </a:fld>
            <a:endParaRPr lang="en-US"/>
          </a:p>
        </p:txBody>
      </p:sp>
    </p:spTree>
    <p:extLst>
      <p:ext uri="{BB962C8B-B14F-4D97-AF65-F5344CB8AC3E}">
        <p14:creationId xmlns:p14="http://schemas.microsoft.com/office/powerpoint/2010/main" val="13806309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http://www.naabt.org/images/bt_slide_3.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daptpharma.com/news-events/press-kit/"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http://www.naabt.org/images/bt_slide_3.jpg" TargetMode="External"/><Relationship Id="rId5" Type="http://schemas.openxmlformats.org/officeDocument/2006/relationships/image" Target="../media/image10.jpe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www.dbhds.virginia.gov/individuals-and-families/substance-abuse/reviv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ww.surveymonkey.com/r/SGL3NCX" TargetMode="External"/><Relationship Id="rId5" Type="http://schemas.openxmlformats.org/officeDocument/2006/relationships/image" Target="../media/image2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law.lis.virginia.gov/vacode/54.1-340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law.lis.virginia.gov/vacode/18.2-250/" TargetMode="External"/><Relationship Id="rId7" Type="http://schemas.openxmlformats.org/officeDocument/2006/relationships/image" Target="../media/image1.png"/><Relationship Id="rId2" Type="http://schemas.openxmlformats.org/officeDocument/2006/relationships/hyperlink" Target="https://law.lis.virginia.gov/vacode/4.1-305/" TargetMode="External"/><Relationship Id="rId1" Type="http://schemas.openxmlformats.org/officeDocument/2006/relationships/slideLayout" Target="../slideLayouts/slideLayout13.xml"/><Relationship Id="rId6" Type="http://schemas.openxmlformats.org/officeDocument/2006/relationships/hyperlink" Target="https://law.lis.virginia.gov/vacode/54.1-3466/" TargetMode="External"/><Relationship Id="rId5" Type="http://schemas.openxmlformats.org/officeDocument/2006/relationships/hyperlink" Target="https://law.lis.virginia.gov/vacode/18.2-388/" TargetMode="External"/><Relationship Id="rId4" Type="http://schemas.openxmlformats.org/officeDocument/2006/relationships/hyperlink" Target="https://law.lis.virginia.gov/vacode/18.2-250.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https://www.youtube.com/embed/HUngLgGRJpo" TargetMode="External"/><Relationship Id="rId6" Type="http://schemas.openxmlformats.org/officeDocument/2006/relationships/image" Target="../media/image6.png"/><Relationship Id="rId5" Type="http://schemas.openxmlformats.org/officeDocument/2006/relationships/hyperlink" Target="https://youtu.be/HUngLgGRJpo"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2148" y="2996619"/>
            <a:ext cx="6575895" cy="603832"/>
          </a:xfrm>
        </p:spPr>
        <p:txBody>
          <a:bodyPr>
            <a:noAutofit/>
          </a:bodyPr>
          <a:lstStyle/>
          <a:p>
            <a:r>
              <a:rPr lang="es-ES" sz="1800" b="1" dirty="0">
                <a:latin typeface="Calibri" panose="020F0502020204030204" pitchFamily="34" charset="0"/>
                <a:cs typeface="Calibri" panose="020F0502020204030204" pitchFamily="34" charset="0"/>
              </a:rPr>
              <a:t>Programa de Educación sobre Sobredosis de                                      Opioides y Naloxona de Virginia</a:t>
            </a:r>
          </a:p>
          <a:p>
            <a:endParaRPr lang="en-US" sz="1800" b="1"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2895600" y="1676400"/>
            <a:ext cx="3352800" cy="935703"/>
          </a:xfrm>
          <a:prstGeom prst="rect">
            <a:avLst/>
          </a:prstGeom>
          <a:solidFill>
            <a:schemeClr val="bg1"/>
          </a:solidFill>
        </p:spPr>
      </p:pic>
      <p:sp>
        <p:nvSpPr>
          <p:cNvPr id="7" name="Subtitle 2"/>
          <p:cNvSpPr txBox="1">
            <a:spLocks/>
          </p:cNvSpPr>
          <p:nvPr/>
        </p:nvSpPr>
        <p:spPr>
          <a:xfrm>
            <a:off x="1285079" y="3819874"/>
            <a:ext cx="6575895" cy="104112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pPr>
              <a:lnSpc>
                <a:spcPct val="80000"/>
              </a:lnSpc>
            </a:pPr>
            <a:r>
              <a:rPr lang="es-ES" sz="2000" dirty="0">
                <a:latin typeface="Calibri" panose="020F0502020204030204" pitchFamily="34" charset="0"/>
                <a:cs typeface="Calibri" panose="020F0502020204030204" pitchFamily="34" charset="0"/>
              </a:rPr>
              <a:t>Capacitación de rescatistas no profesionales </a:t>
            </a:r>
          </a:p>
          <a:p>
            <a:pPr>
              <a:lnSpc>
                <a:spcPct val="80000"/>
              </a:lnSpc>
            </a:pPr>
            <a:r>
              <a:rPr lang="en-US" sz="1200" dirty="0" err="1">
                <a:latin typeface="Calibri" panose="020F0502020204030204" pitchFamily="34" charset="0"/>
                <a:cs typeface="Calibri" panose="020F0502020204030204" pitchFamily="34" charset="0"/>
              </a:rPr>
              <a:t>Actualizado</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julio</a:t>
            </a:r>
            <a:r>
              <a:rPr lang="en-US" sz="1200" dirty="0">
                <a:latin typeface="Calibri" panose="020F0502020204030204" pitchFamily="34" charset="0"/>
                <a:cs typeface="Calibri" panose="020F0502020204030204" pitchFamily="34" charset="0"/>
              </a:rPr>
              <a:t> 2019</a:t>
            </a:r>
          </a:p>
        </p:txBody>
      </p:sp>
      <p:pic>
        <p:nvPicPr>
          <p:cNvPr id="8" name="Picture 2" descr="C:\Users\cqu06290\Documents\Logos\DBHDS_Logo_CMYK_BLK_062014-Cropped.jpg"/>
          <p:cNvPicPr>
            <a:picLocks noChangeAspect="1" noChangeArrowheads="1"/>
          </p:cNvPicPr>
          <p:nvPr/>
        </p:nvPicPr>
        <p:blipFill>
          <a:blip r:embed="rId5" cstate="print"/>
          <a:srcRect/>
          <a:stretch>
            <a:fillRect/>
          </a:stretch>
        </p:blipFill>
        <p:spPr bwMode="auto">
          <a:xfrm>
            <a:off x="685799" y="5638800"/>
            <a:ext cx="2782503" cy="587417"/>
          </a:xfrm>
          <a:prstGeom prst="rect">
            <a:avLst/>
          </a:prstGeom>
          <a:noFill/>
        </p:spPr>
      </p:pic>
      <p:pic>
        <p:nvPicPr>
          <p:cNvPr id="9" name="Picture 8" descr="REVIVEBannerMay2015.jpg"/>
          <p:cNvPicPr>
            <a:picLocks noChangeAspect="1"/>
          </p:cNvPicPr>
          <p:nvPr/>
        </p:nvPicPr>
        <p:blipFill>
          <a:blip r:embed="rId6" cstate="print"/>
          <a:stretch>
            <a:fillRect/>
          </a:stretch>
        </p:blipFill>
        <p:spPr>
          <a:xfrm>
            <a:off x="4540335" y="5638800"/>
            <a:ext cx="4116341" cy="533400"/>
          </a:xfrm>
          <a:prstGeom prst="rect">
            <a:avLst/>
          </a:prstGeom>
        </p:spPr>
      </p:pic>
      <p:sp>
        <p:nvSpPr>
          <p:cNvPr id="10" name="9 Rectángulo"/>
          <p:cNvSpPr/>
          <p:nvPr/>
        </p:nvSpPr>
        <p:spPr>
          <a:xfrm>
            <a:off x="1214414" y="5500702"/>
            <a:ext cx="2428892"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Departamento de Servicios de Salud Conductual y del Desarrollo de Virginia</a:t>
            </a:r>
          </a:p>
        </p:txBody>
      </p:sp>
      <p:grpSp>
        <p:nvGrpSpPr>
          <p:cNvPr id="11" name="13 Grupo"/>
          <p:cNvGrpSpPr/>
          <p:nvPr/>
        </p:nvGrpSpPr>
        <p:grpSpPr>
          <a:xfrm>
            <a:off x="4429124" y="5143513"/>
            <a:ext cx="4214842" cy="1071568"/>
            <a:chOff x="4429124" y="4973849"/>
            <a:chExt cx="4214842" cy="1272487"/>
          </a:xfrm>
        </p:grpSpPr>
        <p:sp>
          <p:nvSpPr>
            <p:cNvPr id="12" name="10 Rectángulo"/>
            <p:cNvSpPr/>
            <p:nvPr/>
          </p:nvSpPr>
          <p:spPr>
            <a:xfrm>
              <a:off x="4429124" y="5143512"/>
              <a:ext cx="4214842" cy="1102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Calibri" panose="020F0502020204030204" pitchFamily="34" charset="0"/>
                <a:cs typeface="Calibri" panose="020F0502020204030204" pitchFamily="34" charset="0"/>
              </a:endParaRPr>
            </a:p>
            <a:p>
              <a:pPr algn="ctr"/>
              <a:r>
                <a:rPr lang="es-ES" sz="1200" b="1" dirty="0">
                  <a:solidFill>
                    <a:schemeClr val="tx1"/>
                  </a:solidFill>
                  <a:latin typeface="Calibri" panose="020F0502020204030204" pitchFamily="34" charset="0"/>
                  <a:cs typeface="Calibri" panose="020F0502020204030204" pitchFamily="34" charset="0"/>
                </a:rPr>
                <a:t>Programa de Educación sobre Sobredosis de Opioides y Naloxona de Virginia</a:t>
              </a:r>
              <a:endParaRPr lang="en-US" sz="1200" b="1" dirty="0">
                <a:solidFill>
                  <a:schemeClr val="tx1"/>
                </a:solidFill>
                <a:latin typeface="Calibri" panose="020F0502020204030204" pitchFamily="34" charset="0"/>
                <a:cs typeface="Calibri" panose="020F0502020204030204" pitchFamily="34" charset="0"/>
              </a:endParaRPr>
            </a:p>
            <a:p>
              <a:pPr algn="ctr"/>
              <a:endParaRPr lang="es-ES" sz="1200" dirty="0">
                <a:solidFill>
                  <a:schemeClr val="tx1"/>
                </a:solidFill>
              </a:endParaRPr>
            </a:p>
          </p:txBody>
        </p:sp>
        <p:pic>
          <p:nvPicPr>
            <p:cNvPr id="13"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5572132" y="4973849"/>
              <a:ext cx="2143140" cy="428628"/>
            </a:xfrm>
            <a:prstGeom prst="rect">
              <a:avLst/>
            </a:prstGeom>
            <a:solidFill>
              <a:schemeClr val="bg1"/>
            </a:solidFill>
          </p:spPr>
        </p:pic>
      </p:grpSp>
    </p:spTree>
    <p:extLst>
      <p:ext uri="{BB962C8B-B14F-4D97-AF65-F5344CB8AC3E}">
        <p14:creationId xmlns:p14="http://schemas.microsoft.com/office/powerpoint/2010/main" val="2141289872"/>
      </p:ext>
    </p:extLst>
  </p:cSld>
  <p:clrMapOvr>
    <a:masterClrMapping/>
  </p:clrMapOvr>
  <mc:AlternateContent xmlns:mc="http://schemas.openxmlformats.org/markup-compatibility/2006" xmlns:p14="http://schemas.microsoft.com/office/powerpoint/2010/main">
    <mc:Choice Requires="p14">
      <p:transition spd="slow" p14:dur="2000" advTm="16898"/>
    </mc:Choice>
    <mc:Fallback xmlns="">
      <p:transition spd="slow" advTm="168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3973"/>
            <a:ext cx="7406640" cy="1356360"/>
          </a:xfrm>
        </p:spPr>
        <p:txBody>
          <a:bodyPr>
            <a:normAutofit/>
          </a:bodyPr>
          <a:lstStyle/>
          <a:p>
            <a:r>
              <a:rPr lang="es-MX" sz="3600" dirty="0">
                <a:latin typeface="Calibri" panose="020F0502020204030204" pitchFamily="34" charset="0"/>
                <a:cs typeface="Calibri" panose="020F0502020204030204" pitchFamily="34" charset="0"/>
              </a:rPr>
              <a:t>Opioides comunes</a:t>
            </a:r>
          </a:p>
        </p:txBody>
      </p:sp>
      <p:sp>
        <p:nvSpPr>
          <p:cNvPr id="3" name="Content Placeholder 2"/>
          <p:cNvSpPr>
            <a:spLocks noGrp="1"/>
          </p:cNvSpPr>
          <p:nvPr>
            <p:ph idx="1"/>
          </p:nvPr>
        </p:nvSpPr>
        <p:spPr>
          <a:xfrm>
            <a:off x="457200" y="1295400"/>
            <a:ext cx="8229600" cy="4835525"/>
          </a:xfrm>
        </p:spPr>
        <p:txBody>
          <a:bodyPr/>
          <a:lstStyle/>
          <a:p>
            <a:pPr>
              <a:buNone/>
            </a:pPr>
            <a:endParaRPr lang="en-US" sz="700" dirty="0">
              <a:latin typeface="Candara" pitchFamily="34" charset="0"/>
            </a:endParaRPr>
          </a:p>
          <a:p>
            <a:pPr>
              <a:buNone/>
            </a:pPr>
            <a:endParaRPr lang="en-US" sz="1200" dirty="0">
              <a:latin typeface="Candara" pitchFamily="34" charset="0"/>
            </a:endParaRP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67577584"/>
              </p:ext>
            </p:extLst>
          </p:nvPr>
        </p:nvGraphicFramePr>
        <p:xfrm>
          <a:off x="749617" y="1233376"/>
          <a:ext cx="7708584" cy="5233084"/>
        </p:xfrm>
        <a:graphic>
          <a:graphicData uri="http://schemas.openxmlformats.org/drawingml/2006/table">
            <a:tbl>
              <a:tblPr firstRow="1" bandRow="1">
                <a:tableStyleId>{ED083AE6-46FA-4A59-8FB0-9F97EB10719F}</a:tableStyleId>
              </a:tblPr>
              <a:tblGrid>
                <a:gridCol w="1447099">
                  <a:extLst>
                    <a:ext uri="{9D8B030D-6E8A-4147-A177-3AD203B41FA5}">
                      <a16:colId xmlns:a16="http://schemas.microsoft.com/office/drawing/2014/main" val="20000"/>
                    </a:ext>
                  </a:extLst>
                </a:gridCol>
                <a:gridCol w="2247713">
                  <a:extLst>
                    <a:ext uri="{9D8B030D-6E8A-4147-A177-3AD203B41FA5}">
                      <a16:colId xmlns:a16="http://schemas.microsoft.com/office/drawing/2014/main" val="20001"/>
                    </a:ext>
                  </a:extLst>
                </a:gridCol>
                <a:gridCol w="4013772">
                  <a:extLst>
                    <a:ext uri="{9D8B030D-6E8A-4147-A177-3AD203B41FA5}">
                      <a16:colId xmlns:a16="http://schemas.microsoft.com/office/drawing/2014/main" val="20002"/>
                    </a:ext>
                  </a:extLst>
                </a:gridCol>
              </a:tblGrid>
              <a:tr h="320040">
                <a:tc>
                  <a:txBody>
                    <a:bodyPr/>
                    <a:lstStyle/>
                    <a:p>
                      <a:pPr marL="0" marR="0" algn="ctr">
                        <a:lnSpc>
                          <a:spcPct val="115000"/>
                        </a:lnSpc>
                        <a:spcBef>
                          <a:spcPts val="0"/>
                        </a:spcBef>
                        <a:spcAft>
                          <a:spcPts val="1000"/>
                        </a:spcAft>
                      </a:pPr>
                      <a:r>
                        <a:rPr lang="es-MX" sz="1400" noProof="0" dirty="0">
                          <a:latin typeface="Calibri" panose="020F0502020204030204" pitchFamily="34" charset="0"/>
                          <a:cs typeface="Calibri" panose="020F0502020204030204" pitchFamily="34" charset="0"/>
                        </a:rPr>
                        <a:t>Genérico</a:t>
                      </a:r>
                      <a:endParaRPr lang="es-MX" sz="1200" noProof="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gn="ctr">
                        <a:lnSpc>
                          <a:spcPct val="115000"/>
                        </a:lnSpc>
                        <a:spcBef>
                          <a:spcPts val="0"/>
                        </a:spcBef>
                        <a:spcAft>
                          <a:spcPts val="1000"/>
                        </a:spcAft>
                      </a:pPr>
                      <a:r>
                        <a:rPr lang="es-MX" sz="1400" noProof="0" dirty="0">
                          <a:latin typeface="Calibri" panose="020F0502020204030204" pitchFamily="34" charset="0"/>
                          <a:cs typeface="Calibri" panose="020F0502020204030204" pitchFamily="34" charset="0"/>
                        </a:rPr>
                        <a:t>Comercial</a:t>
                      </a:r>
                      <a:endParaRPr lang="es-MX" sz="1200" noProof="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gn="ctr">
                        <a:lnSpc>
                          <a:spcPct val="115000"/>
                        </a:lnSpc>
                        <a:spcBef>
                          <a:spcPts val="0"/>
                        </a:spcBef>
                        <a:spcAft>
                          <a:spcPts val="1000"/>
                        </a:spcAft>
                      </a:pPr>
                      <a:r>
                        <a:rPr lang="es-MX" sz="1400" noProof="0" dirty="0">
                          <a:latin typeface="Calibri" panose="020F0502020204030204" pitchFamily="34" charset="0"/>
                          <a:cs typeface="Calibri" panose="020F0502020204030204" pitchFamily="34" charset="0"/>
                        </a:rPr>
                        <a:t>Callejero</a:t>
                      </a:r>
                      <a:endParaRPr lang="es-MX" sz="1200" noProof="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extLst>
                  <a:ext uri="{0D108BD9-81ED-4DB2-BD59-A6C34878D82A}">
                    <a16:rowId xmlns:a16="http://schemas.microsoft.com/office/drawing/2014/main" val="10000"/>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Hidrocodona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Lortab, Vicodin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 Norco, </a:t>
                      </a:r>
                      <a:r>
                        <a:rPr lang="en-US" sz="1400" dirty="0" err="1">
                          <a:latin typeface="Calibri" panose="020F0502020204030204" pitchFamily="34" charset="0"/>
                          <a:cs typeface="Calibri" panose="020F0502020204030204" pitchFamily="34" charset="0"/>
                        </a:rPr>
                        <a:t>Vikes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Oxicodona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Oxycontin</a:t>
                      </a:r>
                      <a:r>
                        <a:rPr lang="en-US" sz="1400" dirty="0">
                          <a:latin typeface="Calibri" panose="020F0502020204030204" pitchFamily="34" charset="0"/>
                          <a:cs typeface="Calibri" panose="020F0502020204030204" pitchFamily="34" charset="0"/>
                        </a:rPr>
                        <a:t>, Percocet</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 </a:t>
                      </a:r>
                      <a:r>
                        <a:rPr lang="en-US" sz="1400" dirty="0" err="1">
                          <a:latin typeface="Calibri" panose="020F0502020204030204" pitchFamily="34" charset="0"/>
                          <a:cs typeface="Calibri" panose="020F0502020204030204" pitchFamily="34" charset="0"/>
                        </a:rPr>
                        <a:t>Oxys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Oxycotton</a:t>
                      </a:r>
                      <a:r>
                        <a:rPr lang="en-US" sz="1400" dirty="0">
                          <a:latin typeface="Calibri" panose="020F0502020204030204" pitchFamily="34" charset="0"/>
                          <a:cs typeface="Calibri" panose="020F0502020204030204" pitchFamily="34" charset="0"/>
                        </a:rPr>
                        <a:t>, Kicker, Hillbilly Heroin</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Morfina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Kadian, MSContin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 Miss Emma, Monkey, White Stuff</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Codeína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Tylenol #3</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Schoolboy, T-3s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366824">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Fentanilo</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Duragesic</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Apache, China Girl, China White, Goodfella, TNT</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3340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Carfentanilo</a:t>
                      </a:r>
                      <a:endParaRPr lang="en-US" sz="1400" b="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libri" panose="020F0502020204030204" pitchFamily="34" charset="0"/>
                          <a:cs typeface="Calibri" panose="020F0502020204030204" pitchFamily="34" charset="0"/>
                        </a:rPr>
                        <a:t>Wildnil</a:t>
                      </a:r>
                      <a:endParaRPr lang="en-US" sz="1400" dirty="0">
                        <a:latin typeface="Calibri" panose="020F0502020204030204" pitchFamily="34" charset="0"/>
                        <a:cs typeface="Calibri" panose="020F0502020204030204" pitchFamily="34" charset="0"/>
                      </a:endParaRPr>
                    </a:p>
                  </a:txBody>
                  <a:tcPr anchor="ctr"/>
                </a:tc>
                <a:tc>
                  <a:txBody>
                    <a:bodyPr/>
                    <a:lstStyle/>
                    <a:p>
                      <a:pPr marL="0" marR="0" algn="l">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Drop Dead, </a:t>
                      </a:r>
                      <a:r>
                        <a:rPr lang="en-US" sz="1400" dirty="0" err="1">
                          <a:latin typeface="Calibri" panose="020F0502020204030204" pitchFamily="34" charset="0"/>
                          <a:cs typeface="Calibri" panose="020F0502020204030204" pitchFamily="34" charset="0"/>
                        </a:rPr>
                        <a:t>Flatline</a:t>
                      </a:r>
                      <a:r>
                        <a:rPr lang="en-US" sz="1400" dirty="0">
                          <a:latin typeface="Calibri" panose="020F0502020204030204" pitchFamily="34" charset="0"/>
                          <a:cs typeface="Calibri" panose="020F0502020204030204" pitchFamily="34" charset="0"/>
                        </a:rPr>
                        <a:t>, Lethal Injection, </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anchor="ctr"/>
                </a:tc>
                <a:extLst>
                  <a:ext uri="{0D108BD9-81ED-4DB2-BD59-A6C34878D82A}">
                    <a16:rowId xmlns:a16="http://schemas.microsoft.com/office/drawing/2014/main" val="10006"/>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Hidromorfona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Dilaudid</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Dill, Dust, Footballs, D, Big-D, M-2, M-80s, Crazy 8s, Super 8s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499872">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Oximorfona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Opana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Blue Heaven, Octagons, Oranges, Pink, Pink Heaven, Stop Signs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Meperidina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Demerol</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Dillies, D, Juice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Metadona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Dolophine, Methadose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Meth, Junk, </a:t>
                      </a:r>
                      <a:r>
                        <a:rPr lang="en-US" sz="1400" dirty="0" err="1">
                          <a:latin typeface="Calibri" panose="020F0502020204030204" pitchFamily="34" charset="0"/>
                          <a:cs typeface="Calibri" panose="020F0502020204030204" pitchFamily="34" charset="0"/>
                        </a:rPr>
                        <a:t>Fizzies</a:t>
                      </a:r>
                      <a:r>
                        <a:rPr lang="en-US" sz="1400" dirty="0">
                          <a:latin typeface="Calibri" panose="020F0502020204030204" pitchFamily="34" charset="0"/>
                          <a:cs typeface="Calibri" panose="020F0502020204030204" pitchFamily="34" charset="0"/>
                        </a:rPr>
                        <a:t>, Dolls, Jungle Juice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Heroína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Diacetylmorphine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Dope, Smack, Big H, Black Tar, Dog Food</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Buprenorfina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Bunavail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Suboxone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Subutex</a:t>
                      </a:r>
                      <a:r>
                        <a:rPr lang="en-US" sz="1400" dirty="0">
                          <a:latin typeface="Calibri" panose="020F0502020204030204" pitchFamily="34" charset="0"/>
                          <a:cs typeface="Calibri" panose="020F0502020204030204" pitchFamily="34" charset="0"/>
                        </a:rPr>
                        <a:t>, </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Sobos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Bupe</a:t>
                      </a:r>
                      <a:r>
                        <a:rPr lang="en-US" sz="1400" dirty="0">
                          <a:latin typeface="Calibri" panose="020F0502020204030204" pitchFamily="34" charset="0"/>
                          <a:cs typeface="Calibri" panose="020F0502020204030204" pitchFamily="34" charset="0"/>
                        </a:rPr>
                        <a:t>, Stops, Oranges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320040">
                <a:tc>
                  <a:txBody>
                    <a:bodyPr/>
                    <a:lstStyle/>
                    <a:p>
                      <a:pPr marL="0" marR="0">
                        <a:lnSpc>
                          <a:spcPct val="115000"/>
                        </a:lnSpc>
                        <a:spcBef>
                          <a:spcPts val="0"/>
                        </a:spcBef>
                        <a:spcAft>
                          <a:spcPts val="1000"/>
                        </a:spcAft>
                      </a:pPr>
                      <a:r>
                        <a:rPr lang="en-US" sz="1400" dirty="0">
                          <a:solidFill>
                            <a:srgbClr val="000000"/>
                          </a:solidFill>
                          <a:latin typeface="Calibri" panose="020F0502020204030204" pitchFamily="34" charset="0"/>
                          <a:ea typeface="ヒラギノ角ゴ Pro W3"/>
                          <a:cs typeface="Calibri" panose="020F0502020204030204" pitchFamily="34" charset="0"/>
                        </a:rPr>
                        <a:t>Tramadol</a:t>
                      </a:r>
                    </a:p>
                  </a:txBody>
                  <a:tcPr marL="68580" marR="68580" marT="0" marB="0" anchor="ctr"/>
                </a:tc>
                <a:tc>
                  <a:txBody>
                    <a:bodyPr/>
                    <a:lstStyle/>
                    <a:p>
                      <a:pPr marL="0" marR="0">
                        <a:lnSpc>
                          <a:spcPct val="115000"/>
                        </a:lnSpc>
                        <a:spcBef>
                          <a:spcPts val="0"/>
                        </a:spcBef>
                        <a:spcAft>
                          <a:spcPts val="1000"/>
                        </a:spcAft>
                      </a:pPr>
                      <a:r>
                        <a:rPr lang="en-US" sz="1400" dirty="0">
                          <a:solidFill>
                            <a:srgbClr val="000000"/>
                          </a:solidFill>
                          <a:latin typeface="Calibri" panose="020F0502020204030204" pitchFamily="34" charset="0"/>
                          <a:ea typeface="ヒラギノ角ゴ Pro W3"/>
                          <a:cs typeface="Calibri" panose="020F0502020204030204" pitchFamily="34" charset="0"/>
                        </a:rPr>
                        <a:t>Ultram,</a:t>
                      </a:r>
                      <a:r>
                        <a:rPr lang="en-US" sz="1400" baseline="0" dirty="0">
                          <a:solidFill>
                            <a:srgbClr val="000000"/>
                          </a:solidFill>
                          <a:latin typeface="Calibri" panose="020F0502020204030204" pitchFamily="34" charset="0"/>
                          <a:ea typeface="ヒラギノ角ゴ Pro W3"/>
                          <a:cs typeface="Calibri" panose="020F0502020204030204" pitchFamily="34" charset="0"/>
                        </a:rPr>
                        <a:t> </a:t>
                      </a:r>
                      <a:r>
                        <a:rPr lang="en-US" sz="1400" baseline="0" dirty="0" err="1">
                          <a:solidFill>
                            <a:srgbClr val="000000"/>
                          </a:solidFill>
                          <a:latin typeface="Calibri" panose="020F0502020204030204" pitchFamily="34" charset="0"/>
                          <a:ea typeface="ヒラギノ角ゴ Pro W3"/>
                          <a:cs typeface="Calibri" panose="020F0502020204030204" pitchFamily="34" charset="0"/>
                        </a:rPr>
                        <a:t>ConZip</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b="0" i="0" kern="1200" dirty="0">
                          <a:solidFill>
                            <a:schemeClr val="tx1"/>
                          </a:solidFill>
                          <a:effectLst/>
                          <a:latin typeface="+mn-lt"/>
                          <a:ea typeface="+mn-ea"/>
                          <a:cs typeface="+mn-cs"/>
                        </a:rPr>
                        <a:t>Chill Pills, </a:t>
                      </a:r>
                      <a:r>
                        <a:rPr lang="en-US" sz="1400" b="0" i="0" kern="1200" dirty="0" err="1">
                          <a:solidFill>
                            <a:schemeClr val="tx1"/>
                          </a:solidFill>
                          <a:effectLst/>
                          <a:latin typeface="+mn-lt"/>
                          <a:ea typeface="+mn-ea"/>
                          <a:cs typeface="+mn-cs"/>
                        </a:rPr>
                        <a:t>Trammies</a:t>
                      </a:r>
                      <a:r>
                        <a:rPr lang="en-US" sz="1400" b="0" i="0" kern="1200" dirty="0">
                          <a:solidFill>
                            <a:schemeClr val="tx1"/>
                          </a:solidFill>
                          <a:effectLst/>
                          <a:latin typeface="+mn-lt"/>
                          <a:ea typeface="+mn-ea"/>
                          <a:cs typeface="+mn-cs"/>
                        </a:rPr>
                        <a:t>, Ultras</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4216594373"/>
                  </a:ext>
                </a:extLst>
              </a:tr>
            </a:tbl>
          </a:graphicData>
        </a:graphic>
      </p:graphicFrame>
      <p:pic>
        <p:nvPicPr>
          <p:cNvPr id="5" name="Picture 4"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Calibri" panose="020F0502020204030204" pitchFamily="34" charset="0"/>
                <a:cs typeface="Calibri" panose="020F0502020204030204" pitchFamily="34" charset="0"/>
              </a:rPr>
              <a:t>¿Qué es una sobredosis de opioides</a:t>
            </a:r>
            <a:r>
              <a:rPr lang="en-US" dirty="0">
                <a:latin typeface="Calibri" panose="020F0502020204030204" pitchFamily="34" charset="0"/>
                <a:cs typeface="Calibri" panose="020F0502020204030204" pitchFamily="34" charset="0"/>
              </a:rPr>
              <a:t>?</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3487" t="24528" r="17256" b="5660"/>
          <a:stretch/>
        </p:blipFill>
        <p:spPr>
          <a:xfrm>
            <a:off x="1398270" y="1600200"/>
            <a:ext cx="6324600" cy="4775718"/>
          </a:xfrm>
        </p:spPr>
      </p:pic>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7" name="Rectangle 6"/>
          <p:cNvSpPr/>
          <p:nvPr/>
        </p:nvSpPr>
        <p:spPr>
          <a:xfrm>
            <a:off x="5795861" y="2357694"/>
            <a:ext cx="990600" cy="381000"/>
          </a:xfrm>
          <a:prstGeom prst="rect">
            <a:avLst/>
          </a:prstGeom>
          <a:solidFill>
            <a:srgbClr val="FFC000"/>
          </a:solidFill>
          <a:ln w="31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ysClr val="windowText" lastClr="000000"/>
                </a:solidFill>
              </a:rPr>
              <a:t>Opioid</a:t>
            </a:r>
          </a:p>
        </p:txBody>
      </p:sp>
      <p:cxnSp>
        <p:nvCxnSpPr>
          <p:cNvPr id="9" name="Straight Arrow Connector 8"/>
          <p:cNvCxnSpPr/>
          <p:nvPr/>
        </p:nvCxnSpPr>
        <p:spPr>
          <a:xfrm flipH="1">
            <a:off x="5153690" y="2667000"/>
            <a:ext cx="685800" cy="3048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2071670" y="1928802"/>
            <a:ext cx="2214578" cy="8572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opioide encaja exactamente en el receptor</a:t>
            </a:r>
          </a:p>
        </p:txBody>
      </p:sp>
      <p:sp>
        <p:nvSpPr>
          <p:cNvPr id="10" name="9 Rectángulo"/>
          <p:cNvSpPr/>
          <p:nvPr/>
        </p:nvSpPr>
        <p:spPr>
          <a:xfrm>
            <a:off x="5572132" y="2357430"/>
            <a:ext cx="1285884" cy="3571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Opioide</a:t>
            </a:r>
          </a:p>
        </p:txBody>
      </p:sp>
      <p:sp>
        <p:nvSpPr>
          <p:cNvPr id="11" name="10 Rectángulo"/>
          <p:cNvSpPr/>
          <p:nvPr/>
        </p:nvSpPr>
        <p:spPr>
          <a:xfrm>
            <a:off x="1571604" y="5072074"/>
            <a:ext cx="2000264" cy="7143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Receptor opioide en el cerebro</a:t>
            </a:r>
          </a:p>
        </p:txBody>
      </p:sp>
      <p:sp>
        <p:nvSpPr>
          <p:cNvPr id="12" name="11 Rectángulo"/>
          <p:cNvSpPr/>
          <p:nvPr/>
        </p:nvSpPr>
        <p:spPr>
          <a:xfrm>
            <a:off x="5429256" y="4143380"/>
            <a:ext cx="2214578" cy="21431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chemeClr val="tx1"/>
                </a:solidFill>
              </a:rPr>
              <a:t>El cerebro tiene muchos, muchos receptores para opioides. Demasiado ajuste de opioides en demasiados receptores hace la respiración más lenta o la detiene.</a:t>
            </a:r>
          </a:p>
        </p:txBody>
      </p:sp>
    </p:spTree>
    <p:extLst>
      <p:ext uri="{BB962C8B-B14F-4D97-AF65-F5344CB8AC3E}">
        <p14:creationId xmlns:p14="http://schemas.microsoft.com/office/powerpoint/2010/main" val="381425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600200"/>
            <a:ext cx="7404653" cy="4038600"/>
          </a:xfrm>
        </p:spPr>
        <p:txBody>
          <a:bodyPr/>
          <a:lstStyle/>
          <a:p>
            <a:pPr marL="571500" indent="-571500" algn="ctr">
              <a:lnSpc>
                <a:spcPct val="100000"/>
              </a:lnSpc>
              <a:spcBef>
                <a:spcPts val="0"/>
              </a:spcBef>
              <a:buNone/>
            </a:pPr>
            <a:endParaRPr lang="en-US" sz="4000" dirty="0">
              <a:latin typeface="Calibri" panose="020F0502020204030204" pitchFamily="34" charset="0"/>
              <a:cs typeface="Calibri" panose="020F0502020204030204" pitchFamily="34" charset="0"/>
            </a:endParaRPr>
          </a:p>
          <a:p>
            <a:pPr marL="571500" indent="-571500" algn="ctr">
              <a:lnSpc>
                <a:spcPct val="100000"/>
              </a:lnSpc>
              <a:spcBef>
                <a:spcPts val="0"/>
              </a:spcBef>
              <a:buNone/>
            </a:pPr>
            <a:r>
              <a:rPr lang="es-ES" sz="4000" dirty="0">
                <a:latin typeface="Calibri" panose="020F0502020204030204" pitchFamily="34" charset="0"/>
                <a:cs typeface="Calibri" panose="020F0502020204030204" pitchFamily="34" charset="0"/>
              </a:rPr>
              <a:t>¿Cuáles son los factores de riesgo</a:t>
            </a:r>
          </a:p>
          <a:p>
            <a:pPr marL="571500" indent="-571500" algn="ctr">
              <a:lnSpc>
                <a:spcPct val="100000"/>
              </a:lnSpc>
              <a:spcBef>
                <a:spcPts val="0"/>
              </a:spcBef>
              <a:buNone/>
            </a:pPr>
            <a:r>
              <a:rPr lang="es-ES" sz="4000" dirty="0">
                <a:latin typeface="Calibri" panose="020F0502020204030204" pitchFamily="34" charset="0"/>
                <a:cs typeface="Calibri" panose="020F0502020204030204" pitchFamily="34" charset="0"/>
              </a:rPr>
              <a:t>que pueden hacer que alguien sea más propenso a sufrir una sobredosis</a:t>
            </a:r>
            <a:r>
              <a:rPr lang="en-US" sz="4000" dirty="0">
                <a:latin typeface="Calibri" panose="020F0502020204030204" pitchFamily="34" charset="0"/>
                <a:cs typeface="Calibri" panose="020F0502020204030204" pitchFamily="34" charset="0"/>
              </a:rPr>
              <a:t>?</a:t>
            </a:r>
          </a:p>
          <a:p>
            <a:pPr marL="571500" indent="-571500" algn="ctr">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748674"/>
            <a:ext cx="7406640" cy="1356360"/>
          </a:xfrm>
        </p:spPr>
        <p:txBody>
          <a:bodyPr/>
          <a:lstStyle/>
          <a:p>
            <a:r>
              <a:rPr lang="en-US" sz="3600" dirty="0" err="1">
                <a:latin typeface="Calibri" panose="020F0502020204030204" pitchFamily="34" charset="0"/>
                <a:cs typeface="Calibri" panose="020F0502020204030204" pitchFamily="34" charset="0"/>
              </a:rPr>
              <a:t>Factores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riesgo</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sobredosis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opioides</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p:txBody>
          <a:bodyPr>
            <a:normAutofit fontScale="70000" lnSpcReduction="20000"/>
          </a:bodyPr>
          <a:lstStyle/>
          <a:p>
            <a:pPr marL="571500" indent="-571500">
              <a:buNone/>
            </a:pPr>
            <a:r>
              <a:rPr lang="es-ES" sz="3600" dirty="0">
                <a:latin typeface="Calibri" panose="020F0502020204030204" pitchFamily="34" charset="0"/>
                <a:cs typeface="Calibri" panose="020F0502020204030204" pitchFamily="34" charset="0"/>
              </a:rPr>
              <a:t>Ciertas personas corren un mayor riesgo de emergencias por sobredosis de opioides, que incluyen:</a:t>
            </a:r>
          </a:p>
          <a:p>
            <a:pPr marL="574675"/>
            <a:r>
              <a:rPr lang="en-US" sz="2400" dirty="0" err="1">
                <a:latin typeface="Calibri" panose="020F0502020204030204" pitchFamily="34" charset="0"/>
                <a:cs typeface="Calibri" panose="020F0502020204030204" pitchFamily="34" charset="0"/>
              </a:rPr>
              <a:t>Sobredosis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previa</a:t>
            </a:r>
            <a:endParaRPr lang="en-US" sz="2400" dirty="0">
              <a:latin typeface="Calibri" panose="020F0502020204030204" pitchFamily="34" charset="0"/>
              <a:cs typeface="Calibri" panose="020F0502020204030204" pitchFamily="34" charset="0"/>
            </a:endParaRPr>
          </a:p>
          <a:p>
            <a:pPr marL="574675" lvl="0"/>
            <a:r>
              <a:rPr lang="es-ES" sz="2400" dirty="0">
                <a:latin typeface="Calibri" panose="020F0502020204030204" pitchFamily="34" charset="0"/>
                <a:cs typeface="Calibri" panose="020F0502020204030204" pitchFamily="34" charset="0"/>
              </a:rPr>
              <a:t>Tolerancia reducida: usuarios de drogas que dejaron de usar debido a abstinencia, enfermedad, tratamiento o encarcelamiento</a:t>
            </a:r>
          </a:p>
          <a:p>
            <a:pPr marL="574675" lvl="0"/>
            <a:r>
              <a:rPr lang="es-ES" sz="2400" dirty="0">
                <a:latin typeface="Calibri" panose="020F0502020204030204" pitchFamily="34" charset="0"/>
                <a:cs typeface="Calibri" panose="020F0502020204030204" pitchFamily="34" charset="0"/>
              </a:rPr>
              <a:t>Mezcla de drogas: combinación de opioides con otras drogas, como alcohol, estimulantes o depresores. Combinar los estimulantes y depresores NO CANCELA EL EFECTO DE UNO NI OTRO</a:t>
            </a:r>
          </a:p>
          <a:p>
            <a:pPr marL="574675" lvl="0"/>
            <a:r>
              <a:rPr lang="es-ES" sz="2400" dirty="0">
                <a:latin typeface="Calibri" panose="020F0502020204030204" pitchFamily="34" charset="0"/>
                <a:cs typeface="Calibri" panose="020F0502020204030204" pitchFamily="34" charset="0"/>
              </a:rPr>
              <a:t>Usar drogas estando solo</a:t>
            </a:r>
          </a:p>
          <a:p>
            <a:pPr marL="574675" lvl="0"/>
            <a:r>
              <a:rPr lang="es-ES" sz="2400" dirty="0">
                <a:latin typeface="Calibri" panose="020F0502020204030204" pitchFamily="34" charset="0"/>
                <a:cs typeface="Calibri" panose="020F0502020204030204" pitchFamily="34" charset="0"/>
              </a:rPr>
              <a:t>Variaciones de la dosis o cantidad o cambiar las formulaciones (por ej., cambiar de acción rápida a liberación prolongada)</a:t>
            </a:r>
          </a:p>
          <a:p>
            <a:pPr marL="574675" lvl="0"/>
            <a:r>
              <a:rPr lang="es-ES" sz="2400" dirty="0">
                <a:latin typeface="Calibri" panose="020F0502020204030204" pitchFamily="34" charset="0"/>
                <a:cs typeface="Calibri" panose="020F0502020204030204" pitchFamily="34" charset="0"/>
              </a:rPr>
              <a:t>Condiciones médicas tales como enfermedad pulmonar crónica o problemas de riñón o hígado</a:t>
            </a: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828800"/>
            <a:ext cx="7404653" cy="4038600"/>
          </a:xfrm>
        </p:spPr>
        <p:txBody>
          <a:bodyPr/>
          <a:lstStyle/>
          <a:p>
            <a:pPr marL="571500" indent="-571500">
              <a:lnSpc>
                <a:spcPct val="90000"/>
              </a:lnSpc>
              <a:buNone/>
            </a:pPr>
            <a:endParaRPr lang="en-US" sz="2800" dirty="0">
              <a:latin typeface="Candara" pitchFamily="34" charset="0"/>
            </a:endParaRPr>
          </a:p>
          <a:p>
            <a:pPr marL="571500" indent="-571500" algn="ctr">
              <a:buNone/>
            </a:pPr>
            <a:r>
              <a:rPr lang="es-ES" sz="4000" dirty="0">
                <a:latin typeface="Calibri" panose="020F0502020204030204" pitchFamily="34" charset="0"/>
                <a:cs typeface="Calibri" panose="020F0502020204030204" pitchFamily="34" charset="0"/>
              </a:rPr>
              <a:t>¿Cómo puede saber la diferencia</a:t>
            </a:r>
          </a:p>
          <a:p>
            <a:pPr marL="571500" indent="-571500" algn="ctr">
              <a:buNone/>
            </a:pPr>
            <a:r>
              <a:rPr lang="es-ES" sz="4000" dirty="0">
                <a:latin typeface="Calibri" panose="020F0502020204030204" pitchFamily="34" charset="0"/>
                <a:cs typeface="Calibri" panose="020F0502020204030204" pitchFamily="34" charset="0"/>
              </a:rPr>
              <a:t>entre alguien que está drogado y</a:t>
            </a:r>
          </a:p>
          <a:p>
            <a:pPr marL="571500" indent="-571500" algn="ctr">
              <a:buNone/>
            </a:pPr>
            <a:r>
              <a:rPr lang="es-ES" sz="4000" dirty="0">
                <a:latin typeface="Calibri" panose="020F0502020204030204" pitchFamily="34" charset="0"/>
                <a:cs typeface="Calibri" panose="020F0502020204030204" pitchFamily="34" charset="0"/>
              </a:rPr>
              <a:t>alguien que ha sufrido una sobredosis</a:t>
            </a:r>
            <a:r>
              <a:rPr lang="en-US" sz="4000" dirty="0">
                <a:latin typeface="Calibri" panose="020F0502020204030204" pitchFamily="34" charset="0"/>
                <a:cs typeface="Calibri" panose="020F0502020204030204" pitchFamily="34" charset="0"/>
              </a:rPr>
              <a:t>?</a:t>
            </a:r>
          </a:p>
          <a:p>
            <a:pPr marL="571500" indent="-571500">
              <a:lnSpc>
                <a:spcPct val="90000"/>
              </a:lnSpc>
              <a:buNone/>
            </a:pPr>
            <a:endParaRPr lang="en-US" dirty="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3939205"/>
              </p:ext>
            </p:extLst>
          </p:nvPr>
        </p:nvGraphicFramePr>
        <p:xfrm>
          <a:off x="1345922" y="1594379"/>
          <a:ext cx="6477000" cy="3789821"/>
        </p:xfrm>
        <a:graphic>
          <a:graphicData uri="http://schemas.openxmlformats.org/drawingml/2006/table">
            <a:tbl>
              <a:tblPr firstRow="1" bandRow="1">
                <a:tableStyleId>{ED083AE6-46FA-4A59-8FB0-9F97EB10719F}</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4800">
                <a:tc>
                  <a:txBody>
                    <a:bodyPr/>
                    <a:lstStyle/>
                    <a:p>
                      <a:pPr algn="ctr"/>
                      <a:r>
                        <a:rPr lang="es-ES" dirty="0"/>
                        <a:t>Realmente drogado</a:t>
                      </a:r>
                    </a:p>
                  </a:txBody>
                  <a:tcPr/>
                </a:tc>
                <a:tc>
                  <a:txBody>
                    <a:bodyPr/>
                    <a:lstStyle/>
                    <a:p>
                      <a:pPr algn="ctr"/>
                      <a:r>
                        <a:rPr lang="es-ES" dirty="0"/>
                        <a:t>Sobredosis</a:t>
                      </a:r>
                    </a:p>
                  </a:txBody>
                  <a:tcPr/>
                </a:tc>
                <a:extLst>
                  <a:ext uri="{0D108BD9-81ED-4DB2-BD59-A6C34878D82A}">
                    <a16:rowId xmlns:a16="http://schemas.microsoft.com/office/drawing/2014/main" val="10000"/>
                  </a:ext>
                </a:extLst>
              </a:tr>
              <a:tr h="442948">
                <a:tc>
                  <a:txBody>
                    <a:bodyPr/>
                    <a:lstStyle/>
                    <a:p>
                      <a:r>
                        <a:rPr lang="es-ES" dirty="0"/>
                        <a:t>Los músculos se relajan</a:t>
                      </a:r>
                    </a:p>
                  </a:txBody>
                  <a:tcPr/>
                </a:tc>
                <a:tc>
                  <a:txBody>
                    <a:bodyPr/>
                    <a:lstStyle/>
                    <a:p>
                      <a:r>
                        <a:rPr lang="es-ES" dirty="0"/>
                        <a:t>La cara está muy pálida o húmeda</a:t>
                      </a:r>
                    </a:p>
                  </a:txBody>
                  <a:tcPr/>
                </a:tc>
                <a:extLst>
                  <a:ext uri="{0D108BD9-81ED-4DB2-BD59-A6C34878D82A}">
                    <a16:rowId xmlns:a16="http://schemas.microsoft.com/office/drawing/2014/main" val="10001"/>
                  </a:ext>
                </a:extLst>
              </a:tr>
              <a:tr h="442948">
                <a:tc>
                  <a:txBody>
                    <a:bodyPr/>
                    <a:lstStyle/>
                    <a:p>
                      <a:r>
                        <a:rPr lang="es-ES" dirty="0"/>
                        <a:t>El habla es lenta o tiene dificultar para hablar</a:t>
                      </a:r>
                    </a:p>
                  </a:txBody>
                  <a:tcPr/>
                </a:tc>
                <a:tc>
                  <a:txBody>
                    <a:bodyPr/>
                    <a:lstStyle/>
                    <a:p>
                      <a:r>
                        <a:rPr lang="es-ES" dirty="0"/>
                        <a:t>La respiración es poco frecuente o se ha detenido</a:t>
                      </a:r>
                    </a:p>
                  </a:txBody>
                  <a:tcPr/>
                </a:tc>
                <a:extLst>
                  <a:ext uri="{0D108BD9-81ED-4DB2-BD59-A6C34878D82A}">
                    <a16:rowId xmlns:a16="http://schemas.microsoft.com/office/drawing/2014/main" val="10002"/>
                  </a:ext>
                </a:extLst>
              </a:tr>
              <a:tr h="442948">
                <a:tc>
                  <a:txBody>
                    <a:bodyPr/>
                    <a:lstStyle/>
                    <a:p>
                      <a:r>
                        <a:rPr lang="es-ES" dirty="0"/>
                        <a:t>Somnoliento, cabeceando </a:t>
                      </a:r>
                    </a:p>
                  </a:txBody>
                  <a:tcPr/>
                </a:tc>
                <a:tc>
                  <a:txBody>
                    <a:bodyPr/>
                    <a:lstStyle/>
                    <a:p>
                      <a:r>
                        <a:rPr lang="es-ES" dirty="0"/>
                        <a:t>Ronquidos profundos o gorgoteo (estertor de muerte)</a:t>
                      </a:r>
                    </a:p>
                  </a:txBody>
                  <a:tcPr/>
                </a:tc>
                <a:extLst>
                  <a:ext uri="{0D108BD9-81ED-4DB2-BD59-A6C34878D82A}">
                    <a16:rowId xmlns:a16="http://schemas.microsoft.com/office/drawing/2014/main" val="10003"/>
                  </a:ext>
                </a:extLst>
              </a:tr>
              <a:tr h="618913">
                <a:tc>
                  <a:txBody>
                    <a:bodyPr/>
                    <a:lstStyle/>
                    <a:p>
                      <a:r>
                        <a:rPr lang="es-ES" dirty="0"/>
                        <a:t>Sensible a gritos, frotar el esternón o  pellizcar el lóbulo de la oreja</a:t>
                      </a:r>
                    </a:p>
                  </a:txBody>
                  <a:tcPr/>
                </a:tc>
                <a:tc>
                  <a:txBody>
                    <a:bodyPr/>
                    <a:lstStyle/>
                    <a:p>
                      <a:r>
                        <a:rPr lang="es-ES" dirty="0"/>
                        <a:t>No responde a ningún estímulo</a:t>
                      </a:r>
                    </a:p>
                  </a:txBody>
                  <a:tcPr/>
                </a:tc>
                <a:extLst>
                  <a:ext uri="{0D108BD9-81ED-4DB2-BD59-A6C34878D82A}">
                    <a16:rowId xmlns:a16="http://schemas.microsoft.com/office/drawing/2014/main" val="10004"/>
                  </a:ext>
                </a:extLst>
              </a:tr>
              <a:tr h="442948">
                <a:tc>
                  <a:txBody>
                    <a:bodyPr/>
                    <a:lstStyle/>
                    <a:p>
                      <a:r>
                        <a:rPr lang="es-ES" dirty="0"/>
                        <a:t>Frecuencia cardíaca y/o pulso normal, tono de piel normal</a:t>
                      </a:r>
                    </a:p>
                  </a:txBody>
                  <a:tcPr/>
                </a:tc>
                <a:tc>
                  <a:txBody>
                    <a:bodyPr/>
                    <a:lstStyle/>
                    <a:p>
                      <a:r>
                        <a:rPr lang="es-ES" dirty="0"/>
                        <a:t>Frecuencia cardíaca y/o pulso lentos o ausentes</a:t>
                      </a:r>
                    </a:p>
                  </a:txBody>
                  <a:tcPr/>
                </a:tc>
                <a:extLst>
                  <a:ext uri="{0D108BD9-81ED-4DB2-BD59-A6C34878D82A}">
                    <a16:rowId xmlns:a16="http://schemas.microsoft.com/office/drawing/2014/main" val="10005"/>
                  </a:ext>
                </a:extLst>
              </a:tr>
              <a:tr h="442948">
                <a:tc>
                  <a:txBody>
                    <a:bodyPr/>
                    <a:lstStyle/>
                    <a:p>
                      <a:r>
                        <a:rPr lang="es-ES" dirty="0"/>
                        <a:t>Las pupilas se contraen y parecen pequeños puntitos </a:t>
                      </a:r>
                    </a:p>
                  </a:txBody>
                  <a:tcPr/>
                </a:tc>
                <a:tc>
                  <a:txBody>
                    <a:bodyPr/>
                    <a:lstStyle/>
                    <a:p>
                      <a:r>
                        <a:rPr lang="es-ES" dirty="0"/>
                        <a:t>Para las personas de piel más clara, el tono de la piel se vuelve púrpura azulado, para las personas de piel más oscura, se vuelve grisácea o cenicienta.</a:t>
                      </a:r>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830580" y="668803"/>
            <a:ext cx="7406640" cy="1356360"/>
          </a:xfrm>
        </p:spPr>
        <p:txBody>
          <a:bodyPr>
            <a:normAutofit/>
          </a:bodyPr>
          <a:lstStyle/>
          <a:p>
            <a:r>
              <a:rPr lang="es-ES" sz="3600" dirty="0">
                <a:latin typeface="Calibri" panose="020F0502020204030204" pitchFamily="34" charset="0"/>
                <a:cs typeface="Calibri" panose="020F0502020204030204" pitchFamily="34" charset="0"/>
              </a:rPr>
              <a:t>Signos de una sobredosis de opioides</a:t>
            </a:r>
            <a:endParaRPr lang="en-US" sz="3600" dirty="0">
              <a:latin typeface="Calibri" panose="020F0502020204030204" pitchFamily="34" charset="0"/>
              <a:cs typeface="Calibri" panose="020F0502020204030204" pitchFamily="34" charset="0"/>
            </a:endParaRPr>
          </a:p>
        </p:txBody>
      </p:sp>
      <p:pic>
        <p:nvPicPr>
          <p:cNvPr id="6" name="Picture 5"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3" name="Rectangle 2"/>
          <p:cNvSpPr/>
          <p:nvPr/>
        </p:nvSpPr>
        <p:spPr>
          <a:xfrm>
            <a:off x="227076" y="5404292"/>
            <a:ext cx="8763000" cy="1754326"/>
          </a:xfrm>
          <a:prstGeom prst="rect">
            <a:avLst/>
          </a:prstGeom>
        </p:spPr>
        <p:txBody>
          <a:bodyPr wrap="square">
            <a:spAutoFit/>
          </a:bodyPr>
          <a:lstStyle/>
          <a:p>
            <a:r>
              <a:rPr lang="es-ES" b="1" dirty="0">
                <a:solidFill>
                  <a:srgbClr val="383838"/>
                </a:solidFill>
                <a:latin typeface="Calibri" panose="020F0502020204030204" pitchFamily="34" charset="0"/>
                <a:cs typeface="Calibri" panose="020F0502020204030204" pitchFamily="34" charset="0"/>
              </a:rPr>
              <a:t>Si alguien está haciendo sonidos desconocidos mientras "duerme", vale la pena intentar despertarlo. </a:t>
            </a:r>
            <a:r>
              <a:rPr lang="es-ES" dirty="0">
                <a:solidFill>
                  <a:srgbClr val="383838"/>
                </a:solidFill>
                <a:latin typeface="Calibri" panose="020F0502020204030204" pitchFamily="34" charset="0"/>
                <a:cs typeface="Calibri" panose="020F0502020204030204" pitchFamily="34" charset="0"/>
              </a:rPr>
              <a:t>Muchos seres queridos de los usuarios de drogas pensaban que una persona estaba roncando, cuando en realidad la persona estaba en sobredosis. Estas situaciones son una oportunidad perdida para intervenir y salvar una vida</a:t>
            </a:r>
            <a:r>
              <a:rPr lang="en-US" dirty="0">
                <a:solidFill>
                  <a:srgbClr val="383838"/>
                </a:solidFill>
                <a:latin typeface="Calibri" panose="020F0502020204030204" pitchFamily="34" charset="0"/>
                <a:cs typeface="Calibri" panose="020F0502020204030204" pitchFamily="34" charset="0"/>
              </a:rPr>
              <a:t>.</a:t>
            </a:r>
          </a:p>
          <a:p>
            <a:r>
              <a:rPr lang="en-US" dirty="0"/>
              <a:t/>
            </a:r>
            <a:br>
              <a:rPr lang="en-US" dirty="0"/>
            </a:br>
            <a:endParaRPr lang="en-US" dirty="0"/>
          </a:p>
        </p:txBody>
      </p:sp>
      <p:sp>
        <p:nvSpPr>
          <p:cNvPr id="7" name="Rectangle 6"/>
          <p:cNvSpPr/>
          <p:nvPr/>
        </p:nvSpPr>
        <p:spPr>
          <a:xfrm>
            <a:off x="252753" y="5416437"/>
            <a:ext cx="8613648" cy="1112305"/>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295400"/>
            <a:ext cx="7404653" cy="4038600"/>
          </a:xfrm>
        </p:spPr>
        <p:txBody>
          <a:bodyPr/>
          <a:lstStyle/>
          <a:p>
            <a:pPr marL="571500" indent="-571500">
              <a:lnSpc>
                <a:spcPct val="90000"/>
              </a:lnSpc>
              <a:buNone/>
            </a:pPr>
            <a:endParaRPr lang="en-US" sz="2800" dirty="0">
              <a:latin typeface="Candara" pitchFamily="34" charset="0"/>
            </a:endParaRPr>
          </a:p>
          <a:p>
            <a:pPr marL="571500" indent="-571500">
              <a:lnSpc>
                <a:spcPct val="90000"/>
              </a:lnSpc>
              <a:buNone/>
            </a:pPr>
            <a:endParaRPr lang="en-US" sz="4000" dirty="0">
              <a:latin typeface="Candara" pitchFamily="34" charset="0"/>
            </a:endParaRPr>
          </a:p>
          <a:p>
            <a:pPr marL="571500" indent="-571500" algn="ctr">
              <a:buNone/>
            </a:pPr>
            <a:r>
              <a:rPr lang="es-ES" sz="4000" dirty="0">
                <a:latin typeface="Calibri" panose="020F0502020204030204" pitchFamily="34" charset="0"/>
                <a:cs typeface="Calibri" panose="020F0502020204030204" pitchFamily="34" charset="0"/>
              </a:rPr>
              <a:t>¿Cuáles son algunos mitos que ha</a:t>
            </a:r>
          </a:p>
          <a:p>
            <a:pPr marL="571500" indent="-571500" algn="ctr">
              <a:buNone/>
            </a:pPr>
            <a:r>
              <a:rPr lang="es-ES" sz="4000" dirty="0">
                <a:latin typeface="Calibri" panose="020F0502020204030204" pitchFamily="34" charset="0"/>
                <a:cs typeface="Calibri" panose="020F0502020204030204" pitchFamily="34" charset="0"/>
              </a:rPr>
              <a:t>oído sobre las formas de revertir una sobredosis de opioides</a:t>
            </a:r>
            <a:r>
              <a:rPr lang="en-US" sz="4000" dirty="0">
                <a:latin typeface="Calibri" panose="020F0502020204030204" pitchFamily="34" charset="0"/>
                <a:cs typeface="Calibri" panose="020F0502020204030204" pitchFamily="34" charset="0"/>
              </a:rPr>
              <a:t>?</a:t>
            </a: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1000" y="609600"/>
            <a:ext cx="8077200" cy="1356360"/>
          </a:xfrm>
        </p:spPr>
        <p:txBody>
          <a:bodyPr/>
          <a:lstStyle/>
          <a:p>
            <a:r>
              <a:rPr lang="es-ES" sz="3600" dirty="0">
                <a:latin typeface="Calibri" panose="020F0502020204030204" pitchFamily="34" charset="0"/>
                <a:cs typeface="Calibri" panose="020F0502020204030204" pitchFamily="34" charset="0"/>
              </a:rPr>
              <a:t>Mitos sobre la respuesta a una sobredosis</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760095" y="1905000"/>
            <a:ext cx="7600949" cy="4343400"/>
          </a:xfrm>
        </p:spPr>
        <p:txBody>
          <a:bodyPr>
            <a:normAutofit fontScale="32500" lnSpcReduction="20000"/>
          </a:bodyPr>
          <a:lstStyle/>
          <a:p>
            <a:pPr marL="571500" indent="-571500">
              <a:buNone/>
            </a:pPr>
            <a:r>
              <a:rPr lang="es-ES" sz="5000" dirty="0">
                <a:latin typeface="Calibri" panose="020F0502020204030204" pitchFamily="34" charset="0"/>
                <a:cs typeface="Calibri" panose="020F0502020204030204" pitchFamily="34" charset="0"/>
              </a:rPr>
              <a:t>Existen muchos mitos sobre cómo revertir una sobredosis de opioides. </a:t>
            </a:r>
          </a:p>
          <a:p>
            <a:pPr marL="571500" indent="-571500">
              <a:buNone/>
            </a:pPr>
            <a:r>
              <a:rPr lang="es-ES" sz="5000" dirty="0">
                <a:latin typeface="Calibri" panose="020F0502020204030204" pitchFamily="34" charset="0"/>
                <a:cs typeface="Calibri" panose="020F0502020204030204" pitchFamily="34" charset="0"/>
              </a:rPr>
              <a:t>	A continuación mencionamos algunos, y por qué NO DEBERÍA HACERLOS</a:t>
            </a:r>
            <a:r>
              <a:rPr lang="en-US" sz="5000" dirty="0">
                <a:latin typeface="Calibri" panose="020F0502020204030204" pitchFamily="34" charset="0"/>
                <a:cs typeface="Calibri" panose="020F0502020204030204" pitchFamily="34" charset="0"/>
              </a:rPr>
              <a:t>.</a:t>
            </a:r>
          </a:p>
          <a:p>
            <a:pPr marL="573088" lvl="0" indent="-341313">
              <a:lnSpc>
                <a:spcPct val="120000"/>
              </a:lnSpc>
            </a:pPr>
            <a:r>
              <a:rPr lang="es-ES" sz="4300" dirty="0">
                <a:latin typeface="Calibri" panose="020F0502020204030204" pitchFamily="34" charset="0"/>
                <a:cs typeface="Calibri" panose="020F0502020204030204" pitchFamily="34" charset="0"/>
              </a:rPr>
              <a:t>NO ponga al individuo en una bañera. Podría ahogarse.</a:t>
            </a:r>
          </a:p>
          <a:p>
            <a:pPr marL="573088" lvl="0" indent="-341313">
              <a:lnSpc>
                <a:spcPct val="120000"/>
              </a:lnSpc>
            </a:pPr>
            <a:r>
              <a:rPr lang="es-ES" sz="4300" dirty="0">
                <a:latin typeface="Calibri" panose="020F0502020204030204" pitchFamily="34" charset="0"/>
                <a:cs typeface="Calibri" panose="020F0502020204030204" pitchFamily="34" charset="0"/>
              </a:rPr>
              <a:t>NO induzca el vómito ni le dé al individuo algo de beber. Podrían ahogarse.</a:t>
            </a:r>
          </a:p>
          <a:p>
            <a:pPr marL="573088" lvl="0" indent="-341313">
              <a:lnSpc>
                <a:spcPct val="120000"/>
              </a:lnSpc>
            </a:pPr>
            <a:r>
              <a:rPr lang="es-ES" sz="4300" dirty="0">
                <a:latin typeface="Calibri" panose="020F0502020204030204" pitchFamily="34" charset="0"/>
                <a:cs typeface="Calibri" panose="020F0502020204030204" pitchFamily="34" charset="0"/>
              </a:rPr>
              <a:t>NO ponga a la persona en un baño de hielo ni ponga hielo en su ropa o en ningún orificio corporal. Enfriar la temperatura central de una persona que está experimentando una emergencia por sobredosis de opioides es peligroso porque puede deprimir aún más su frecuencia cardíaca.</a:t>
            </a:r>
          </a:p>
          <a:p>
            <a:pPr marL="573088" lvl="0" indent="-341313">
              <a:lnSpc>
                <a:spcPct val="120000"/>
              </a:lnSpc>
            </a:pPr>
            <a:r>
              <a:rPr lang="es-ES" sz="4300" dirty="0">
                <a:latin typeface="Calibri" panose="020F0502020204030204" pitchFamily="34" charset="0"/>
                <a:cs typeface="Calibri" panose="020F0502020204030204" pitchFamily="34" charset="0"/>
              </a:rPr>
              <a:t>NO intente estimular al individuo de una manera que pueda causar daño, como abofetearlo con fuerza, patearlo u otras acciones más agresivas que puedan causar daño físico a largo plazo.</a:t>
            </a:r>
          </a:p>
          <a:p>
            <a:pPr marL="573088" lvl="0" indent="-341313">
              <a:lnSpc>
                <a:spcPct val="120000"/>
              </a:lnSpc>
            </a:pPr>
            <a:r>
              <a:rPr lang="es-ES" sz="4300" dirty="0">
                <a:latin typeface="Calibri" panose="020F0502020204030204" pitchFamily="34" charset="0"/>
                <a:cs typeface="Calibri" panose="020F0502020204030204" pitchFamily="34" charset="0"/>
              </a:rPr>
              <a:t>NO los inyecte con sustancias extrañas (por ejemplo, agua salada o leche) ni otras drogas ni los obligue a comer o beber nada. No ayudará a revertir la sobredosis y puede exponer al individuo a infecciones bacterianas o virales, abscesos, endocarditis, celulitis, asfixia, etc</a:t>
            </a:r>
            <a:r>
              <a:rPr lang="es-ES" sz="2900" dirty="0">
                <a:latin typeface="Calibri" panose="020F0502020204030204" pitchFamily="34" charset="0"/>
                <a:cs typeface="Calibri" panose="020F0502020204030204" pitchFamily="34" charset="0"/>
              </a:rPr>
              <a:t>.</a:t>
            </a:r>
            <a:endParaRPr lang="en-US" sz="2900" dirty="0">
              <a:latin typeface="Calibri" panose="020F0502020204030204" pitchFamily="34" charset="0"/>
              <a:cs typeface="Calibri" panose="020F0502020204030204"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571500" indent="-571500">
              <a:lnSpc>
                <a:spcPct val="90000"/>
              </a:lnSpc>
              <a:buNone/>
            </a:pPr>
            <a:endParaRPr lang="en-US" dirty="0">
              <a:latin typeface="Candara" pitchFamily="34" charset="0"/>
            </a:endParaRPr>
          </a:p>
          <a:p>
            <a:pPr marL="571500" indent="-571500">
              <a:lnSpc>
                <a:spcPct val="90000"/>
              </a:lnSpc>
              <a:buNone/>
            </a:pPr>
            <a:endParaRPr lang="en-US" sz="2800" dirty="0">
              <a:latin typeface="Candara" pitchFamily="34" charset="0"/>
            </a:endParaRPr>
          </a:p>
          <a:p>
            <a:pPr marL="0" indent="-571500" algn="ctr">
              <a:buNone/>
            </a:pPr>
            <a:r>
              <a:rPr lang="es-ES" sz="4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a:t>
            </a:r>
            <a:r>
              <a:rPr lang="es-ES" sz="4000" b="1" dirty="0" err="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naloxona</a:t>
            </a:r>
            <a:r>
              <a:rPr lang="es-ES" sz="4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 la única respuesta efectiva a una emergencia por sobredosis de opioides</a:t>
            </a:r>
            <a:r>
              <a:rPr lang="en-US" sz="4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6" name="Picture 5"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828800"/>
            <a:ext cx="7404100" cy="3699881"/>
          </a:xfrm>
          <a:prstGeom prst="rect">
            <a:avLst/>
          </a:prstGeom>
        </p:spPr>
      </p:pic>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5 Rectángulo"/>
          <p:cNvSpPr/>
          <p:nvPr/>
        </p:nvSpPr>
        <p:spPr>
          <a:xfrm>
            <a:off x="3143240" y="1857364"/>
            <a:ext cx="5072098" cy="3071834"/>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3200" b="1" dirty="0">
                <a:solidFill>
                  <a:srgbClr val="00B0F0"/>
                </a:solidFill>
              </a:rPr>
              <a:t>¿QUÉ ES LA NALOXONA?</a:t>
            </a:r>
          </a:p>
          <a:p>
            <a:pPr algn="ctr"/>
            <a:endParaRPr lang="es-HN" sz="3200" b="1" dirty="0">
              <a:solidFill>
                <a:schemeClr val="bg1"/>
              </a:solidFill>
            </a:endParaRPr>
          </a:p>
          <a:p>
            <a:pPr algn="ctr"/>
            <a:r>
              <a:rPr lang="es-ES" sz="2000" b="1" dirty="0">
                <a:solidFill>
                  <a:schemeClr val="bg1"/>
                </a:solidFill>
              </a:rPr>
              <a:t>Naloxona es un medicamento diseñado para revertir rápidamente la sobredosis de opioides</a:t>
            </a:r>
            <a:r>
              <a:rPr lang="es-HN" sz="2000" b="1" dirty="0">
                <a:solidFill>
                  <a:schemeClr val="bg1"/>
                </a:solidFill>
              </a:rPr>
              <a:t> </a:t>
            </a:r>
          </a:p>
          <a:p>
            <a:pPr algn="ctr"/>
            <a:endParaRPr lang="es-HN" sz="2000" b="1" dirty="0">
              <a:solidFill>
                <a:schemeClr val="bg1"/>
              </a:solidFill>
            </a:endParaRPr>
          </a:p>
          <a:p>
            <a:pPr algn="just"/>
            <a:r>
              <a:rPr lang="es-ES" sz="1400" i="1" dirty="0">
                <a:solidFill>
                  <a:schemeClr val="bg1"/>
                </a:solidFill>
              </a:rPr>
              <a:t>DISPONIBLE EN TRES FORMULACIONES APROBADAS POR LA FDA: INYECTABLE, AUTOINJECTABLE Y AEROSOL NASAL</a:t>
            </a:r>
            <a:endParaRPr lang="es-HN" sz="1400" i="1" dirty="0">
              <a:solidFill>
                <a:schemeClr val="bg1"/>
              </a:solidFill>
            </a:endParaRPr>
          </a:p>
          <a:p>
            <a:pPr algn="ctr"/>
            <a:endParaRPr lang="es-HN" sz="2000" b="1" dirty="0">
              <a:solidFill>
                <a:schemeClr val="bg1"/>
              </a:solidFill>
            </a:endParaRPr>
          </a:p>
          <a:p>
            <a:pPr algn="ctr"/>
            <a:endParaRPr lang="es-ES" sz="2000" b="1" dirty="0">
              <a:solidFill>
                <a:schemeClr val="bg1"/>
              </a:solidFill>
            </a:endParaRPr>
          </a:p>
        </p:txBody>
      </p:sp>
    </p:spTree>
    <p:extLst>
      <p:ext uri="{BB962C8B-B14F-4D97-AF65-F5344CB8AC3E}">
        <p14:creationId xmlns:p14="http://schemas.microsoft.com/office/powerpoint/2010/main" val="300085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lvl="0" indent="-571500" defTabSz="914400" fontAlgn="base">
              <a:spcBef>
                <a:spcPct val="20000"/>
              </a:spcBef>
              <a:spcAft>
                <a:spcPct val="0"/>
              </a:spcAft>
            </a:pPr>
            <a:r>
              <a:rPr lang="en-US" sz="3600" kern="0" dirty="0" err="1">
                <a:solidFill>
                  <a:srgbClr val="000000"/>
                </a:solidFill>
                <a:latin typeface="Calibri" panose="020F0502020204030204" pitchFamily="34" charset="0"/>
                <a:cs typeface="Calibri" panose="020F0502020204030204" pitchFamily="34" charset="0"/>
              </a:rPr>
              <a:t>Objetivos</a:t>
            </a:r>
            <a:r>
              <a:rPr lang="en-US" sz="3600" kern="0" dirty="0">
                <a:solidFill>
                  <a:srgbClr val="000000"/>
                </a:solidFill>
                <a:latin typeface="Calibri" panose="020F0502020204030204" pitchFamily="34" charset="0"/>
                <a:cs typeface="Calibri" panose="020F0502020204030204" pitchFamily="34" charset="0"/>
              </a:rPr>
              <a:t> de </a:t>
            </a:r>
            <a:r>
              <a:rPr lang="en-US" sz="3600" kern="0" dirty="0" err="1">
                <a:solidFill>
                  <a:srgbClr val="000000"/>
                </a:solidFill>
                <a:latin typeface="Calibri" panose="020F0502020204030204" pitchFamily="34" charset="0"/>
                <a:cs typeface="Calibri" panose="020F0502020204030204" pitchFamily="34" charset="0"/>
              </a:rPr>
              <a:t>aprendizaje</a:t>
            </a:r>
            <a:endParaRPr lang="en-US" sz="3600" kern="0" dirty="0">
              <a:solidFill>
                <a:srgbClr val="000000"/>
              </a:solidFill>
              <a:latin typeface="Calibri" panose="020F0502020204030204" pitchFamily="34" charset="0"/>
              <a:cs typeface="Calibri" panose="020F0502020204030204" pitchFamily="34" charset="0"/>
            </a:endParaRPr>
          </a:p>
        </p:txBody>
      </p:sp>
      <p:pic>
        <p:nvPicPr>
          <p:cNvPr id="5" name="Picture 4"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Content Placeholder 2"/>
          <p:cNvSpPr txBox="1">
            <a:spLocks/>
          </p:cNvSpPr>
          <p:nvPr/>
        </p:nvSpPr>
        <p:spPr>
          <a:xfrm>
            <a:off x="857250" y="2096177"/>
            <a:ext cx="7404653" cy="40386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Comprender el programa REVIVE! y la legislación</a:t>
            </a:r>
          </a:p>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Comprender lo que es una adicción </a:t>
            </a:r>
            <a:r>
              <a:rPr lang="en-US" sz="1600" kern="0" dirty="0">
                <a:solidFill>
                  <a:srgbClr val="000000"/>
                </a:solidFill>
                <a:latin typeface="Calibri" panose="020F0502020204030204" pitchFamily="34" charset="0"/>
                <a:cs typeface="Calibri" panose="020F0502020204030204" pitchFamily="34" charset="0"/>
              </a:rPr>
              <a:t> </a:t>
            </a:r>
          </a:p>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Comprender cómo ocurren las emergencias por sobredosis de opioides y cómo reconocerlas</a:t>
            </a:r>
          </a:p>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Comprender cómo funciona la </a:t>
            </a:r>
            <a:r>
              <a:rPr lang="es-ES" sz="1600" kern="0" dirty="0" err="1">
                <a:solidFill>
                  <a:srgbClr val="000000"/>
                </a:solidFill>
                <a:latin typeface="Calibri" panose="020F0502020204030204" pitchFamily="34" charset="0"/>
                <a:cs typeface="Calibri" panose="020F0502020204030204" pitchFamily="34" charset="0"/>
              </a:rPr>
              <a:t>naloxona</a:t>
            </a:r>
            <a:endParaRPr lang="es-ES" sz="1600" kern="0" dirty="0">
              <a:solidFill>
                <a:srgbClr val="000000"/>
              </a:solidFill>
              <a:latin typeface="Calibri" panose="020F0502020204030204" pitchFamily="34" charset="0"/>
              <a:cs typeface="Calibri" panose="020F0502020204030204" pitchFamily="34" charset="0"/>
            </a:endParaRPr>
          </a:p>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Identificar los factores de riesgo que pueden hacer que alguien sea más susceptible a una emergencia por sobredosis de opioides</a:t>
            </a:r>
          </a:p>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Disipar mitos comunes sobre cómo revertir una sobredosis de opioides</a:t>
            </a:r>
          </a:p>
          <a:p>
            <a:pPr marL="692150" lvl="1" indent="-347663" defTabSz="914400">
              <a:lnSpc>
                <a:spcPct val="100000"/>
              </a:lnSpc>
              <a:spcBef>
                <a:spcPct val="20000"/>
              </a:spcBef>
              <a:spcAft>
                <a:spcPct val="0"/>
              </a:spcAft>
              <a:buClr>
                <a:srgbClr val="669999"/>
              </a:buClr>
              <a:buSzPct val="70000"/>
              <a:buFont typeface="Wingdings" pitchFamily="2" charset="2"/>
              <a:buChar char="l"/>
            </a:pPr>
            <a:r>
              <a:rPr lang="es-ES" sz="1600" kern="0" dirty="0">
                <a:solidFill>
                  <a:srgbClr val="000000"/>
                </a:solidFill>
                <a:latin typeface="Calibri" panose="020F0502020204030204" pitchFamily="34" charset="0"/>
                <a:cs typeface="Calibri" panose="020F0502020204030204" pitchFamily="34" charset="0"/>
              </a:rPr>
              <a:t>Aprender cómo responder a una emergencia por sobredosis de opioides con la administración de </a:t>
            </a:r>
            <a:r>
              <a:rPr lang="es-ES" sz="1600" kern="0" dirty="0" err="1">
                <a:solidFill>
                  <a:srgbClr val="000000"/>
                </a:solidFill>
                <a:latin typeface="Calibri" panose="020F0502020204030204" pitchFamily="34" charset="0"/>
                <a:cs typeface="Calibri" panose="020F0502020204030204" pitchFamily="34" charset="0"/>
              </a:rPr>
              <a:t>naloxona</a:t>
            </a:r>
            <a:endParaRPr lang="en-US" sz="1600" kern="0" dirty="0">
              <a:solidFill>
                <a:srgbClr val="000000"/>
              </a:solidFill>
              <a:latin typeface="Calibri" panose="020F0502020204030204" pitchFamily="34" charset="0"/>
              <a:cs typeface="Calibri" panose="020F0502020204030204" pitchFamily="34" charset="0"/>
            </a:endParaRPr>
          </a:p>
          <a:p>
            <a:pPr marL="34290" indent="0" fontAlgn="auto">
              <a:spcAft>
                <a:spcPts val="0"/>
              </a:spcAft>
              <a:buNone/>
            </a:pPr>
            <a:endParaRPr lang="en-US" dirty="0"/>
          </a:p>
        </p:txBody>
      </p:sp>
    </p:spTree>
    <p:extLst>
      <p:ext uri="{BB962C8B-B14F-4D97-AF65-F5344CB8AC3E}">
        <p14:creationId xmlns:p14="http://schemas.microsoft.com/office/powerpoint/2010/main" val="3371776759"/>
      </p:ext>
    </p:extLst>
  </p:cSld>
  <p:clrMapOvr>
    <a:masterClrMapping/>
  </p:clrMapOvr>
  <mc:AlternateContent xmlns:mc="http://schemas.openxmlformats.org/markup-compatibility/2006" xmlns:p14="http://schemas.microsoft.com/office/powerpoint/2010/main">
    <mc:Choice Requires="p14">
      <p:transition spd="slow" p14:dur="2000" advTm="30042"/>
    </mc:Choice>
    <mc:Fallback xmlns="">
      <p:transition spd="slow" advTm="300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Cómo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funciona</a:t>
            </a:r>
            <a:r>
              <a:rPr lang="en-US" sz="3600" dirty="0">
                <a:latin typeface="Calibri" panose="020F0502020204030204" pitchFamily="34" charset="0"/>
                <a:cs typeface="Calibri" panose="020F0502020204030204" pitchFamily="34" charset="0"/>
              </a:rPr>
              <a:t> la </a:t>
            </a:r>
            <a:r>
              <a:rPr lang="en-US" sz="3600" dirty="0" err="1">
                <a:latin typeface="Calibri" panose="020F0502020204030204" pitchFamily="34" charset="0"/>
                <a:cs typeface="Calibri" panose="020F0502020204030204" pitchFamily="34" charset="0"/>
              </a:rPr>
              <a:t>Naloxona</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457200" y="1447800"/>
            <a:ext cx="8229600" cy="4683125"/>
          </a:xfrm>
        </p:spPr>
        <p:txBody>
          <a:bodyPr/>
          <a:lstStyle/>
          <a:p>
            <a:pPr marL="571500" indent="-571500">
              <a:lnSpc>
                <a:spcPct val="90000"/>
              </a:lnSpc>
              <a:buNone/>
            </a:pPr>
            <a:endParaRPr lang="en-US" dirty="0">
              <a:latin typeface="Candara" pitchFamily="34" charset="0"/>
            </a:endParaRPr>
          </a:p>
        </p:txBody>
      </p:sp>
      <p:pic>
        <p:nvPicPr>
          <p:cNvPr id="9" name="Picture 3" descr="http://www.naabt.org/images/bt_slide_3.jpg"/>
          <p:cNvPicPr>
            <a:picLocks noChangeAspect="1" noChangeArrowheads="1"/>
          </p:cNvPicPr>
          <p:nvPr/>
        </p:nvPicPr>
        <p:blipFill>
          <a:blip r:embed="rId3" r:link="rId4" cstate="print"/>
          <a:srcRect/>
          <a:stretch>
            <a:fillRect/>
          </a:stretch>
        </p:blipFill>
        <p:spPr bwMode="auto">
          <a:xfrm>
            <a:off x="1600200" y="1946578"/>
            <a:ext cx="6096000" cy="4433585"/>
          </a:xfrm>
          <a:prstGeom prst="rect">
            <a:avLst/>
          </a:prstGeom>
          <a:noFill/>
          <a:ln w="9525">
            <a:noFill/>
            <a:miter lim="800000"/>
            <a:headEnd/>
            <a:tailEnd/>
          </a:ln>
          <a:effectLst/>
        </p:spPr>
      </p:pic>
      <p:sp>
        <p:nvSpPr>
          <p:cNvPr id="14" name="Text Box 4"/>
          <p:cNvSpPr txBox="1">
            <a:spLocks noChangeArrowheads="1"/>
          </p:cNvSpPr>
          <p:nvPr/>
        </p:nvSpPr>
        <p:spPr bwMode="auto">
          <a:xfrm>
            <a:off x="5486400" y="4003263"/>
            <a:ext cx="2929890" cy="2544540"/>
          </a:xfrm>
          <a:prstGeom prst="rect">
            <a:avLst/>
          </a:prstGeom>
          <a:solidFill>
            <a:srgbClr val="FF9900"/>
          </a:solidFill>
          <a:ln w="9525" algn="ctr">
            <a:solidFill>
              <a:srgbClr val="000000"/>
            </a:solidFill>
            <a:miter lim="800000"/>
            <a:headEnd/>
            <a:tailEnd/>
          </a:ln>
          <a:effectLst/>
        </p:spPr>
        <p:txBody>
          <a:bodyPr/>
          <a:lstStyle/>
          <a:p>
            <a:pPr algn="ctr" eaLnBrk="0" hangingPunct="0"/>
            <a:r>
              <a:rPr lang="es-ES" dirty="0">
                <a:latin typeface="Calibri" panose="020F0502020204030204" pitchFamily="34" charset="0"/>
                <a:cs typeface="Calibri" panose="020F0502020204030204" pitchFamily="34" charset="0"/>
              </a:rPr>
              <a:t>La </a:t>
            </a:r>
            <a:r>
              <a:rPr lang="es-ES" dirty="0" err="1">
                <a:latin typeface="Calibri" panose="020F0502020204030204" pitchFamily="34" charset="0"/>
                <a:cs typeface="Calibri" panose="020F0502020204030204" pitchFamily="34" charset="0"/>
              </a:rPr>
              <a:t>naloxona</a:t>
            </a:r>
            <a:r>
              <a:rPr lang="es-ES" dirty="0">
                <a:latin typeface="Calibri" panose="020F0502020204030204" pitchFamily="34" charset="0"/>
                <a:cs typeface="Calibri" panose="020F0502020204030204" pitchFamily="34" charset="0"/>
              </a:rPr>
              <a:t> tiene una afinidad más fuerte con los receptores de opioides que el opioide, por lo que retira al opioide de los receptores por un </a:t>
            </a:r>
            <a:r>
              <a:rPr lang="en-US" b="1" u="sng" dirty="0" err="1">
                <a:latin typeface="Calibri" panose="020F0502020204030204" pitchFamily="34" charset="0"/>
                <a:cs typeface="Calibri" panose="020F0502020204030204" pitchFamily="34" charset="0"/>
              </a:rPr>
              <a:t>corto</a:t>
            </a:r>
            <a:r>
              <a:rPr lang="en-US" b="1" u="sng" dirty="0">
                <a:latin typeface="Calibri" panose="020F0502020204030204" pitchFamily="34" charset="0"/>
                <a:cs typeface="Calibri" panose="020F0502020204030204" pitchFamily="34" charset="0"/>
              </a:rPr>
              <a:t> </a:t>
            </a:r>
            <a:r>
              <a:rPr lang="en-US" b="1" u="sng" dirty="0" err="1">
                <a:latin typeface="Calibri" panose="020F0502020204030204" pitchFamily="34" charset="0"/>
                <a:cs typeface="Calibri" panose="020F0502020204030204" pitchFamily="34" charset="0"/>
              </a:rPr>
              <a:t>periodo</a:t>
            </a:r>
            <a:r>
              <a:rPr lang="en-US" b="1" dirty="0">
                <a:latin typeface="Calibri" panose="020F0502020204030204" pitchFamily="34" charset="0"/>
                <a:cs typeface="Calibri" panose="020F0502020204030204" pitchFamily="34" charset="0"/>
              </a:rPr>
              <a:t> (30-90 </a:t>
            </a:r>
            <a:r>
              <a:rPr lang="en-US" b="1" dirty="0" err="1">
                <a:latin typeface="Calibri" panose="020F0502020204030204" pitchFamily="34" charset="0"/>
                <a:cs typeface="Calibri" panose="020F0502020204030204" pitchFamily="34" charset="0"/>
              </a:rPr>
              <a:t>minutos</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y permite que la persona respire nuevamente</a:t>
            </a:r>
            <a:r>
              <a:rPr lang="en-US" dirty="0">
                <a:latin typeface="Calibri" panose="020F0502020204030204" pitchFamily="34" charset="0"/>
                <a:cs typeface="Calibri" panose="020F0502020204030204" pitchFamily="34" charset="0"/>
              </a:rPr>
              <a:t>.</a:t>
            </a:r>
          </a:p>
        </p:txBody>
      </p:sp>
      <p:sp>
        <p:nvSpPr>
          <p:cNvPr id="15" name="Text Box 5"/>
          <p:cNvSpPr txBox="1">
            <a:spLocks noChangeArrowheads="1"/>
          </p:cNvSpPr>
          <p:nvPr/>
        </p:nvSpPr>
        <p:spPr bwMode="auto">
          <a:xfrm>
            <a:off x="1752600" y="5638800"/>
            <a:ext cx="1524000" cy="685800"/>
          </a:xfrm>
          <a:prstGeom prst="rect">
            <a:avLst/>
          </a:prstGeom>
          <a:solidFill>
            <a:srgbClr val="FF9900">
              <a:alpha val="75000"/>
            </a:srgbClr>
          </a:solidFill>
          <a:ln w="9525" algn="ctr">
            <a:solidFill>
              <a:srgbClr val="000000"/>
            </a:solidFill>
            <a:miter lim="800000"/>
            <a:headEnd/>
            <a:tailEnd/>
          </a:ln>
          <a:effectLst/>
        </p:spPr>
        <p:txBody>
          <a:bodyPr/>
          <a:lstStyle/>
          <a:p>
            <a:pPr algn="ctr" eaLnBrk="0" hangingPunct="0"/>
            <a:r>
              <a:rPr lang="en-US" sz="2000" dirty="0">
                <a:latin typeface="Calibri" panose="020F0502020204030204" pitchFamily="34" charset="0"/>
                <a:cs typeface="Calibri" panose="020F0502020204030204" pitchFamily="34" charset="0"/>
              </a:rPr>
              <a:t>Receptor de </a:t>
            </a:r>
            <a:r>
              <a:rPr lang="en-US" sz="2000" dirty="0" err="1">
                <a:latin typeface="Calibri" panose="020F0502020204030204" pitchFamily="34" charset="0"/>
                <a:cs typeface="Calibri" panose="020F0502020204030204" pitchFamily="34" charset="0"/>
              </a:rPr>
              <a:t>opioides</a:t>
            </a:r>
            <a:endParaRPr lang="en-US" sz="2000" dirty="0">
              <a:latin typeface="Calibri" panose="020F0502020204030204" pitchFamily="34" charset="0"/>
              <a:cs typeface="Calibri" panose="020F0502020204030204" pitchFamily="34" charset="0"/>
            </a:endParaRPr>
          </a:p>
        </p:txBody>
      </p:sp>
      <p:sp>
        <p:nvSpPr>
          <p:cNvPr id="16" name="Text Box 6"/>
          <p:cNvSpPr txBox="1">
            <a:spLocks noChangeArrowheads="1"/>
          </p:cNvSpPr>
          <p:nvPr/>
        </p:nvSpPr>
        <p:spPr bwMode="auto">
          <a:xfrm>
            <a:off x="2362200" y="4724400"/>
            <a:ext cx="1295400" cy="3810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err="1">
                <a:latin typeface="Calibri" panose="020F0502020204030204" pitchFamily="34" charset="0"/>
                <a:cs typeface="Calibri" panose="020F0502020204030204" pitchFamily="34" charset="0"/>
              </a:rPr>
              <a:t>Naloxona</a:t>
            </a:r>
            <a:endParaRPr lang="en-US" sz="2000" dirty="0">
              <a:latin typeface="Calibri" panose="020F0502020204030204" pitchFamily="34" charset="0"/>
              <a:cs typeface="Calibri" panose="020F0502020204030204" pitchFamily="34" charset="0"/>
            </a:endParaRPr>
          </a:p>
        </p:txBody>
      </p:sp>
      <p:sp>
        <p:nvSpPr>
          <p:cNvPr id="17" name="Text Box 7"/>
          <p:cNvSpPr txBox="1">
            <a:spLocks noChangeArrowheads="1"/>
          </p:cNvSpPr>
          <p:nvPr/>
        </p:nvSpPr>
        <p:spPr bwMode="auto">
          <a:xfrm>
            <a:off x="1600200" y="2057400"/>
            <a:ext cx="990600" cy="381000"/>
          </a:xfrm>
          <a:prstGeom prst="rect">
            <a:avLst/>
          </a:prstGeom>
          <a:solidFill>
            <a:srgbClr val="FF9900"/>
          </a:solidFill>
          <a:ln w="9525" algn="ctr">
            <a:solidFill>
              <a:srgbClr val="000000"/>
            </a:solidFill>
            <a:miter lim="800000"/>
            <a:headEnd/>
            <a:tailEnd/>
          </a:ln>
          <a:effectLst/>
        </p:spPr>
        <p:txBody>
          <a:bodyPr/>
          <a:lstStyle/>
          <a:p>
            <a:pPr eaLnBrk="0" hangingPunct="0"/>
            <a:r>
              <a:rPr lang="en-US" dirty="0" err="1">
                <a:latin typeface="Calibri" panose="020F0502020204030204" pitchFamily="34" charset="0"/>
                <a:cs typeface="Calibri" panose="020F0502020204030204" pitchFamily="34" charset="0"/>
              </a:rPr>
              <a:t>Opioide</a:t>
            </a:r>
            <a:endParaRPr lang="en-US" dirty="0">
              <a:latin typeface="Calibri" panose="020F0502020204030204" pitchFamily="34" charset="0"/>
              <a:cs typeface="Calibri" panose="020F0502020204030204" pitchFamily="34" charset="0"/>
            </a:endParaRPr>
          </a:p>
        </p:txBody>
      </p:sp>
      <p:sp>
        <p:nvSpPr>
          <p:cNvPr id="18" name="Line 8"/>
          <p:cNvSpPr>
            <a:spLocks noChangeShapeType="1"/>
          </p:cNvSpPr>
          <p:nvPr/>
        </p:nvSpPr>
        <p:spPr bwMode="auto">
          <a:xfrm flipV="1">
            <a:off x="3124200" y="5029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19" name="Line 9"/>
          <p:cNvSpPr>
            <a:spLocks noChangeShapeType="1"/>
          </p:cNvSpPr>
          <p:nvPr/>
        </p:nvSpPr>
        <p:spPr bwMode="auto">
          <a:xfrm flipV="1">
            <a:off x="3505200" y="4038600"/>
            <a:ext cx="838200" cy="685800"/>
          </a:xfrm>
          <a:prstGeom prst="line">
            <a:avLst/>
          </a:prstGeom>
          <a:noFill/>
          <a:ln w="25400">
            <a:solidFill>
              <a:srgbClr val="FF9900"/>
            </a:solidFill>
            <a:round/>
            <a:headEnd/>
            <a:tailEnd type="triangle" w="med" len="med"/>
          </a:ln>
          <a:effectLst/>
        </p:spPr>
        <p:txBody>
          <a:bodyPr/>
          <a:lstStyle/>
          <a:p>
            <a:endParaRPr lang="en-US" dirty="0"/>
          </a:p>
        </p:txBody>
      </p:sp>
      <p:sp>
        <p:nvSpPr>
          <p:cNvPr id="20" name="Line 10"/>
          <p:cNvSpPr>
            <a:spLocks noChangeShapeType="1"/>
          </p:cNvSpPr>
          <p:nvPr/>
        </p:nvSpPr>
        <p:spPr bwMode="auto">
          <a:xfrm flipV="1">
            <a:off x="3505200" y="3581400"/>
            <a:ext cx="1143000" cy="1143000"/>
          </a:xfrm>
          <a:prstGeom prst="line">
            <a:avLst/>
          </a:prstGeom>
          <a:noFill/>
          <a:ln w="25400">
            <a:solidFill>
              <a:srgbClr val="FF9900"/>
            </a:solidFill>
            <a:round/>
            <a:headEnd/>
            <a:tailEnd type="triangle" w="med" len="med"/>
          </a:ln>
          <a:effectLst/>
        </p:spPr>
        <p:txBody>
          <a:bodyPr/>
          <a:lstStyle/>
          <a:p>
            <a:endParaRPr lang="en-US" dirty="0"/>
          </a:p>
        </p:txBody>
      </p:sp>
      <p:sp>
        <p:nvSpPr>
          <p:cNvPr id="21" name="Line 11"/>
          <p:cNvSpPr>
            <a:spLocks noChangeShapeType="1"/>
          </p:cNvSpPr>
          <p:nvPr/>
        </p:nvSpPr>
        <p:spPr bwMode="auto">
          <a:xfrm flipV="1">
            <a:off x="3505200" y="3886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22" name="Line 12"/>
          <p:cNvSpPr>
            <a:spLocks noChangeShapeType="1"/>
          </p:cNvSpPr>
          <p:nvPr/>
        </p:nvSpPr>
        <p:spPr bwMode="auto">
          <a:xfrm>
            <a:off x="2590800" y="2133600"/>
            <a:ext cx="304800" cy="914400"/>
          </a:xfrm>
          <a:prstGeom prst="line">
            <a:avLst/>
          </a:prstGeom>
          <a:noFill/>
          <a:ln w="25400">
            <a:solidFill>
              <a:srgbClr val="FF9900"/>
            </a:solidFill>
            <a:round/>
            <a:headEnd/>
            <a:tailEnd type="triangle" w="med" len="med"/>
          </a:ln>
          <a:effectLst/>
        </p:spPr>
        <p:txBody>
          <a:bodyPr/>
          <a:lstStyle/>
          <a:p>
            <a:endParaRPr lang="en-US" dirty="0"/>
          </a:p>
        </p:txBody>
      </p:sp>
      <p:sp>
        <p:nvSpPr>
          <p:cNvPr id="23" name="Line 13"/>
          <p:cNvSpPr>
            <a:spLocks noChangeShapeType="1"/>
          </p:cNvSpPr>
          <p:nvPr/>
        </p:nvSpPr>
        <p:spPr bwMode="auto">
          <a:xfrm>
            <a:off x="2590800" y="2133600"/>
            <a:ext cx="1295400" cy="685800"/>
          </a:xfrm>
          <a:prstGeom prst="line">
            <a:avLst/>
          </a:prstGeom>
          <a:noFill/>
          <a:ln w="25400">
            <a:solidFill>
              <a:srgbClr val="FF9900"/>
            </a:solidFill>
            <a:round/>
            <a:headEnd/>
            <a:tailEnd type="triangle" w="med" len="med"/>
          </a:ln>
          <a:effectLst/>
        </p:spPr>
        <p:txBody>
          <a:bodyPr/>
          <a:lstStyle/>
          <a:p>
            <a:endParaRPr lang="en-US" dirty="0"/>
          </a:p>
        </p:txBody>
      </p:sp>
      <p:sp>
        <p:nvSpPr>
          <p:cNvPr id="24" name="Line 14"/>
          <p:cNvSpPr>
            <a:spLocks noChangeShapeType="1"/>
          </p:cNvSpPr>
          <p:nvPr/>
        </p:nvSpPr>
        <p:spPr bwMode="auto">
          <a:xfrm>
            <a:off x="2590800" y="2133600"/>
            <a:ext cx="3352800" cy="685800"/>
          </a:xfrm>
          <a:prstGeom prst="line">
            <a:avLst/>
          </a:prstGeom>
          <a:noFill/>
          <a:ln w="25400">
            <a:solidFill>
              <a:srgbClr val="FF9900"/>
            </a:solidFill>
            <a:round/>
            <a:headEnd/>
            <a:tailEnd type="triangle" w="med" len="med"/>
          </a:ln>
          <a:effectLst/>
        </p:spPr>
        <p:txBody>
          <a:bodyPr/>
          <a:lstStyle/>
          <a:p>
            <a:endParaRPr lang="en-US" dirty="0"/>
          </a:p>
        </p:txBody>
      </p:sp>
      <p:pic>
        <p:nvPicPr>
          <p:cNvPr id="25" name="Picture 24" descr="REVIVEBannerMay2015.jpg"/>
          <p:cNvPicPr>
            <a:picLocks noChangeAspect="1"/>
          </p:cNvPicPr>
          <p:nvPr/>
        </p:nvPicPr>
        <p:blipFill rotWithShape="1">
          <a:blip r:embed="rId5" cstate="print"/>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Aerosol nasal </a:t>
            </a:r>
            <a:r>
              <a:rPr lang="en-US" sz="4000" dirty="0" err="1">
                <a:latin typeface="Calibri" panose="020F0502020204030204" pitchFamily="34" charset="0"/>
                <a:cs typeface="Calibri" panose="020F0502020204030204" pitchFamily="34" charset="0"/>
              </a:rPr>
              <a:t>Narcan</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9792" y="1287780"/>
            <a:ext cx="8229600" cy="4411662"/>
          </a:xfrm>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p:txBody>
      </p:sp>
      <p:pic>
        <p:nvPicPr>
          <p:cNvPr id="5" name="Picture 4"/>
          <p:cNvPicPr>
            <a:picLocks noChangeAspect="1"/>
          </p:cNvPicPr>
          <p:nvPr/>
        </p:nvPicPr>
        <p:blipFill>
          <a:blip r:embed="rId2"/>
          <a:stretch>
            <a:fillRect/>
          </a:stretch>
        </p:blipFill>
        <p:spPr>
          <a:xfrm>
            <a:off x="822813" y="2590800"/>
            <a:ext cx="7820025" cy="3860830"/>
          </a:xfrm>
          <a:prstGeom prst="rect">
            <a:avLst/>
          </a:prstGeom>
        </p:spPr>
      </p:pic>
      <p:pic>
        <p:nvPicPr>
          <p:cNvPr id="1027"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05" r="10638"/>
          <a:stretch/>
        </p:blipFill>
        <p:spPr bwMode="auto">
          <a:xfrm>
            <a:off x="6019800" y="1600200"/>
            <a:ext cx="1793062" cy="1674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4970" y="1763396"/>
            <a:ext cx="2895600" cy="461665"/>
          </a:xfrm>
          <a:prstGeom prst="rect">
            <a:avLst/>
          </a:prstGeom>
          <a:noFill/>
        </p:spPr>
        <p:txBody>
          <a:bodyPr wrap="square" rtlCol="0">
            <a:spAutoFit/>
          </a:bodyPr>
          <a:lstStyle/>
          <a:p>
            <a:r>
              <a:rPr lang="en-US" sz="2400" b="1" dirty="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s-ES" sz="2400" b="1" dirty="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dosis en cada </a:t>
            </a:r>
            <a:r>
              <a:rPr lang="en-US" sz="2400" b="1" dirty="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kit</a:t>
            </a:r>
          </a:p>
        </p:txBody>
      </p:sp>
      <p:pic>
        <p:nvPicPr>
          <p:cNvPr id="7" name="Picture 6" descr="REVIVEBannerMay2015.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8" name="7 Rectángulo"/>
          <p:cNvSpPr/>
          <p:nvPr/>
        </p:nvSpPr>
        <p:spPr>
          <a:xfrm>
            <a:off x="857224" y="2571744"/>
            <a:ext cx="3071834" cy="571504"/>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HN" sz="1200" b="1" dirty="0"/>
              <a:t>CÓMO UTILIZAR</a:t>
            </a:r>
          </a:p>
          <a:p>
            <a:pPr algn="ctr"/>
            <a:r>
              <a:rPr lang="es-HN" sz="1400" b="1" dirty="0">
                <a:solidFill>
                  <a:srgbClr val="CC0099"/>
                </a:solidFill>
              </a:rPr>
              <a:t>AEROSOL NASAL </a:t>
            </a:r>
            <a:r>
              <a:rPr lang="es-HN" sz="1400" b="1" dirty="0" err="1">
                <a:solidFill>
                  <a:srgbClr val="CC0099"/>
                </a:solidFill>
              </a:rPr>
              <a:t>NARCAN</a:t>
            </a:r>
            <a:r>
              <a:rPr lang="es-HN" sz="1400" b="1" dirty="0">
                <a:solidFill>
                  <a:srgbClr val="CC0099"/>
                </a:solidFill>
              </a:rPr>
              <a:t> </a:t>
            </a:r>
            <a:endParaRPr lang="es-ES" sz="1400" b="1" dirty="0">
              <a:solidFill>
                <a:srgbClr val="CC0099"/>
              </a:solidFill>
            </a:endParaRPr>
          </a:p>
        </p:txBody>
      </p:sp>
      <p:sp>
        <p:nvSpPr>
          <p:cNvPr id="9" name="8 Rectángulo"/>
          <p:cNvSpPr/>
          <p:nvPr/>
        </p:nvSpPr>
        <p:spPr>
          <a:xfrm>
            <a:off x="857224" y="3214686"/>
            <a:ext cx="7786742" cy="428628"/>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000" b="1" dirty="0"/>
              <a:t>En emergencias por sobredosis de opioides, </a:t>
            </a:r>
            <a:r>
              <a:rPr lang="es-ES" sz="1000" b="1" dirty="0">
                <a:solidFill>
                  <a:srgbClr val="CC0099"/>
                </a:solidFill>
              </a:rPr>
              <a:t>reconocer los síntomas </a:t>
            </a:r>
            <a:r>
              <a:rPr lang="es-ES" sz="1000" b="1" dirty="0"/>
              <a:t>y tomar acción inmediata en crítico para potencialmente salvar una vida. Si sospecha  una sobredosis de opioides, administre el aerosol nasal </a:t>
            </a:r>
            <a:r>
              <a:rPr lang="es-ES" sz="1000" b="1" dirty="0" err="1"/>
              <a:t>NARCAN</a:t>
            </a:r>
            <a:r>
              <a:rPr lang="es-ES" sz="1000" b="1" dirty="0"/>
              <a:t>® y obtenga asistencia médica de emergencia inmediatamente</a:t>
            </a:r>
            <a:endParaRPr lang="es-ES" sz="1050" b="1" dirty="0">
              <a:solidFill>
                <a:srgbClr val="CC0099"/>
              </a:solidFill>
            </a:endParaRPr>
          </a:p>
        </p:txBody>
      </p:sp>
      <p:sp>
        <p:nvSpPr>
          <p:cNvPr id="10" name="9 Rectángulo"/>
          <p:cNvSpPr/>
          <p:nvPr/>
        </p:nvSpPr>
        <p:spPr>
          <a:xfrm>
            <a:off x="857224" y="3857628"/>
            <a:ext cx="4938912" cy="263518"/>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b="1" dirty="0"/>
              <a:t>PASOS CLAVE PARA ADMINISTRAR EL AEROSOL NASAL NARCAN:</a:t>
            </a:r>
            <a:endParaRPr lang="es-ES" sz="1400" b="1" dirty="0">
              <a:solidFill>
                <a:srgbClr val="CC0099"/>
              </a:solidFill>
            </a:endParaRPr>
          </a:p>
        </p:txBody>
      </p:sp>
      <p:sp>
        <p:nvSpPr>
          <p:cNvPr id="11" name="10 Rectángulo"/>
          <p:cNvSpPr/>
          <p:nvPr/>
        </p:nvSpPr>
        <p:spPr>
          <a:xfrm>
            <a:off x="1643042" y="4286256"/>
            <a:ext cx="1276360" cy="357190"/>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HN" sz="1400" b="1" dirty="0">
                <a:solidFill>
                  <a:srgbClr val="CC0099"/>
                </a:solidFill>
              </a:rPr>
              <a:t>DESPEGAR</a:t>
            </a:r>
            <a:endParaRPr lang="es-ES" sz="1400" b="1" dirty="0">
              <a:solidFill>
                <a:srgbClr val="CC0099"/>
              </a:solidFill>
            </a:endParaRPr>
          </a:p>
        </p:txBody>
      </p:sp>
      <p:sp>
        <p:nvSpPr>
          <p:cNvPr id="13" name="12 Rectángulo"/>
          <p:cNvSpPr/>
          <p:nvPr/>
        </p:nvSpPr>
        <p:spPr>
          <a:xfrm>
            <a:off x="4094645" y="4357694"/>
            <a:ext cx="1276360" cy="285752"/>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HN" sz="1400" b="1" dirty="0">
                <a:solidFill>
                  <a:srgbClr val="CC0099"/>
                </a:solidFill>
              </a:rPr>
              <a:t>COLOCAR</a:t>
            </a:r>
            <a:endParaRPr lang="es-ES" sz="1400" b="1" dirty="0">
              <a:solidFill>
                <a:srgbClr val="CC0099"/>
              </a:solidFill>
            </a:endParaRPr>
          </a:p>
        </p:txBody>
      </p:sp>
      <p:sp>
        <p:nvSpPr>
          <p:cNvPr id="14" name="11 Rectángulo"/>
          <p:cNvSpPr/>
          <p:nvPr/>
        </p:nvSpPr>
        <p:spPr>
          <a:xfrm>
            <a:off x="6500826" y="4357694"/>
            <a:ext cx="1276360" cy="285752"/>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HN" sz="1400" b="1" dirty="0">
                <a:solidFill>
                  <a:srgbClr val="CC0099"/>
                </a:solidFill>
              </a:rPr>
              <a:t>PRESIONAR</a:t>
            </a:r>
            <a:endParaRPr lang="es-ES" sz="1400" b="1" dirty="0">
              <a:solidFill>
                <a:srgbClr val="CC0099"/>
              </a:solidFill>
            </a:endParaRPr>
          </a:p>
        </p:txBody>
      </p:sp>
      <p:sp>
        <p:nvSpPr>
          <p:cNvPr id="15" name="15 Rectángulo"/>
          <p:cNvSpPr/>
          <p:nvPr/>
        </p:nvSpPr>
        <p:spPr>
          <a:xfrm>
            <a:off x="1071538" y="5715016"/>
            <a:ext cx="2257444" cy="571504"/>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800" b="1" dirty="0"/>
              <a:t>Despegue el paquete para sacar el dispositivo. Sostenga el dispositivo con el pulgar en la parte inferior del émbolo y 2 dedos en la boquilla</a:t>
            </a:r>
            <a:endParaRPr lang="es-HN" sz="800" b="1" dirty="0"/>
          </a:p>
        </p:txBody>
      </p:sp>
      <p:sp>
        <p:nvSpPr>
          <p:cNvPr id="16" name="14 Rectángulo"/>
          <p:cNvSpPr/>
          <p:nvPr/>
        </p:nvSpPr>
        <p:spPr>
          <a:xfrm>
            <a:off x="3714744" y="5715016"/>
            <a:ext cx="2000264" cy="571504"/>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800" b="1" dirty="0"/>
              <a:t>Coloque y sostenga la punta de la boquilla en cualquiera de las fosas nasales hasta que los dedos suyos toquen la parte inferior de la nariz del paciente</a:t>
            </a:r>
            <a:endParaRPr lang="es-ES" sz="900" b="1" dirty="0">
              <a:solidFill>
                <a:srgbClr val="CC0099"/>
              </a:solidFill>
            </a:endParaRPr>
          </a:p>
        </p:txBody>
      </p:sp>
      <p:sp>
        <p:nvSpPr>
          <p:cNvPr id="17" name="13 Rectángulo"/>
          <p:cNvSpPr/>
          <p:nvPr/>
        </p:nvSpPr>
        <p:spPr>
          <a:xfrm>
            <a:off x="6215074" y="5715016"/>
            <a:ext cx="2062178" cy="571504"/>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b="1" dirty="0"/>
              <a:t>Presione el émbolo firmemente para liberar la dosis en la nariz del paciente</a:t>
            </a:r>
            <a:endParaRPr lang="es-ES" sz="800" b="1" dirty="0">
              <a:solidFill>
                <a:srgbClr val="CC0099"/>
              </a:solidFill>
            </a:endParaRPr>
          </a:p>
        </p:txBody>
      </p:sp>
    </p:spTree>
    <p:extLst>
      <p:ext uri="{BB962C8B-B14F-4D97-AF65-F5344CB8AC3E}">
        <p14:creationId xmlns:p14="http://schemas.microsoft.com/office/powerpoint/2010/main" val="422565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err="1">
                <a:latin typeface="Calibri" panose="020F0502020204030204" pitchFamily="34" charset="0"/>
                <a:cs typeface="Calibri" panose="020F0502020204030204" pitchFamily="34" charset="0"/>
              </a:rPr>
              <a:t>Autoinyector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Evzio</a:t>
            </a:r>
            <a:endParaRPr lang="en-US" sz="3600" b="0" dirty="0">
              <a:latin typeface="Calibri" panose="020F0502020204030204" pitchFamily="34" charset="0"/>
              <a:cs typeface="Calibri" panose="020F0502020204030204" pitchFamily="34" charset="0"/>
            </a:endParaRPr>
          </a:p>
        </p:txBody>
      </p:sp>
      <p:grpSp>
        <p:nvGrpSpPr>
          <p:cNvPr id="17" name="Group 16"/>
          <p:cNvGrpSpPr/>
          <p:nvPr/>
        </p:nvGrpSpPr>
        <p:grpSpPr>
          <a:xfrm>
            <a:off x="857249" y="2126590"/>
            <a:ext cx="3107690" cy="1877695"/>
            <a:chOff x="0" y="0"/>
            <a:chExt cx="3107690" cy="1877695"/>
          </a:xfrm>
        </p:grpSpPr>
        <p:pic>
          <p:nvPicPr>
            <p:cNvPr id="18" name="Picture 17"/>
            <p:cNvPicPr/>
            <p:nvPr/>
          </p:nvPicPr>
          <p:blipFill>
            <a:blip r:embed="rId3"/>
            <a:stretch>
              <a:fillRect/>
            </a:stretch>
          </p:blipFill>
          <p:spPr>
            <a:xfrm>
              <a:off x="0" y="0"/>
              <a:ext cx="1607058" cy="1211580"/>
            </a:xfrm>
            <a:prstGeom prst="rect">
              <a:avLst/>
            </a:prstGeom>
          </p:spPr>
        </p:pic>
        <p:pic>
          <p:nvPicPr>
            <p:cNvPr id="19" name="Picture 18"/>
            <p:cNvPicPr/>
            <p:nvPr/>
          </p:nvPicPr>
          <p:blipFill>
            <a:blip r:embed="rId4"/>
            <a:stretch>
              <a:fillRect/>
            </a:stretch>
          </p:blipFill>
          <p:spPr>
            <a:xfrm>
              <a:off x="1521460" y="718820"/>
              <a:ext cx="1586230" cy="1158875"/>
            </a:xfrm>
            <a:prstGeom prst="rect">
              <a:avLst/>
            </a:prstGeom>
          </p:spPr>
        </p:pic>
      </p:grpSp>
      <p:pic>
        <p:nvPicPr>
          <p:cNvPr id="2056" name="Picture 15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4821514"/>
            <a:ext cx="1558925" cy="11366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p:cNvSpPr>
            <a:spLocks noChangeArrowheads="1"/>
          </p:cNvSpPr>
          <p:nvPr/>
        </p:nvSpPr>
        <p:spPr bwMode="auto">
          <a:xfrm>
            <a:off x="2590322" y="1828407"/>
            <a:ext cx="559640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200" b="1" dirty="0" err="1">
                <a:solidFill>
                  <a:srgbClr val="471574"/>
                </a:solidFill>
                <a:ea typeface="Times New Roman" panose="02020603050405020304" pitchFamily="18" charset="0"/>
              </a:rPr>
              <a:t>Saque</a:t>
            </a:r>
            <a:r>
              <a:rPr lang="en-US" altLang="en-US" sz="1200" b="1" dirty="0">
                <a:solidFill>
                  <a:srgbClr val="471574"/>
                </a:solidFill>
                <a:ea typeface="Times New Roman" panose="02020603050405020304" pitchFamily="18" charset="0"/>
              </a:rPr>
              <a:t> el EVZIO del </a:t>
            </a:r>
            <a:r>
              <a:rPr lang="en-US" altLang="en-US" sz="1200" b="1" dirty="0" err="1">
                <a:solidFill>
                  <a:srgbClr val="471574"/>
                </a:solidFill>
                <a:ea typeface="Times New Roman" panose="02020603050405020304" pitchFamily="18" charset="0"/>
              </a:rPr>
              <a:t>paquete</a:t>
            </a:r>
            <a:r>
              <a:rPr lang="en-US" altLang="en-US" sz="1200" b="1" dirty="0">
                <a:solidFill>
                  <a:srgbClr val="471574"/>
                </a:solidFill>
                <a:ea typeface="Times New Roman" panose="02020603050405020304" pitchFamily="18" charset="0"/>
              </a:rPr>
              <a:t> exterior</a:t>
            </a:r>
            <a:r>
              <a:rPr lang="en-US" altLang="en-US" sz="1200" dirty="0">
                <a:solidFill>
                  <a:srgbClr val="471574"/>
                </a:solidFill>
                <a:ea typeface="Times New Roman" panose="02020603050405020304" pitchFamily="18" charset="0"/>
              </a:rPr>
              <a:t>. </a:t>
            </a:r>
            <a:endParaRPr lang="en-US" altLang="en-US" sz="600" dirty="0"/>
          </a:p>
          <a:p>
            <a:pPr lvl="0"/>
            <a:r>
              <a:rPr lang="es-ES" altLang="en-US" sz="1200" b="1" dirty="0">
                <a:solidFill>
                  <a:srgbClr val="000000"/>
                </a:solidFill>
                <a:ea typeface="Times New Roman" panose="02020603050405020304" pitchFamily="18" charset="0"/>
              </a:rPr>
              <a:t>No</a:t>
            </a:r>
            <a:r>
              <a:rPr lang="es-ES" altLang="en-US" sz="1200" dirty="0">
                <a:solidFill>
                  <a:srgbClr val="000000"/>
                </a:solidFill>
                <a:ea typeface="Times New Roman" panose="02020603050405020304" pitchFamily="18" charset="0"/>
              </a:rPr>
              <a:t> avance al Paso 2 (no quite el protector de seguridad</a:t>
            </a:r>
            <a:r>
              <a:rPr lang="es-ES" altLang="en-US" sz="1200" b="1" dirty="0">
                <a:solidFill>
                  <a:srgbClr val="000000"/>
                </a:solidFill>
                <a:ea typeface="Times New Roman" panose="02020603050405020304" pitchFamily="18" charset="0"/>
              </a:rPr>
              <a:t> rojo</a:t>
            </a:r>
            <a:r>
              <a:rPr lang="es-ES" altLang="en-US" sz="1200" dirty="0">
                <a:solidFill>
                  <a:srgbClr val="000000"/>
                </a:solidFill>
                <a:ea typeface="Times New Roman" panose="02020603050405020304" pitchFamily="18" charset="0"/>
              </a:rPr>
              <a:t>) hasta que</a:t>
            </a:r>
          </a:p>
          <a:p>
            <a:pPr lvl="0"/>
            <a:r>
              <a:rPr lang="es-ES" altLang="en-US" sz="1200" dirty="0">
                <a:solidFill>
                  <a:srgbClr val="000000"/>
                </a:solidFill>
                <a:ea typeface="Times New Roman" panose="02020603050405020304" pitchFamily="18" charset="0"/>
              </a:rPr>
              <a:t>esté listo para usar el EVZIO. </a:t>
            </a:r>
            <a:r>
              <a:rPr lang="es-ES" altLang="en-US" sz="1200" b="1" dirty="0">
                <a:solidFill>
                  <a:srgbClr val="000000"/>
                </a:solidFill>
                <a:ea typeface="Times New Roman" panose="02020603050405020304" pitchFamily="18" charset="0"/>
              </a:rPr>
              <a:t>Si no está listo para usar el EVZIO, colóquelo </a:t>
            </a:r>
          </a:p>
          <a:p>
            <a:pPr lvl="0"/>
            <a:r>
              <a:rPr lang="es-ES" altLang="en-US" sz="1200" b="1" dirty="0">
                <a:solidFill>
                  <a:srgbClr val="000000"/>
                </a:solidFill>
                <a:ea typeface="Times New Roman" panose="02020603050405020304" pitchFamily="18" charset="0"/>
              </a:rPr>
              <a:t>de nuevo en el paquete exterior para su posterior uso</a:t>
            </a: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343400" y="2795707"/>
            <a:ext cx="3048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200" b="1" i="0" u="none" strike="noStrike" cap="none" normalizeH="0" baseline="0" dirty="0">
                <a:ln>
                  <a:noFill/>
                </a:ln>
                <a:solidFill>
                  <a:srgbClr val="471574"/>
                </a:solidFill>
                <a:effectLst/>
                <a:latin typeface="Arial" panose="020B0604020202020204" pitchFamily="34" charset="0"/>
                <a:ea typeface="Times New Roman" panose="02020603050405020304" pitchFamily="18" charset="0"/>
              </a:rPr>
              <a:t> </a:t>
            </a:r>
            <a:r>
              <a:rPr lang="es-ES" altLang="en-US" sz="1200" b="1" dirty="0">
                <a:solidFill>
                  <a:srgbClr val="471574"/>
                </a:solidFill>
                <a:ea typeface="Times New Roman" panose="02020603050405020304" pitchFamily="18" charset="0"/>
              </a:rPr>
              <a:t>Retire el protector de seguridad rojo</a:t>
            </a:r>
            <a:r>
              <a:rPr lang="en-US" altLang="en-US" sz="1200" b="1" dirty="0">
                <a:solidFill>
                  <a:srgbClr val="471574"/>
                </a:solidFill>
                <a:ea typeface="Times New Roman" panose="02020603050405020304" pitchFamily="18" charset="0"/>
              </a:rPr>
              <a:t>.</a:t>
            </a:r>
          </a:p>
          <a:p>
            <a:pPr lvl="0"/>
            <a:r>
              <a:rPr lang="es-ES" altLang="en-US" sz="1200" dirty="0">
                <a:solidFill>
                  <a:srgbClr val="000000"/>
                </a:solidFill>
                <a:ea typeface="Times New Roman" panose="02020603050405020304" pitchFamily="18" charset="0"/>
              </a:rPr>
              <a:t>Para reducir la posibilidad de una inyección accidental, no toque la base </a:t>
            </a:r>
            <a:r>
              <a:rPr lang="es-ES" altLang="en-US" sz="1200" b="1" dirty="0">
                <a:solidFill>
                  <a:srgbClr val="000000"/>
                </a:solidFill>
                <a:ea typeface="Times New Roman" panose="02020603050405020304" pitchFamily="18" charset="0"/>
              </a:rPr>
              <a:t>negra </a:t>
            </a:r>
            <a:r>
              <a:rPr lang="es-ES" altLang="en-US" sz="1200" dirty="0">
                <a:solidFill>
                  <a:srgbClr val="000000"/>
                </a:solidFill>
                <a:ea typeface="Times New Roman" panose="02020603050405020304" pitchFamily="18" charset="0"/>
              </a:rPr>
              <a:t>del </a:t>
            </a:r>
            <a:r>
              <a:rPr lang="es-ES" altLang="en-US" sz="1200" dirty="0" err="1">
                <a:solidFill>
                  <a:srgbClr val="000000"/>
                </a:solidFill>
                <a:ea typeface="Times New Roman" panose="02020603050405020304" pitchFamily="18" charset="0"/>
              </a:rPr>
              <a:t>autoinyector</a:t>
            </a:r>
            <a:r>
              <a:rPr lang="es-ES" altLang="en-US" sz="1200" dirty="0">
                <a:solidFill>
                  <a:srgbClr val="000000"/>
                </a:solidFill>
                <a:ea typeface="Times New Roman" panose="02020603050405020304" pitchFamily="18" charset="0"/>
              </a:rPr>
              <a:t>, que es donde sale la aguja. Si ocurre una inyección accidental, busque ayuda médica de inmediato</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2590322" y="4752225"/>
            <a:ext cx="54106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s-ES" altLang="en-US" sz="1200" b="1" dirty="0">
                <a:solidFill>
                  <a:srgbClr val="471574"/>
                </a:solidFill>
                <a:ea typeface="Times New Roman" panose="02020603050405020304" pitchFamily="18" charset="0"/>
              </a:rPr>
              <a:t>Coloque el extremo negro contra la parte media del muslo externo, a través de la ropa (pantalones, </a:t>
            </a:r>
            <a:r>
              <a:rPr lang="es-ES" altLang="en-US" sz="1200" b="1" dirty="0" err="1">
                <a:solidFill>
                  <a:srgbClr val="471574"/>
                </a:solidFill>
                <a:ea typeface="Times New Roman" panose="02020603050405020304" pitchFamily="18" charset="0"/>
              </a:rPr>
              <a:t>jeans</a:t>
            </a:r>
            <a:r>
              <a:rPr lang="es-ES" altLang="en-US" sz="1200" b="1" dirty="0">
                <a:solidFill>
                  <a:srgbClr val="471574"/>
                </a:solidFill>
                <a:ea typeface="Times New Roman" panose="02020603050405020304" pitchFamily="18" charset="0"/>
              </a:rPr>
              <a:t>, etc.) si es necesario, luego presione firmemente y manténgalo en su lugar durante 5 segundos</a:t>
            </a:r>
            <a:r>
              <a:rPr lang="en-US" altLang="en-US" sz="1200" b="1" dirty="0">
                <a:solidFill>
                  <a:srgbClr val="471574"/>
                </a:solidFill>
                <a:ea typeface="Times New Roman" panose="02020603050405020304" pitchFamily="18" charset="0"/>
              </a:rPr>
              <a:t>. </a:t>
            </a:r>
            <a:endParaRPr lang="en-US" altLang="en-US" sz="600" dirty="0"/>
          </a:p>
          <a:p>
            <a:pPr lvl="0"/>
            <a:r>
              <a:rPr lang="en-US" altLang="en-US" sz="1200" b="1" dirty="0">
                <a:solidFill>
                  <a:srgbClr val="000000"/>
                </a:solidFill>
                <a:ea typeface="Times New Roman" panose="02020603050405020304" pitchFamily="18" charset="0"/>
              </a:rPr>
              <a:t> </a:t>
            </a:r>
            <a:endParaRPr lang="en-US" altLang="en-US" sz="600" dirty="0"/>
          </a:p>
          <a:p>
            <a:pPr lvl="0"/>
            <a:r>
              <a:rPr lang="en-US" altLang="en-US" sz="1200" b="1" dirty="0">
                <a:solidFill>
                  <a:srgbClr val="000000"/>
                </a:solidFill>
                <a:ea typeface="Times New Roman" panose="02020603050405020304" pitchFamily="18" charset="0"/>
              </a:rPr>
              <a:t>Nota: </a:t>
            </a:r>
            <a:r>
              <a:rPr lang="es-ES" altLang="en-US" sz="1200" dirty="0">
                <a:solidFill>
                  <a:srgbClr val="000000"/>
                </a:solidFill>
                <a:ea typeface="Times New Roman" panose="02020603050405020304" pitchFamily="18" charset="0"/>
              </a:rPr>
              <a:t>La aguja inyectará y luego se retraerá en el </a:t>
            </a:r>
            <a:r>
              <a:rPr lang="es-ES" altLang="en-US" sz="1200" dirty="0" err="1">
                <a:solidFill>
                  <a:srgbClr val="000000"/>
                </a:solidFill>
                <a:ea typeface="Times New Roman" panose="02020603050405020304" pitchFamily="18" charset="0"/>
              </a:rPr>
              <a:t>autoinyector</a:t>
            </a:r>
            <a:r>
              <a:rPr lang="es-ES" altLang="en-US" sz="1200" dirty="0">
                <a:solidFill>
                  <a:srgbClr val="000000"/>
                </a:solidFill>
                <a:ea typeface="Times New Roman" panose="02020603050405020304" pitchFamily="18" charset="0"/>
              </a:rPr>
              <a:t> EVZIO y no será visible después del uso</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9"/>
          <p:cNvSpPr/>
          <p:nvPr/>
        </p:nvSpPr>
        <p:spPr>
          <a:xfrm>
            <a:off x="479640" y="4200430"/>
            <a:ext cx="7784250" cy="461665"/>
          </a:xfrm>
          <a:prstGeom prst="rect">
            <a:avLst/>
          </a:prstGeom>
        </p:spPr>
        <p:txBody>
          <a:bodyPr wrap="square">
            <a:spAutoFit/>
          </a:bodyPr>
          <a:lstStyle/>
          <a:p>
            <a:pPr lvl="0" eaLnBrk="0" hangingPunct="0"/>
            <a:r>
              <a:rPr lang="en-US" altLang="en-US" sz="1200" b="1" dirty="0">
                <a:solidFill>
                  <a:srgbClr val="000000"/>
                </a:solidFill>
                <a:latin typeface="Arial" panose="020B0604020202020204" pitchFamily="34" charset="0"/>
                <a:ea typeface="Times New Roman" panose="02020603050405020304" pitchFamily="18" charset="0"/>
              </a:rPr>
              <a:t>Nota:</a:t>
            </a:r>
            <a:r>
              <a:rPr lang="en-US" altLang="en-US" sz="1200" dirty="0">
                <a:solidFill>
                  <a:srgbClr val="000000"/>
                </a:solidFill>
                <a:latin typeface="Arial" panose="020B0604020202020204" pitchFamily="34" charset="0"/>
                <a:ea typeface="Times New Roman" panose="02020603050405020304" pitchFamily="18" charset="0"/>
              </a:rPr>
              <a:t> </a:t>
            </a:r>
            <a:r>
              <a:rPr lang="es-ES" altLang="en-US" sz="1200" dirty="0">
                <a:solidFill>
                  <a:srgbClr val="000000"/>
                </a:solidFill>
                <a:latin typeface="Arial" panose="020B0604020202020204" pitchFamily="34" charset="0"/>
                <a:ea typeface="Times New Roman" panose="02020603050405020304" pitchFamily="18" charset="0"/>
              </a:rPr>
              <a:t>El protector de seguridad</a:t>
            </a:r>
            <a:r>
              <a:rPr lang="es-ES" altLang="en-US" sz="1200" b="1" dirty="0">
                <a:solidFill>
                  <a:srgbClr val="000000"/>
                </a:solidFill>
                <a:latin typeface="Arial" panose="020B0604020202020204" pitchFamily="34" charset="0"/>
                <a:ea typeface="Times New Roman" panose="02020603050405020304" pitchFamily="18" charset="0"/>
              </a:rPr>
              <a:t> rojo </a:t>
            </a:r>
            <a:r>
              <a:rPr lang="es-ES" altLang="en-US" sz="1200" dirty="0">
                <a:solidFill>
                  <a:srgbClr val="000000"/>
                </a:solidFill>
                <a:latin typeface="Arial" panose="020B0604020202020204" pitchFamily="34" charset="0"/>
                <a:ea typeface="Times New Roman" panose="02020603050405020304" pitchFamily="18" charset="0"/>
              </a:rPr>
              <a:t>está hecho para ajustarse muy bien.</a:t>
            </a:r>
            <a:r>
              <a:rPr lang="es-ES" altLang="en-US" sz="1200" b="1" dirty="0">
                <a:solidFill>
                  <a:srgbClr val="000000"/>
                </a:solidFill>
                <a:latin typeface="Arial" panose="020B0604020202020204" pitchFamily="34" charset="0"/>
                <a:ea typeface="Times New Roman" panose="02020603050405020304" pitchFamily="18" charset="0"/>
              </a:rPr>
              <a:t> Tire firmemente para quitarlo. No reemplace el protector de seguridad rojo después de quitarlo</a:t>
            </a:r>
            <a:r>
              <a:rPr lang="en-US" altLang="en-US" sz="1200" b="1" dirty="0">
                <a:solidFill>
                  <a:srgbClr val="000000"/>
                </a:solidFill>
                <a:latin typeface="Arial" panose="020B0604020202020204" pitchFamily="34" charset="0"/>
                <a:ea typeface="Times New Roman" panose="02020603050405020304" pitchFamily="18" charset="0"/>
              </a:rPr>
              <a:t>. </a:t>
            </a:r>
            <a:endParaRPr lang="en-US" altLang="en-US" sz="600" dirty="0">
              <a:solidFill>
                <a:srgbClr val="000000"/>
              </a:solidFill>
              <a:latin typeface="Arial" panose="020B0604020202020204" pitchFamily="34" charset="0"/>
            </a:endParaRPr>
          </a:p>
        </p:txBody>
      </p:sp>
      <p:sp>
        <p:nvSpPr>
          <p:cNvPr id="25" name="TextBox 24"/>
          <p:cNvSpPr txBox="1"/>
          <p:nvPr/>
        </p:nvSpPr>
        <p:spPr>
          <a:xfrm>
            <a:off x="4724400" y="1149030"/>
            <a:ext cx="2895600" cy="461665"/>
          </a:xfrm>
          <a:prstGeom prst="rect">
            <a:avLst/>
          </a:prstGeom>
          <a:noFill/>
        </p:spPr>
        <p:txBody>
          <a:bodyPr wrap="square" rtlCol="0">
            <a:spAutoFit/>
          </a:bodyPr>
          <a:lstStyle/>
          <a:p>
            <a:r>
              <a:rPr lang="en-US"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2400" b="1" dirty="0" err="1">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dosis</a:t>
            </a:r>
            <a:r>
              <a:rPr lang="en-US"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t>
            </a:r>
            <a:r>
              <a:rPr lang="en-US"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cada</a:t>
            </a:r>
            <a:r>
              <a:rPr lang="en-US"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kit</a:t>
            </a:r>
          </a:p>
        </p:txBody>
      </p:sp>
      <p:pic>
        <p:nvPicPr>
          <p:cNvPr id="26" name="Picture 25" descr="REVIVEBannerMay2015.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2618091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103" y="358226"/>
            <a:ext cx="7406640" cy="1356360"/>
          </a:xfrm>
        </p:spPr>
        <p:txBody>
          <a:bodyPr>
            <a:normAutofit/>
          </a:bodyPr>
          <a:lstStyle/>
          <a:p>
            <a:r>
              <a:rPr lang="en-US" sz="4000" dirty="0" err="1">
                <a:latin typeface="Calibri" panose="020F0502020204030204" pitchFamily="34" charset="0"/>
                <a:cs typeface="Calibri" panose="020F0502020204030204" pitchFamily="34" charset="0"/>
              </a:rPr>
              <a:t>Naloxona</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inyectable</a:t>
            </a:r>
            <a:endParaRPr lang="en-US" sz="4000" dirty="0">
              <a:latin typeface="Calibri" panose="020F0502020204030204" pitchFamily="34" charset="0"/>
              <a:cs typeface="Calibri" panose="020F0502020204030204" pitchFamily="34" charset="0"/>
            </a:endParaRPr>
          </a:p>
        </p:txBody>
      </p:sp>
      <p:pic>
        <p:nvPicPr>
          <p:cNvPr id="16" name="Picture 15"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961894" y="310144"/>
            <a:ext cx="1929844" cy="538583"/>
          </a:xfrm>
          <a:prstGeom prst="rect">
            <a:avLst/>
          </a:prstGeom>
          <a:solidFill>
            <a:schemeClr val="bg1"/>
          </a:solidFill>
        </p:spPr>
      </p:pic>
      <p:pic>
        <p:nvPicPr>
          <p:cNvPr id="15" name="Picture 14"/>
          <p:cNvPicPr/>
          <p:nvPr/>
        </p:nvPicPr>
        <p:blipFill rotWithShape="1">
          <a:blip r:embed="rId4"/>
          <a:srcRect l="51755" b="29391"/>
          <a:stretch/>
        </p:blipFill>
        <p:spPr bwMode="auto">
          <a:xfrm flipV="1">
            <a:off x="4907541" y="1059852"/>
            <a:ext cx="3505200" cy="49911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3431" y="2359224"/>
            <a:ext cx="4572000" cy="1815882"/>
          </a:xfrm>
          <a:prstGeom prst="rect">
            <a:avLst/>
          </a:prstGeom>
        </p:spPr>
        <p:txBody>
          <a:bodyPr>
            <a:spAutoFit/>
          </a:bodyPr>
          <a:lstStyle/>
          <a:p>
            <a:pPr marL="320040" indent="-285750">
              <a:buFont typeface="Arial" panose="020B0604020202020204" pitchFamily="34" charset="0"/>
              <a:buChar char="•"/>
            </a:pPr>
            <a:r>
              <a:rPr lang="es-ES" altLang="en-US" sz="1600" dirty="0">
                <a:latin typeface="Calibri" panose="020F0502020204030204" pitchFamily="34" charset="0"/>
                <a:cs typeface="Calibri" panose="020F0502020204030204" pitchFamily="34" charset="0"/>
              </a:rPr>
              <a:t>Utilice una aguja larga: Virginia requiere una jeringa (3 ml) con un calibre 23-25 ​​y una aguja intramuscular (IM) de 1-1.5 pulgadas</a:t>
            </a:r>
          </a:p>
          <a:p>
            <a:pPr marL="320040" indent="-285750">
              <a:buFont typeface="Arial" panose="020B0604020202020204" pitchFamily="34" charset="0"/>
              <a:buChar char="•"/>
            </a:pPr>
            <a:r>
              <a:rPr lang="es-ES" altLang="en-US" sz="1600" dirty="0">
                <a:latin typeface="Calibri" panose="020F0502020204030204" pitchFamily="34" charset="0"/>
                <a:cs typeface="Calibri" panose="020F0502020204030204" pitchFamily="34" charset="0"/>
              </a:rPr>
              <a:t>Si hay disponibilidad primero limpie la piel con un algodón con alcohol.</a:t>
            </a:r>
          </a:p>
          <a:p>
            <a:pPr marL="320040" indent="-285750">
              <a:buFont typeface="Arial" panose="020B0604020202020204" pitchFamily="34" charset="0"/>
              <a:buChar char="•"/>
            </a:pPr>
            <a:r>
              <a:rPr lang="es-ES" altLang="en-US" sz="1600" dirty="0">
                <a:latin typeface="Calibri" panose="020F0502020204030204" pitchFamily="34" charset="0"/>
                <a:cs typeface="Calibri" panose="020F0502020204030204" pitchFamily="34" charset="0"/>
              </a:rPr>
              <a:t>Está bien inyectar a través de la ropa si es necesario</a:t>
            </a:r>
            <a:r>
              <a:rPr lang="en-US" sz="1600" dirty="0">
                <a:latin typeface="Calibri" panose="020F0502020204030204" pitchFamily="34" charset="0"/>
                <a:cs typeface="Calibri" panose="020F0502020204030204" pitchFamily="34" charset="0"/>
              </a:rPr>
              <a:t>. </a:t>
            </a:r>
          </a:p>
        </p:txBody>
      </p:sp>
      <p:pic>
        <p:nvPicPr>
          <p:cNvPr id="17" name="Picture 2" descr="Cross-section of skin, subcutaneous tissue and muscle with needle injected at a ninety-degree 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62" y="4889169"/>
            <a:ext cx="2100069" cy="15750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a:off x="2271282" y="5257800"/>
            <a:ext cx="1005318" cy="2953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284501" y="4675457"/>
            <a:ext cx="1600200" cy="738664"/>
          </a:xfrm>
          <a:prstGeom prst="rect">
            <a:avLst/>
          </a:prstGeom>
          <a:noFill/>
        </p:spPr>
        <p:txBody>
          <a:bodyPr wrap="square" rtlCol="0">
            <a:spAutoFit/>
          </a:bodyPr>
          <a:lstStyle/>
          <a:p>
            <a:r>
              <a:rPr lang="es-ES" sz="1400" dirty="0">
                <a:latin typeface="Calibri" panose="020F0502020204030204" pitchFamily="34" charset="0"/>
                <a:cs typeface="Calibri" panose="020F0502020204030204" pitchFamily="34" charset="0"/>
              </a:rPr>
              <a:t>Ángulo de 90° para asegurarse de llegar al músculo</a:t>
            </a:r>
          </a:p>
        </p:txBody>
      </p:sp>
      <p:sp>
        <p:nvSpPr>
          <p:cNvPr id="3" name="TextBox 2"/>
          <p:cNvSpPr txBox="1"/>
          <p:nvPr/>
        </p:nvSpPr>
        <p:spPr>
          <a:xfrm>
            <a:off x="527103" y="1295400"/>
            <a:ext cx="4121097" cy="584775"/>
          </a:xfrm>
          <a:prstGeom prst="rect">
            <a:avLst/>
          </a:prstGeom>
          <a:noFill/>
        </p:spPr>
        <p:txBody>
          <a:bodyPr wrap="square" rtlCol="0">
            <a:spAutoFit/>
          </a:bodyPr>
          <a:lstStyle/>
          <a:p>
            <a:pPr algn="ctr"/>
            <a:r>
              <a:rPr lang="es-ES" sz="1600" b="1" dirty="0">
                <a:solidFill>
                  <a:srgbClr val="C00000"/>
                </a:solidFill>
              </a:rPr>
              <a:t>Esta clase no enseña </a:t>
            </a:r>
            <a:r>
              <a:rPr lang="es-ES" sz="1600" b="1" u="sng" dirty="0">
                <a:solidFill>
                  <a:srgbClr val="C00000"/>
                </a:solidFill>
              </a:rPr>
              <a:t>cómo</a:t>
            </a:r>
            <a:r>
              <a:rPr lang="es-ES" sz="1600" b="1" dirty="0">
                <a:solidFill>
                  <a:srgbClr val="C00000"/>
                </a:solidFill>
              </a:rPr>
              <a:t> administrar la inyección</a:t>
            </a:r>
            <a:endParaRPr lang="en-US" sz="1600" b="1" dirty="0">
              <a:solidFill>
                <a:srgbClr val="C00000"/>
              </a:solidFill>
            </a:endParaRPr>
          </a:p>
        </p:txBody>
      </p:sp>
      <p:sp>
        <p:nvSpPr>
          <p:cNvPr id="10" name="9 Rectángulo"/>
          <p:cNvSpPr/>
          <p:nvPr/>
        </p:nvSpPr>
        <p:spPr>
          <a:xfrm>
            <a:off x="5214942" y="1000108"/>
            <a:ext cx="3071834"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rgbClr val="C00000"/>
                </a:solidFill>
              </a:rPr>
              <a:t>Naloxona inyectable</a:t>
            </a:r>
          </a:p>
          <a:p>
            <a:pPr algn="ctr"/>
            <a:endParaRPr lang="es-HN" sz="100" b="1" dirty="0">
              <a:solidFill>
                <a:srgbClr val="C00000"/>
              </a:solidFill>
            </a:endParaRPr>
          </a:p>
          <a:p>
            <a:pPr algn="ctr"/>
            <a:r>
              <a:rPr lang="es-ES" sz="900" b="1" i="1" dirty="0">
                <a:solidFill>
                  <a:schemeClr val="accent3">
                    <a:lumMod val="50000"/>
                  </a:schemeClr>
                </a:solidFill>
              </a:rPr>
              <a:t>Requiere montaje. Siga las siguientes instruccione</a:t>
            </a:r>
            <a:r>
              <a:rPr lang="es-ES" sz="900" b="1" dirty="0">
                <a:solidFill>
                  <a:schemeClr val="accent3">
                    <a:lumMod val="50000"/>
                  </a:schemeClr>
                </a:solidFill>
              </a:rPr>
              <a:t>s: </a:t>
            </a:r>
          </a:p>
        </p:txBody>
      </p:sp>
      <p:sp>
        <p:nvSpPr>
          <p:cNvPr id="11" name="11 Rectángulo"/>
          <p:cNvSpPr/>
          <p:nvPr/>
        </p:nvSpPr>
        <p:spPr>
          <a:xfrm>
            <a:off x="5500694" y="1714488"/>
            <a:ext cx="1785950"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050" b="1" dirty="0">
                <a:solidFill>
                  <a:schemeClr val="accent3">
                    <a:lumMod val="50000"/>
                  </a:schemeClr>
                </a:solidFill>
              </a:rPr>
              <a:t>Retire la tapa del vial de naloxona y destape la aguja</a:t>
            </a:r>
          </a:p>
        </p:txBody>
      </p:sp>
      <p:sp>
        <p:nvSpPr>
          <p:cNvPr id="12" name="12 Rectángulo"/>
          <p:cNvSpPr/>
          <p:nvPr/>
        </p:nvSpPr>
        <p:spPr>
          <a:xfrm>
            <a:off x="5500694" y="2357430"/>
            <a:ext cx="1928826" cy="7858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050" b="1" dirty="0">
                <a:solidFill>
                  <a:schemeClr val="accent3">
                    <a:lumMod val="50000"/>
                  </a:schemeClr>
                </a:solidFill>
              </a:rPr>
              <a:t>Inserte la aguja a través del tapón de goma y el vial debe estar con el tapón hacia abajo. </a:t>
            </a:r>
          </a:p>
          <a:p>
            <a:pPr algn="just"/>
            <a:r>
              <a:rPr lang="es-ES" sz="1050" b="1" dirty="0">
                <a:solidFill>
                  <a:schemeClr val="accent3">
                    <a:lumMod val="50000"/>
                  </a:schemeClr>
                </a:solidFill>
              </a:rPr>
              <a:t>Tire del émbolo y extraiga 1 ml.</a:t>
            </a:r>
          </a:p>
        </p:txBody>
      </p:sp>
      <p:sp>
        <p:nvSpPr>
          <p:cNvPr id="13" name="10 Rectángulo"/>
          <p:cNvSpPr/>
          <p:nvPr/>
        </p:nvSpPr>
        <p:spPr>
          <a:xfrm>
            <a:off x="5500694" y="3357562"/>
            <a:ext cx="1847864"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050" b="1" dirty="0">
                <a:solidFill>
                  <a:schemeClr val="accent3">
                    <a:lumMod val="50000"/>
                  </a:schemeClr>
                </a:solidFill>
              </a:rPr>
              <a:t>Inyecte 1 ml de naloxona en el músculo de la parte superior del brazo o  del muslo</a:t>
            </a:r>
          </a:p>
        </p:txBody>
      </p:sp>
      <p:sp>
        <p:nvSpPr>
          <p:cNvPr id="14" name="19 Rectángulo"/>
          <p:cNvSpPr/>
          <p:nvPr/>
        </p:nvSpPr>
        <p:spPr>
          <a:xfrm>
            <a:off x="7786710" y="3214686"/>
            <a:ext cx="519090" cy="4286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050" b="1" dirty="0">
                <a:solidFill>
                  <a:schemeClr val="accent3">
                    <a:lumMod val="50000"/>
                  </a:schemeClr>
                </a:solidFill>
              </a:rPr>
              <a:t>llenar hasta 1 ml</a:t>
            </a:r>
          </a:p>
        </p:txBody>
      </p:sp>
      <p:sp>
        <p:nvSpPr>
          <p:cNvPr id="20" name="20 Rectángulo"/>
          <p:cNvSpPr/>
          <p:nvPr/>
        </p:nvSpPr>
        <p:spPr>
          <a:xfrm>
            <a:off x="5500694" y="5500702"/>
            <a:ext cx="2571768" cy="3476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ES" sz="1050" b="1" dirty="0">
                <a:solidFill>
                  <a:schemeClr val="accent3">
                    <a:lumMod val="50000"/>
                  </a:schemeClr>
                </a:solidFill>
              </a:rPr>
              <a:t>Si no hay reacción en 3 minutos, administre la segunda dosis.</a:t>
            </a:r>
          </a:p>
        </p:txBody>
      </p:sp>
      <p:sp>
        <p:nvSpPr>
          <p:cNvPr id="21" name="19 Rectángulo">
            <a:extLst>
              <a:ext uri="{FF2B5EF4-FFF2-40B4-BE49-F238E27FC236}">
                <a16:creationId xmlns:a16="http://schemas.microsoft.com/office/drawing/2014/main" id="{AB0C579E-AB81-4D4C-93D1-DCCEFE634105}"/>
              </a:ext>
            </a:extLst>
          </p:cNvPr>
          <p:cNvSpPr/>
          <p:nvPr/>
        </p:nvSpPr>
        <p:spPr>
          <a:xfrm>
            <a:off x="2712997" y="5670143"/>
            <a:ext cx="571504" cy="276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ES" sz="1050" b="1" dirty="0">
                <a:solidFill>
                  <a:schemeClr val="accent3">
                    <a:lumMod val="50000"/>
                  </a:schemeClr>
                </a:solidFill>
              </a:rPr>
              <a:t>Piel</a:t>
            </a:r>
          </a:p>
        </p:txBody>
      </p:sp>
      <p:sp>
        <p:nvSpPr>
          <p:cNvPr id="22" name="19 Rectángulo">
            <a:extLst>
              <a:ext uri="{FF2B5EF4-FFF2-40B4-BE49-F238E27FC236}">
                <a16:creationId xmlns:a16="http://schemas.microsoft.com/office/drawing/2014/main" id="{B63DDCE6-60DB-490A-A023-050B8941EE77}"/>
              </a:ext>
            </a:extLst>
          </p:cNvPr>
          <p:cNvSpPr/>
          <p:nvPr/>
        </p:nvSpPr>
        <p:spPr>
          <a:xfrm>
            <a:off x="2661113" y="5870442"/>
            <a:ext cx="1631357" cy="276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ES" sz="1050" b="1" dirty="0">
                <a:solidFill>
                  <a:schemeClr val="accent3">
                    <a:lumMod val="50000"/>
                  </a:schemeClr>
                </a:solidFill>
              </a:rPr>
              <a:t>Tejido subcutáneo</a:t>
            </a:r>
          </a:p>
        </p:txBody>
      </p:sp>
      <p:sp>
        <p:nvSpPr>
          <p:cNvPr id="23" name="19 Rectángulo">
            <a:extLst>
              <a:ext uri="{FF2B5EF4-FFF2-40B4-BE49-F238E27FC236}">
                <a16:creationId xmlns:a16="http://schemas.microsoft.com/office/drawing/2014/main" id="{2481780A-1400-466D-98AC-8D445941507D}"/>
              </a:ext>
            </a:extLst>
          </p:cNvPr>
          <p:cNvSpPr/>
          <p:nvPr/>
        </p:nvSpPr>
        <p:spPr>
          <a:xfrm>
            <a:off x="2686325" y="6167331"/>
            <a:ext cx="847913" cy="276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ES" sz="1050" b="1" dirty="0">
                <a:solidFill>
                  <a:schemeClr val="accent3">
                    <a:lumMod val="50000"/>
                  </a:schemeClr>
                </a:solidFill>
              </a:rPr>
              <a:t>Músculo</a:t>
            </a:r>
          </a:p>
        </p:txBody>
      </p:sp>
    </p:spTree>
    <p:extLst>
      <p:ext uri="{BB962C8B-B14F-4D97-AF65-F5344CB8AC3E}">
        <p14:creationId xmlns:p14="http://schemas.microsoft.com/office/powerpoint/2010/main" val="19835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dirty="0">
                <a:latin typeface="Calibri" panose="020F0502020204030204" pitchFamily="34" charset="0"/>
                <a:cs typeface="Calibri" panose="020F0502020204030204" pitchFamily="34" charset="0"/>
              </a:rPr>
              <a:t>Cómo almacenar la </a:t>
            </a:r>
            <a:r>
              <a:rPr lang="es-MX" sz="3600" dirty="0" err="1">
                <a:latin typeface="Calibri" panose="020F0502020204030204" pitchFamily="34" charset="0"/>
                <a:cs typeface="Calibri" panose="020F0502020204030204" pitchFamily="34" charset="0"/>
              </a:rPr>
              <a:t>Naloxona</a:t>
            </a:r>
            <a:endParaRPr lang="es-MX"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5478" y="1828800"/>
            <a:ext cx="7831322" cy="4038600"/>
          </a:xfrm>
        </p:spPr>
        <p:txBody>
          <a:bodyPr>
            <a:noAutofit/>
          </a:bodyPr>
          <a:lstStyle/>
          <a:p>
            <a:pPr lvl="0"/>
            <a:r>
              <a:rPr lang="es-ES" sz="1800" dirty="0">
                <a:latin typeface="Calibri" panose="020F0502020204030204" pitchFamily="34" charset="0"/>
                <a:cs typeface="Calibri" panose="020F0502020204030204" pitchFamily="34" charset="0"/>
              </a:rPr>
              <a:t>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tiene una vida útil de aproximadamente 2 años (verifique la etiqueta de su producto). Almacene entre 59°F y 77°F.</a:t>
            </a:r>
          </a:p>
          <a:p>
            <a:pPr lvl="0"/>
            <a:r>
              <a:rPr lang="es-ES" sz="1800" dirty="0">
                <a:latin typeface="Calibri" panose="020F0502020204030204" pitchFamily="34" charset="0"/>
                <a:cs typeface="Calibri" panose="020F0502020204030204" pitchFamily="34" charset="0"/>
              </a:rPr>
              <a:t>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se puede almacenar por períodos cortos hasta 104°F.</a:t>
            </a:r>
          </a:p>
          <a:p>
            <a:pPr lvl="0"/>
            <a:r>
              <a:rPr lang="es-ES" sz="1800" dirty="0">
                <a:latin typeface="Calibri" panose="020F0502020204030204" pitchFamily="34" charset="0"/>
                <a:cs typeface="Calibri" panose="020F0502020204030204" pitchFamily="34" charset="0"/>
              </a:rPr>
              <a:t>No almacene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en el automóvil en días calurosos de verano.</a:t>
            </a:r>
          </a:p>
          <a:p>
            <a:pPr lvl="0"/>
            <a:r>
              <a:rPr lang="es-ES" sz="1800" dirty="0">
                <a:latin typeface="Calibri" panose="020F0502020204030204" pitchFamily="34" charset="0"/>
                <a:cs typeface="Calibri" panose="020F0502020204030204" pitchFamily="34" charset="0"/>
              </a:rPr>
              <a:t>No congele ni deje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en un automóvil durante el invierno.</a:t>
            </a:r>
          </a:p>
          <a:p>
            <a:pPr lvl="0"/>
            <a:r>
              <a:rPr lang="es-ES" sz="1800" dirty="0">
                <a:latin typeface="Calibri" panose="020F0502020204030204" pitchFamily="34" charset="0"/>
                <a:cs typeface="Calibri" panose="020F0502020204030204" pitchFamily="34" charset="0"/>
              </a:rPr>
              <a:t>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puede no ser tan efectiva si no se almacena adecuadamente. Solo deseche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una vez que tenga un reemplazo. Si no reemplaza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antes de que necesite usarla, es mejor usarla, incluso si no se ha almacenado correctamente</a:t>
            </a:r>
            <a:r>
              <a:rPr lang="en-US" sz="1800" dirty="0">
                <a:latin typeface="Calibri" panose="020F0502020204030204" pitchFamily="34" charset="0"/>
                <a:cs typeface="Calibri" panose="020F0502020204030204" pitchFamily="34" charset="0"/>
              </a:rPr>
              <a:t>.</a:t>
            </a:r>
          </a:p>
          <a:p>
            <a:r>
              <a:rPr lang="es-ES" sz="1800" dirty="0">
                <a:latin typeface="Calibri" panose="020F0502020204030204" pitchFamily="34" charset="0"/>
                <a:cs typeface="Calibri" panose="020F0502020204030204" pitchFamily="34" charset="0"/>
              </a:rPr>
              <a:t>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no hace daño cuando expira la fecha, por lo que puede usar una dosis expirada en caso de emergencia si no tiene dosis nuevas disponibles</a:t>
            </a:r>
            <a:r>
              <a:rPr lang="en-US" sz="1800" dirty="0">
                <a:latin typeface="Calibri" panose="020F0502020204030204" pitchFamily="34" charset="0"/>
                <a:cs typeface="Calibri" panose="020F0502020204030204" pitchFamily="34" charset="0"/>
              </a:rPr>
              <a:t>. </a:t>
            </a:r>
          </a:p>
          <a:p>
            <a:pPr lvl="0"/>
            <a:r>
              <a:rPr lang="es-ES" sz="1800" dirty="0">
                <a:latin typeface="Calibri" panose="020F0502020204030204" pitchFamily="34" charset="0"/>
                <a:cs typeface="Calibri" panose="020F0502020204030204" pitchFamily="34" charset="0"/>
              </a:rPr>
              <a:t>Almacénela en un lugar oscuro y protegida contra la luz</a:t>
            </a:r>
            <a:r>
              <a:rPr lang="en-US" sz="1800" dirty="0">
                <a:latin typeface="Calibri" panose="020F0502020204030204" pitchFamily="34" charset="0"/>
                <a:cs typeface="Calibri" panose="020F0502020204030204" pitchFamily="34" charset="0"/>
              </a:rPr>
              <a:t>.</a:t>
            </a:r>
          </a:p>
          <a:p>
            <a:pPr lvl="0"/>
            <a:r>
              <a:rPr lang="es-ES" sz="1800" dirty="0">
                <a:latin typeface="Calibri" panose="020F0502020204030204" pitchFamily="34" charset="0"/>
                <a:cs typeface="Calibri" panose="020F0502020204030204" pitchFamily="34" charset="0"/>
              </a:rPr>
              <a:t>Manténgala fuera del alcance y de la vista de los niños</a:t>
            </a:r>
            <a:r>
              <a:rPr lang="en-US" sz="1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2672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dirty="0">
                <a:latin typeface="Calibri" panose="020F0502020204030204" pitchFamily="34" charset="0"/>
                <a:cs typeface="Calibri" panose="020F0502020204030204" pitchFamily="34" charset="0"/>
              </a:rPr>
              <a:t>Seguridad de la </a:t>
            </a:r>
            <a:r>
              <a:rPr lang="es-MX" sz="3600" dirty="0" err="1">
                <a:latin typeface="Calibri" panose="020F0502020204030204" pitchFamily="34" charset="0"/>
                <a:cs typeface="Calibri" panose="020F0502020204030204" pitchFamily="34" charset="0"/>
              </a:rPr>
              <a:t>naloxona</a:t>
            </a:r>
            <a:endParaRPr lang="es-MX" sz="3600" dirty="0"/>
          </a:p>
        </p:txBody>
      </p:sp>
      <p:sp>
        <p:nvSpPr>
          <p:cNvPr id="3" name="Content Placeholder 2"/>
          <p:cNvSpPr>
            <a:spLocks noGrp="1"/>
          </p:cNvSpPr>
          <p:nvPr>
            <p:ph idx="1"/>
          </p:nvPr>
        </p:nvSpPr>
        <p:spPr/>
        <p:txBody>
          <a:bodyPr/>
          <a:lstStyle/>
          <a:p>
            <a:pPr marL="34290" indent="0">
              <a:buNone/>
            </a:pPr>
            <a:r>
              <a:rPr lang="es-ES" b="1" dirty="0">
                <a:latin typeface="Calibri" panose="020F0502020204030204" pitchFamily="34" charset="0"/>
                <a:cs typeface="Calibri" panose="020F0502020204030204" pitchFamily="34" charset="0"/>
              </a:rPr>
              <a:t>Los efectos secundarios graves del uso de </a:t>
            </a:r>
            <a:r>
              <a:rPr lang="es-ES" b="1" dirty="0" err="1">
                <a:latin typeface="Calibri" panose="020F0502020204030204" pitchFamily="34" charset="0"/>
                <a:cs typeface="Calibri" panose="020F0502020204030204" pitchFamily="34" charset="0"/>
              </a:rPr>
              <a:t>naloxona</a:t>
            </a:r>
            <a:r>
              <a:rPr lang="es-ES" b="1" dirty="0">
                <a:latin typeface="Calibri" panose="020F0502020204030204" pitchFamily="34" charset="0"/>
                <a:cs typeface="Calibri" panose="020F0502020204030204" pitchFamily="34" charset="0"/>
              </a:rPr>
              <a:t> son muy raros.</a:t>
            </a:r>
            <a:endParaRPr lang="en-US" dirty="0">
              <a:latin typeface="Calibri" panose="020F0502020204030204" pitchFamily="34" charset="0"/>
              <a:cs typeface="Calibri" panose="020F0502020204030204" pitchFamily="34" charset="0"/>
            </a:endParaRPr>
          </a:p>
          <a:p>
            <a:pPr marL="34290" indent="0">
              <a:buNone/>
            </a:pPr>
            <a:r>
              <a:rPr lang="es-ES" dirty="0">
                <a:latin typeface="Calibri" panose="020F0502020204030204" pitchFamily="34" charset="0"/>
                <a:cs typeface="Calibri" panose="020F0502020204030204" pitchFamily="34" charset="0"/>
              </a:rPr>
              <a:t>El uso de </a:t>
            </a:r>
            <a:r>
              <a:rPr lang="es-ES" dirty="0" err="1">
                <a:latin typeface="Calibri" panose="020F0502020204030204" pitchFamily="34" charset="0"/>
                <a:cs typeface="Calibri" panose="020F0502020204030204" pitchFamily="34" charset="0"/>
              </a:rPr>
              <a:t>naloxona</a:t>
            </a:r>
            <a:r>
              <a:rPr lang="es-ES" dirty="0">
                <a:latin typeface="Calibri" panose="020F0502020204030204" pitchFamily="34" charset="0"/>
                <a:cs typeface="Calibri" panose="020F0502020204030204" pitchFamily="34" charset="0"/>
              </a:rPr>
              <a:t> durante una sobredosis supera con creces cualquier riesgo de efectos secundarios. Si la causa de la inconsciencia es incierta, no es probable que administrar </a:t>
            </a:r>
            <a:r>
              <a:rPr lang="es-ES" dirty="0" err="1">
                <a:latin typeface="Calibri" panose="020F0502020204030204" pitchFamily="34" charset="0"/>
                <a:cs typeface="Calibri" panose="020F0502020204030204" pitchFamily="34" charset="0"/>
              </a:rPr>
              <a:t>naloxona</a:t>
            </a:r>
            <a:r>
              <a:rPr lang="es-ES" dirty="0">
                <a:latin typeface="Calibri" panose="020F0502020204030204" pitchFamily="34" charset="0"/>
                <a:cs typeface="Calibri" panose="020F0502020204030204" pitchFamily="34" charset="0"/>
              </a:rPr>
              <a:t> cause más daño a la persona. Los efectos secundarios informados a menudo están relacionados con la abstinencia aguda de opioides.</a:t>
            </a:r>
            <a:endParaRPr lang="en-US" dirty="0">
              <a:latin typeface="Calibri" panose="020F0502020204030204" pitchFamily="34" charset="0"/>
              <a:cs typeface="Calibri" panose="020F0502020204030204" pitchFamily="34" charset="0"/>
            </a:endParaRPr>
          </a:p>
          <a:p>
            <a:pPr marL="34290" indent="0">
              <a:buNone/>
            </a:pPr>
            <a:r>
              <a:rPr lang="es-ES" b="1" dirty="0">
                <a:latin typeface="Calibri" panose="020F0502020204030204" pitchFamily="34" charset="0"/>
                <a:cs typeface="Calibri" panose="020F0502020204030204" pitchFamily="34" charset="0"/>
              </a:rPr>
              <a:t>La </a:t>
            </a:r>
            <a:r>
              <a:rPr lang="es-ES" b="1" dirty="0" err="1">
                <a:latin typeface="Calibri" panose="020F0502020204030204" pitchFamily="34" charset="0"/>
                <a:cs typeface="Calibri" panose="020F0502020204030204" pitchFamily="34" charset="0"/>
              </a:rPr>
              <a:t>naloxona</a:t>
            </a:r>
            <a:r>
              <a:rPr lang="es-ES" b="1" dirty="0">
                <a:latin typeface="Calibri" panose="020F0502020204030204" pitchFamily="34" charset="0"/>
                <a:cs typeface="Calibri" panose="020F0502020204030204" pitchFamily="34" charset="0"/>
              </a:rPr>
              <a:t> no revertirá las sobredosis de otras drogas, como el alcohol, las benzodiacepinas, la cocaína o las anfetaminas.</a:t>
            </a:r>
          </a:p>
          <a:p>
            <a:pPr marL="34290" indent="0">
              <a:buNone/>
            </a:pPr>
            <a:r>
              <a:rPr lang="es-ES" b="1" dirty="0">
                <a:latin typeface="Calibri" panose="020F0502020204030204" pitchFamily="34" charset="0"/>
                <a:cs typeface="Calibri" panose="020F0502020204030204" pitchFamily="34" charset="0"/>
              </a:rPr>
              <a:t>La </a:t>
            </a:r>
            <a:r>
              <a:rPr lang="es-ES" b="1" dirty="0" err="1">
                <a:latin typeface="Calibri" panose="020F0502020204030204" pitchFamily="34" charset="0"/>
                <a:cs typeface="Calibri" panose="020F0502020204030204" pitchFamily="34" charset="0"/>
              </a:rPr>
              <a:t>naloxona</a:t>
            </a:r>
            <a:r>
              <a:rPr lang="es-ES" b="1" dirty="0">
                <a:latin typeface="Calibri" panose="020F0502020204030204" pitchFamily="34" charset="0"/>
                <a:cs typeface="Calibri" panose="020F0502020204030204" pitchFamily="34" charset="0"/>
              </a:rPr>
              <a:t> no tiene potencial de abuso.</a:t>
            </a:r>
          </a:p>
          <a:p>
            <a:pPr marL="34290" indent="0">
              <a:buNone/>
            </a:pPr>
            <a:r>
              <a:rPr lang="es-ES" b="1" dirty="0">
                <a:latin typeface="Calibri" panose="020F0502020204030204" pitchFamily="34" charset="0"/>
                <a:cs typeface="Calibri" panose="020F0502020204030204" pitchFamily="34" charset="0"/>
              </a:rPr>
              <a:t>La </a:t>
            </a:r>
            <a:r>
              <a:rPr lang="es-ES" b="1" dirty="0" err="1">
                <a:latin typeface="Calibri" panose="020F0502020204030204" pitchFamily="34" charset="0"/>
                <a:cs typeface="Calibri" panose="020F0502020204030204" pitchFamily="34" charset="0"/>
              </a:rPr>
              <a:t>naloxona</a:t>
            </a:r>
            <a:r>
              <a:rPr lang="es-ES" b="1" dirty="0">
                <a:latin typeface="Calibri" panose="020F0502020204030204" pitchFamily="34" charset="0"/>
                <a:cs typeface="Calibri" panose="020F0502020204030204" pitchFamily="34" charset="0"/>
              </a:rPr>
              <a:t> tiene la misma dosis para un adulto y un niño</a:t>
            </a:r>
            <a:r>
              <a:rPr lang="en-US"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6922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62000" y="1017965"/>
            <a:ext cx="7406640" cy="1083597"/>
          </a:xfrm>
        </p:spPr>
        <p:txBody>
          <a:bodyPr>
            <a:normAutofit fontScale="90000"/>
          </a:bodyPr>
          <a:lstStyle/>
          <a:p>
            <a:r>
              <a:rPr lang="es-ES" sz="3600" dirty="0">
                <a:latin typeface="Calibri" panose="020F0502020204030204" pitchFamily="34" charset="0"/>
                <a:cs typeface="Calibri" panose="020F0502020204030204" pitchFamily="34" charset="0"/>
              </a:rPr>
              <a:t>Pasos para responder a una sobredosis de opioides</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452398" y="1828800"/>
            <a:ext cx="8005802" cy="4411662"/>
          </a:xfrm>
        </p:spPr>
        <p:txBody>
          <a:bodyPr>
            <a:normAutofit/>
          </a:bodyPr>
          <a:lstStyle/>
          <a:p>
            <a:pPr marL="0" marR="0" indent="-457200">
              <a:lnSpc>
                <a:spcPct val="107000"/>
              </a:lnSpc>
              <a:spcBef>
                <a:spcPts val="0"/>
              </a:spcBef>
              <a:spcAft>
                <a:spcPts val="800"/>
              </a:spcAft>
              <a:buFont typeface="+mj-lt"/>
              <a:buAutoNum type="arabicPeriod"/>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s-ES" sz="1600" dirty="0">
                <a:latin typeface="Calibri" panose="020F0502020204030204" pitchFamily="34" charset="0"/>
                <a:ea typeface="Calibri" panose="020F0502020204030204" pitchFamily="34" charset="0"/>
                <a:cs typeface="Calibri" panose="020F0502020204030204" pitchFamily="34" charset="0"/>
              </a:rPr>
              <a:t>Verificar la </a:t>
            </a:r>
            <a:r>
              <a:rPr lang="es-ES" sz="1600" b="1" dirty="0">
                <a:latin typeface="Calibri" panose="020F0502020204030204" pitchFamily="34" charset="0"/>
                <a:ea typeface="Calibri" panose="020F0502020204030204" pitchFamily="34" charset="0"/>
                <a:cs typeface="Calibri" panose="020F0502020204030204" pitchFamily="34" charset="0"/>
              </a:rPr>
              <a:t>capacidad de respuesta</a:t>
            </a:r>
          </a:p>
          <a:p>
            <a:pPr marL="0" marR="0" indent="-457200">
              <a:lnSpc>
                <a:spcPct val="107000"/>
              </a:lnSpc>
              <a:spcBef>
                <a:spcPts val="0"/>
              </a:spcBef>
              <a:spcAft>
                <a:spcPts val="800"/>
              </a:spcAft>
              <a:buFont typeface="+mj-lt"/>
              <a:buAutoNum type="arabicPeriod"/>
            </a:pPr>
            <a:r>
              <a:rPr lang="es-ES" sz="1600" b="1" dirty="0">
                <a:latin typeface="Calibri" panose="020F0502020204030204" pitchFamily="34" charset="0"/>
                <a:ea typeface="Calibri" panose="020F0502020204030204" pitchFamily="34" charset="0"/>
                <a:cs typeface="Calibri" panose="020F0502020204030204" pitchFamily="34" charset="0"/>
              </a:rPr>
              <a:t>Llamar al 911, </a:t>
            </a:r>
            <a:r>
              <a:rPr lang="es-ES" sz="1600" dirty="0">
                <a:latin typeface="Calibri" panose="020F0502020204030204" pitchFamily="34" charset="0"/>
                <a:ea typeface="Calibri" panose="020F0502020204030204" pitchFamily="34" charset="0"/>
                <a:cs typeface="Calibri" panose="020F0502020204030204" pitchFamily="34" charset="0"/>
              </a:rPr>
              <a:t>si debe dejar al individuo solo, colóquelo en posición de recuperación.</a:t>
            </a:r>
          </a:p>
          <a:p>
            <a:pPr marL="0" marR="0" indent="-457200">
              <a:lnSpc>
                <a:spcPct val="107000"/>
              </a:lnSpc>
              <a:spcBef>
                <a:spcPts val="0"/>
              </a:spcBef>
              <a:spcAft>
                <a:spcPts val="800"/>
              </a:spcAft>
              <a:buFont typeface="+mj-lt"/>
              <a:buAutoNum type="arabicPeriod"/>
            </a:pPr>
            <a:r>
              <a:rPr lang="es-ES" sz="1600" dirty="0">
                <a:latin typeface="Calibri" panose="020F0502020204030204" pitchFamily="34" charset="0"/>
                <a:ea typeface="Calibri" panose="020F0502020204030204" pitchFamily="34" charset="0"/>
                <a:cs typeface="Calibri" panose="020F0502020204030204" pitchFamily="34" charset="0"/>
              </a:rPr>
              <a:t>Dar </a:t>
            </a:r>
            <a:r>
              <a:rPr lang="es-ES" sz="1600" b="1" dirty="0">
                <a:latin typeface="Calibri" panose="020F0502020204030204" pitchFamily="34" charset="0"/>
                <a:ea typeface="Calibri" panose="020F0502020204030204" pitchFamily="34" charset="0"/>
                <a:cs typeface="Calibri" panose="020F0502020204030204" pitchFamily="34" charset="0"/>
              </a:rPr>
              <a:t>2 respiraciones de rescate </a:t>
            </a:r>
            <a:r>
              <a:rPr lang="es-ES" sz="1600" dirty="0">
                <a:latin typeface="Calibri" panose="020F0502020204030204" pitchFamily="34" charset="0"/>
                <a:ea typeface="Calibri" panose="020F0502020204030204" pitchFamily="34" charset="0"/>
                <a:cs typeface="Calibri" panose="020F0502020204030204" pitchFamily="34" charset="0"/>
              </a:rPr>
              <a:t>(si la persona no respira)</a:t>
            </a:r>
          </a:p>
          <a:p>
            <a:pPr marL="0" marR="0" indent="-457200">
              <a:lnSpc>
                <a:spcPct val="107000"/>
              </a:lnSpc>
              <a:spcBef>
                <a:spcPts val="0"/>
              </a:spcBef>
              <a:spcAft>
                <a:spcPts val="800"/>
              </a:spcAft>
              <a:buFont typeface="+mj-lt"/>
              <a:buAutoNum type="arabicPeriod"/>
            </a:pPr>
            <a:r>
              <a:rPr lang="es-ES" sz="1600" dirty="0">
                <a:latin typeface="Calibri" panose="020F0502020204030204" pitchFamily="34" charset="0"/>
                <a:ea typeface="Calibri" panose="020F0502020204030204" pitchFamily="34" charset="0"/>
                <a:cs typeface="Calibri" panose="020F0502020204030204" pitchFamily="34" charset="0"/>
              </a:rPr>
              <a:t>Administrar </a:t>
            </a:r>
            <a:r>
              <a:rPr lang="es-ES" sz="1600" b="1" dirty="0" err="1">
                <a:latin typeface="Calibri" panose="020F0502020204030204" pitchFamily="34" charset="0"/>
                <a:ea typeface="Calibri" panose="020F0502020204030204" pitchFamily="34" charset="0"/>
                <a:cs typeface="Calibri" panose="020F0502020204030204" pitchFamily="34" charset="0"/>
              </a:rPr>
              <a:t>naloxona</a:t>
            </a:r>
            <a:endParaRPr lang="es-E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s-ES" sz="1600" dirty="0">
                <a:latin typeface="Calibri" panose="020F0502020204030204" pitchFamily="34" charset="0"/>
                <a:ea typeface="Calibri" panose="020F0502020204030204" pitchFamily="34" charset="0"/>
                <a:cs typeface="Calibri" panose="020F0502020204030204" pitchFamily="34" charset="0"/>
              </a:rPr>
              <a:t>Continuar la </a:t>
            </a:r>
            <a:r>
              <a:rPr lang="es-ES" sz="1600" b="1" dirty="0">
                <a:latin typeface="Calibri" panose="020F0502020204030204" pitchFamily="34" charset="0"/>
                <a:ea typeface="Calibri" panose="020F0502020204030204" pitchFamily="34" charset="0"/>
                <a:cs typeface="Calibri" panose="020F0502020204030204" pitchFamily="34" charset="0"/>
              </a:rPr>
              <a:t>respiración de rescate</a:t>
            </a:r>
          </a:p>
          <a:p>
            <a:pPr marL="0" marR="0" indent="-457200">
              <a:lnSpc>
                <a:spcPct val="107000"/>
              </a:lnSpc>
              <a:spcBef>
                <a:spcPts val="0"/>
              </a:spcBef>
              <a:spcAft>
                <a:spcPts val="800"/>
              </a:spcAft>
              <a:buFont typeface="+mj-lt"/>
              <a:buAutoNum type="arabicPeriod"/>
            </a:pPr>
            <a:r>
              <a:rPr lang="es-ES" sz="1600" dirty="0">
                <a:latin typeface="Calibri" panose="020F0502020204030204" pitchFamily="34" charset="0"/>
                <a:ea typeface="Calibri" panose="020F0502020204030204" pitchFamily="34" charset="0"/>
                <a:cs typeface="Calibri" panose="020F0502020204030204" pitchFamily="34" charset="0"/>
              </a:rPr>
              <a:t>Evaluar y responder según el resultado de la primera administración de </a:t>
            </a:r>
            <a:r>
              <a:rPr lang="es-ES" sz="1600" dirty="0" err="1">
                <a:latin typeface="Calibri" panose="020F0502020204030204" pitchFamily="34" charset="0"/>
                <a:ea typeface="Calibri" panose="020F0502020204030204" pitchFamily="34" charset="0"/>
                <a:cs typeface="Calibri" panose="020F0502020204030204" pitchFamily="34" charset="0"/>
              </a:rPr>
              <a:t>naloxona</a:t>
            </a:r>
            <a:endParaRPr lang="en-US" sz="2800" dirty="0">
              <a:latin typeface="Candara" pitchFamily="34" charset="0"/>
            </a:endParaRPr>
          </a:p>
          <a:p>
            <a:pPr marL="571500" indent="-571500">
              <a:buFont typeface="+mj-lt"/>
              <a:buAutoNum type="arabicPeriod"/>
            </a:pPr>
            <a:endParaRPr lang="en-US" sz="1600" dirty="0">
              <a:latin typeface="Candara" pitchFamily="34" charset="0"/>
            </a:endParaRPr>
          </a:p>
          <a:p>
            <a:pPr marL="571500" indent="-571500" algn="ctr">
              <a:buNone/>
            </a:pPr>
            <a:r>
              <a:rPr lang="en-US" sz="1600" b="1" dirty="0">
                <a:solidFill>
                  <a:srgbClr val="FF0000"/>
                </a:solidFill>
                <a:latin typeface="Calibri" panose="020F0502020204030204" pitchFamily="34" charset="0"/>
                <a:cs typeface="Calibri" panose="020F0502020204030204" pitchFamily="34" charset="0"/>
              </a:rPr>
              <a:t>**</a:t>
            </a:r>
            <a:r>
              <a:rPr lang="es-ES" sz="1600" b="1" dirty="0">
                <a:solidFill>
                  <a:srgbClr val="FF0000"/>
                </a:solidFill>
                <a:latin typeface="Calibri" panose="020F0502020204030204" pitchFamily="34" charset="0"/>
                <a:cs typeface="Calibri" panose="020F0502020204030204" pitchFamily="34" charset="0"/>
              </a:rPr>
              <a:t> Si en algún momento debe dejar a una persona que no responde, colóquela en posición de recuperación </a:t>
            </a:r>
            <a:r>
              <a:rPr lang="en-US" b="1" dirty="0">
                <a:solidFill>
                  <a:srgbClr val="FF0000"/>
                </a:solidFill>
                <a:latin typeface="Calibri" panose="020F0502020204030204" pitchFamily="34" charset="0"/>
                <a:cs typeface="Calibri" panose="020F0502020204030204" pitchFamily="34" charset="0"/>
              </a:rPr>
              <a:t>**</a:t>
            </a: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0440352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57250" y="762000"/>
            <a:ext cx="7406640" cy="1203960"/>
          </a:xfrm>
        </p:spPr>
        <p:txBody>
          <a:bodyPr/>
          <a:lstStyle/>
          <a:p>
            <a:r>
              <a:rPr lang="en-US" sz="3600" dirty="0">
                <a:latin typeface="Calibri" panose="020F0502020204030204" pitchFamily="34" charset="0"/>
                <a:cs typeface="Calibri" panose="020F0502020204030204" pitchFamily="34" charset="0"/>
              </a:rPr>
              <a:t>1. </a:t>
            </a:r>
            <a:r>
              <a:rPr lang="es-ES" sz="3600" dirty="0">
                <a:latin typeface="Calibri" panose="020F0502020204030204" pitchFamily="34" charset="0"/>
                <a:cs typeface="Calibri" panose="020F0502020204030204" pitchFamily="34" charset="0"/>
              </a:rPr>
              <a:t>Verificar la capacidad de respuesta</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p:txBody>
          <a:bodyPr/>
          <a:lstStyle/>
          <a:p>
            <a:pPr marL="573088" lvl="0" indent="-341313"/>
            <a:r>
              <a:rPr lang="es-ES" sz="1800" dirty="0">
                <a:latin typeface="Calibri" panose="020F0502020204030204" pitchFamily="34" charset="0"/>
                <a:cs typeface="Calibri" panose="020F0502020204030204" pitchFamily="34" charset="0"/>
              </a:rPr>
              <a:t>Intente estimularlo. Puede gritarle el nombre, tocar su hombro o pellizcar el lóbulo de la oreja.</a:t>
            </a:r>
          </a:p>
          <a:p>
            <a:pPr marL="573088" lvl="0" indent="-341313"/>
            <a:r>
              <a:rPr lang="es-ES" sz="1800" dirty="0">
                <a:latin typeface="Calibri" panose="020F0502020204030204" pitchFamily="34" charset="0"/>
                <a:cs typeface="Calibri" panose="020F0502020204030204" pitchFamily="34" charset="0"/>
              </a:rPr>
              <a:t>Frótele el esternón. Haga un puño y arrastre sus nudillos con fuerza hacia arriba y abajo por el frente del esternón (hueso en medio del pecho) de la persona. Esto a veces es suficiente para despertar a la persona.</a:t>
            </a:r>
          </a:p>
          <a:p>
            <a:pPr marL="573088" lvl="0" indent="-341313"/>
            <a:r>
              <a:rPr lang="es-ES" sz="1800" dirty="0">
                <a:latin typeface="Calibri" panose="020F0502020204030204" pitchFamily="34" charset="0"/>
                <a:cs typeface="Calibri" panose="020F0502020204030204" pitchFamily="34" charset="0"/>
              </a:rPr>
              <a:t>Verifique la respiración. Coloque su oreja sobre la boca y la nariz de la persona viendo también el pecho de la persona. Sienta para ver si hay respiración y observe si el pecho de la persona sube y baja.</a:t>
            </a:r>
          </a:p>
          <a:p>
            <a:pPr marL="573088" lvl="0" indent="-341313"/>
            <a:r>
              <a:rPr lang="es-ES" sz="1800" dirty="0">
                <a:latin typeface="Calibri" panose="020F0502020204030204" pitchFamily="34" charset="0"/>
                <a:cs typeface="Calibri" panose="020F0502020204030204" pitchFamily="34" charset="0"/>
              </a:rPr>
              <a:t>Si la persona no responde o no respira, continúe con el paso</a:t>
            </a:r>
            <a:r>
              <a:rPr lang="en-US" sz="1800" dirty="0">
                <a:latin typeface="Calibri" panose="020F0502020204030204" pitchFamily="34" charset="0"/>
                <a:cs typeface="Calibri" panose="020F0502020204030204" pitchFamily="34" charset="0"/>
              </a:rPr>
              <a:t> 2</a:t>
            </a:r>
          </a:p>
          <a:p>
            <a:pPr marL="571500" indent="-571500">
              <a:lnSpc>
                <a:spcPct val="90000"/>
              </a:lnSpc>
              <a:buNone/>
            </a:pPr>
            <a:endParaRPr lang="en-US" sz="3200" dirty="0">
              <a:latin typeface="Candara" pitchFamily="34" charset="0"/>
            </a:endParaRPr>
          </a:p>
          <a:p>
            <a:pPr marL="571500" indent="-571500">
              <a:lnSpc>
                <a:spcPct val="90000"/>
              </a:lnSpc>
              <a:buNone/>
            </a:pPr>
            <a:endParaRPr lang="en-US" sz="24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latin typeface="Calibri" panose="020F0502020204030204" pitchFamily="34" charset="0"/>
                <a:cs typeface="Calibri" panose="020F0502020204030204" pitchFamily="34" charset="0"/>
              </a:rPr>
              <a:t>2. </a:t>
            </a:r>
            <a:r>
              <a:rPr lang="en-US" sz="3600" dirty="0" err="1">
                <a:latin typeface="Calibri" panose="020F0502020204030204" pitchFamily="34" charset="0"/>
                <a:cs typeface="Calibri" panose="020F0502020204030204" pitchFamily="34" charset="0"/>
              </a:rPr>
              <a:t>Llamar</a:t>
            </a:r>
            <a:r>
              <a:rPr lang="en-US" sz="3600" dirty="0">
                <a:latin typeface="Calibri" panose="020F0502020204030204" pitchFamily="34" charset="0"/>
                <a:cs typeface="Calibri" panose="020F0502020204030204" pitchFamily="34" charset="0"/>
              </a:rPr>
              <a:t> al 911</a:t>
            </a:r>
            <a:r>
              <a:rPr lang="en-US" sz="3600" dirty="0">
                <a:latin typeface="Candara" pitchFamily="34" charset="0"/>
              </a:rPr>
              <a:t/>
            </a:r>
            <a:br>
              <a:rPr lang="en-US" sz="3600" dirty="0">
                <a:latin typeface="Candara" pitchFamily="34" charset="0"/>
              </a:rPr>
            </a:br>
            <a:endParaRPr lang="en-US" sz="3600" b="0" dirty="0"/>
          </a:p>
        </p:txBody>
      </p:sp>
      <p:sp>
        <p:nvSpPr>
          <p:cNvPr id="120835" name="Rectangle 3"/>
          <p:cNvSpPr>
            <a:spLocks noGrp="1" noChangeArrowheads="1"/>
          </p:cNvSpPr>
          <p:nvPr>
            <p:ph idx="1"/>
          </p:nvPr>
        </p:nvSpPr>
        <p:spPr>
          <a:xfrm>
            <a:off x="457200" y="1965960"/>
            <a:ext cx="8229600" cy="3124200"/>
          </a:xfrm>
        </p:spPr>
        <p:txBody>
          <a:bodyPr>
            <a:normAutofit/>
          </a:bodyPr>
          <a:lstStyle/>
          <a:p>
            <a:pPr marL="0" indent="0">
              <a:buNone/>
            </a:pPr>
            <a:r>
              <a:rPr lang="es-ES" sz="1800" dirty="0">
                <a:latin typeface="Calibri" panose="020F0502020204030204" pitchFamily="34" charset="0"/>
                <a:cs typeface="Calibri" panose="020F0502020204030204" pitchFamily="34" charset="0"/>
              </a:rPr>
              <a:t>Llamar al 911 inmediatamente cuando se responde a una sobredosis es vital. Una persona que ha sufrido una sobredosis debe ser </a:t>
            </a:r>
            <a:r>
              <a:rPr lang="es-ES" sz="1800" b="1" dirty="0">
                <a:latin typeface="Calibri" panose="020F0502020204030204" pitchFamily="34" charset="0"/>
                <a:cs typeface="Calibri" panose="020F0502020204030204" pitchFamily="34" charset="0"/>
              </a:rPr>
              <a:t>evaluada por profesionales médicos</a:t>
            </a:r>
            <a:r>
              <a:rPr lang="en-US" sz="1800" b="1" dirty="0">
                <a:latin typeface="Calibri" panose="020F0502020204030204" pitchFamily="34" charset="0"/>
                <a:cs typeface="Calibri" panose="020F0502020204030204" pitchFamily="34" charset="0"/>
              </a:rPr>
              <a:t>.</a:t>
            </a:r>
          </a:p>
          <a:p>
            <a:pPr marL="574675" lvl="0"/>
            <a:r>
              <a:rPr lang="es-ES" sz="1800" dirty="0">
                <a:latin typeface="Calibri" panose="020F0502020204030204" pitchFamily="34" charset="0"/>
                <a:cs typeface="Calibri" panose="020F0502020204030204" pitchFamily="34" charset="0"/>
              </a:rPr>
              <a:t>Si hay más de una persona alrededor, indique a otra persona que llame al 911.</a:t>
            </a:r>
          </a:p>
          <a:p>
            <a:pPr marL="574675" lvl="0"/>
            <a:r>
              <a:rPr lang="es-ES" sz="1800" dirty="0">
                <a:latin typeface="Calibri" panose="020F0502020204030204" pitchFamily="34" charset="0"/>
                <a:cs typeface="Calibri" panose="020F0502020204030204" pitchFamily="34" charset="0"/>
              </a:rPr>
              <a:t>Si hay un teléfono celular llame al 911, ponga el "altavoz" y coloque el teléfono en el suelo.</a:t>
            </a:r>
          </a:p>
          <a:p>
            <a:pPr marL="574675" lvl="0"/>
            <a:r>
              <a:rPr lang="es-ES" sz="1800" dirty="0">
                <a:latin typeface="Calibri" panose="020F0502020204030204" pitchFamily="34" charset="0"/>
                <a:cs typeface="Calibri" panose="020F0502020204030204" pitchFamily="34" charset="0"/>
              </a:rPr>
              <a:t>Informe que la respiración de la persona está lenta o se ha detenido, que no responde, que se sospecha una sobredosis y proporcione la ubicación exacta</a:t>
            </a:r>
            <a:r>
              <a:rPr lang="en-US" sz="18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574675" lvl="0"/>
            <a:endParaRPr lang="en-US" sz="1400" dirty="0">
              <a:latin typeface="Calibri" panose="020F0502020204030204" pitchFamily="34" charset="0"/>
              <a:cs typeface="Calibri" panose="020F0502020204030204" pitchFamily="34" charset="0"/>
            </a:endParaRPr>
          </a:p>
          <a:p>
            <a:pPr marL="571500" indent="-571500">
              <a:lnSpc>
                <a:spcPct val="90000"/>
              </a:lnSpc>
              <a:buNone/>
            </a:pPr>
            <a:endParaRPr lang="en-US" sz="3200"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91102" l="0" r="100000">
                        <a14:foregroundMark x1="36449" y1="40254" x2="36449" y2="40254"/>
                        <a14:foregroundMark x1="57009" y1="43644" x2="57009" y2="43644"/>
                        <a14:foregroundMark x1="71963" y1="43220" x2="71963" y2="43220"/>
                        <a14:foregroundMark x1="46262" y1="28390" x2="46262" y2="28390"/>
                        <a14:foregroundMark x1="53271" y1="27966" x2="53271" y2="27966"/>
                        <a14:foregroundMark x1="58411" y1="28814" x2="58411" y2="28814"/>
                        <a14:foregroundMark x1="64019" y1="29661" x2="64019" y2="29661"/>
                        <a14:foregroundMark x1="64486" y1="23729" x2="64486" y2="23729"/>
                        <a14:foregroundMark x1="77103" y1="12712" x2="77103" y2="12712"/>
                        <a14:foregroundMark x1="86916" y1="21186" x2="86916" y2="21186"/>
                        <a14:foregroundMark x1="92056" y1="57627" x2="92056" y2="57627"/>
                        <a14:foregroundMark x1="69626" y1="79237" x2="69626" y2="79237"/>
                      </a14:backgroundRemoval>
                    </a14:imgEffect>
                  </a14:imgLayer>
                </a14:imgProps>
              </a:ext>
            </a:extLst>
          </a:blip>
          <a:srcRect b="8475"/>
          <a:stretch/>
        </p:blipFill>
        <p:spPr>
          <a:xfrm>
            <a:off x="7120562" y="4791624"/>
            <a:ext cx="1639573" cy="1654896"/>
          </a:xfrm>
          <a:prstGeom prst="rect">
            <a:avLst/>
          </a:prstGeom>
        </p:spPr>
      </p:pic>
      <p:pic>
        <p:nvPicPr>
          <p:cNvPr id="5" name="Picture 4" descr="REVIVEBannerMay2015.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4167439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err="1">
                <a:latin typeface="Calibri" panose="020F0502020204030204" pitchFamily="34" charset="0"/>
                <a:cs typeface="Calibri" panose="020F0502020204030204" pitchFamily="34" charset="0"/>
              </a:rPr>
              <a:t>Posición</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recuperaci</a:t>
            </a:r>
            <a:r>
              <a:rPr lang="es-HN" sz="3600" dirty="0" err="1">
                <a:latin typeface="Calibri" panose="020F0502020204030204" pitchFamily="34" charset="0"/>
                <a:cs typeface="Calibri" panose="020F0502020204030204" pitchFamily="34" charset="0"/>
              </a:rPr>
              <a:t>ó</a:t>
            </a:r>
            <a:r>
              <a:rPr lang="en-US" sz="3600" dirty="0">
                <a:latin typeface="Calibri" panose="020F0502020204030204" pitchFamily="34" charset="0"/>
                <a:cs typeface="Calibri" panose="020F0502020204030204" pitchFamily="34" charset="0"/>
              </a:rPr>
              <a:t>n</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304801" y="1524000"/>
            <a:ext cx="8509420" cy="4800600"/>
          </a:xfrm>
        </p:spPr>
        <p:txBody>
          <a:bodyPr>
            <a:normAutofit fontScale="92500" lnSpcReduction="10000"/>
          </a:bodyPr>
          <a:lstStyle/>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r>
              <a:rPr lang="es-ES" sz="1400" b="1" dirty="0">
                <a:solidFill>
                  <a:srgbClr val="000000"/>
                </a:solidFill>
                <a:latin typeface="Calibri" panose="020F0502020204030204" pitchFamily="34" charset="0"/>
                <a:cs typeface="Calibri" panose="020F0502020204030204" pitchFamily="34" charset="0"/>
              </a:rPr>
              <a:t>Si necesita dejar a la persona para obtener su kit de </a:t>
            </a:r>
            <a:r>
              <a:rPr lang="es-ES" sz="1400" b="1" dirty="0" err="1">
                <a:solidFill>
                  <a:srgbClr val="000000"/>
                </a:solidFill>
                <a:latin typeface="Calibri" panose="020F0502020204030204" pitchFamily="34" charset="0"/>
                <a:cs typeface="Calibri" panose="020F0502020204030204" pitchFamily="34" charset="0"/>
              </a:rPr>
              <a:t>naloxona</a:t>
            </a:r>
            <a:r>
              <a:rPr lang="es-ES" sz="1400" b="1" dirty="0">
                <a:solidFill>
                  <a:srgbClr val="000000"/>
                </a:solidFill>
                <a:latin typeface="Calibri" panose="020F0502020204030204" pitchFamily="34" charset="0"/>
                <a:cs typeface="Calibri" panose="020F0502020204030204" pitchFamily="34" charset="0"/>
              </a:rPr>
              <a:t> o por cualquier otro motivo, póngalo en posición de recuperación</a:t>
            </a:r>
            <a:r>
              <a:rPr lang="en-US" sz="1400" b="1" dirty="0">
                <a:solidFill>
                  <a:srgbClr val="000000"/>
                </a:solidFill>
                <a:latin typeface="Calibri" panose="020F0502020204030204" pitchFamily="34" charset="0"/>
                <a:cs typeface="Calibri" panose="020F0502020204030204" pitchFamily="34" charset="0"/>
              </a:rPr>
              <a:t>. </a:t>
            </a: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148590" lvl="0" indent="0">
              <a:lnSpc>
                <a:spcPct val="107000"/>
              </a:lnSpc>
              <a:spcBef>
                <a:spcPts val="0"/>
              </a:spcBef>
              <a:buClr>
                <a:srgbClr val="000000"/>
              </a:buClr>
              <a:buNone/>
            </a:pPr>
            <a:r>
              <a:rPr lang="es-ES" sz="1500" dirty="0">
                <a:solidFill>
                  <a:srgbClr val="000000"/>
                </a:solidFill>
                <a:latin typeface="Calibri" panose="020F0502020204030204" pitchFamily="34" charset="0"/>
                <a:ea typeface="Calibri" panose="020F0502020204030204" pitchFamily="34" charset="0"/>
                <a:cs typeface="Calibri" panose="020F0502020204030204" pitchFamily="34" charset="0"/>
              </a:rPr>
              <a:t>Usando la posición de recuperación </a:t>
            </a: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lnSpc>
                <a:spcPct val="107000"/>
              </a:lnSpc>
              <a:spcBef>
                <a:spcPts val="0"/>
              </a:spcBef>
              <a:spcAft>
                <a:spcPts val="0"/>
              </a:spcAft>
              <a:buClr>
                <a:srgbClr val="000000"/>
              </a:buClr>
              <a:buSzPts val="1200"/>
              <a:buFont typeface="+mj-lt"/>
              <a:buAutoNum type="alphaLcPeriod"/>
            </a:pPr>
            <a:r>
              <a:rPr lang="es-E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Coloque a la víctima de una sobredosis boca arriba.</a:t>
            </a:r>
          </a:p>
          <a:p>
            <a:pPr marL="742950" lvl="1" indent="-285750" fontAlgn="base">
              <a:lnSpc>
                <a:spcPct val="107000"/>
              </a:lnSpc>
              <a:spcBef>
                <a:spcPts val="0"/>
              </a:spcBef>
              <a:spcAft>
                <a:spcPts val="0"/>
              </a:spcAft>
              <a:buClr>
                <a:srgbClr val="000000"/>
              </a:buClr>
              <a:buSzPts val="1200"/>
              <a:buFont typeface="+mj-lt"/>
              <a:buAutoNum type="alphaLcPeriod"/>
            </a:pPr>
            <a:r>
              <a:rPr lang="es-E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Gire a la persona ligeramente hacia un lado.</a:t>
            </a:r>
          </a:p>
          <a:p>
            <a:pPr marL="742950" lvl="1" indent="-285750" fontAlgn="base">
              <a:lnSpc>
                <a:spcPct val="107000"/>
              </a:lnSpc>
              <a:spcBef>
                <a:spcPts val="0"/>
              </a:spcBef>
              <a:spcAft>
                <a:spcPts val="0"/>
              </a:spcAft>
              <a:buClr>
                <a:srgbClr val="000000"/>
              </a:buClr>
              <a:buSzPts val="1200"/>
              <a:buFont typeface="+mj-lt"/>
              <a:buAutoNum type="alphaLcPeriod"/>
            </a:pPr>
            <a:r>
              <a:rPr lang="es-E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Dóblele la rodilla que está arriba de la otra.</a:t>
            </a:r>
          </a:p>
          <a:p>
            <a:pPr marL="742950" lvl="1" indent="-285750" fontAlgn="base">
              <a:lnSpc>
                <a:spcPct val="107000"/>
              </a:lnSpc>
              <a:spcBef>
                <a:spcPts val="0"/>
              </a:spcBef>
              <a:spcAft>
                <a:spcPts val="0"/>
              </a:spcAft>
              <a:buClr>
                <a:srgbClr val="000000"/>
              </a:buClr>
              <a:buSzPts val="1200"/>
              <a:buFont typeface="+mj-lt"/>
              <a:buAutoNum type="alphaLcPeriod"/>
            </a:pPr>
            <a:r>
              <a:rPr lang="es-E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Ponga la mano superior de la persona debajo de la cabeza</a:t>
            </a:r>
          </a:p>
          <a:p>
            <a:pPr marL="742950" lvl="1" indent="-285750" fontAlgn="base">
              <a:lnSpc>
                <a:spcPct val="107000"/>
              </a:lnSpc>
              <a:spcBef>
                <a:spcPts val="0"/>
              </a:spcBef>
              <a:spcAft>
                <a:spcPts val="0"/>
              </a:spcAft>
              <a:buClr>
                <a:srgbClr val="000000"/>
              </a:buClr>
              <a:buSzPts val="1200"/>
              <a:buFont typeface="+mj-lt"/>
              <a:buAutoNum type="alphaLcPeriod"/>
            </a:pPr>
            <a:r>
              <a:rPr lang="es-E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Esta posición debe evitar que la persona ruede sobre su estómago o espalda y evitar que se asfixie en caso de vómito.</a:t>
            </a:r>
          </a:p>
          <a:p>
            <a:pPr marL="742950" lvl="1" indent="-285750" fontAlgn="base">
              <a:lnSpc>
                <a:spcPct val="107000"/>
              </a:lnSpc>
              <a:spcBef>
                <a:spcPts val="0"/>
              </a:spcBef>
              <a:spcAft>
                <a:spcPts val="0"/>
              </a:spcAft>
              <a:buClr>
                <a:srgbClr val="000000"/>
              </a:buClr>
              <a:buSzPts val="1200"/>
              <a:buFont typeface="+mj-lt"/>
              <a:buAutoNum type="alphaLcPeriod"/>
            </a:pPr>
            <a:r>
              <a:rPr lang="es-E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Asegúrese de que la persona sea accesible y visible para los rescatistas; no cierre ni ponga llave a las puertas que impidan que los rescatistas puedan encontrar o tener acceso a la persona</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endPar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2" name="Picture 1"/>
          <p:cNvPicPr>
            <a:picLocks noChangeAspect="1"/>
          </p:cNvPicPr>
          <p:nvPr/>
        </p:nvPicPr>
        <p:blipFill>
          <a:blip r:embed="rId3"/>
          <a:stretch>
            <a:fillRect/>
          </a:stretch>
        </p:blipFill>
        <p:spPr>
          <a:xfrm>
            <a:off x="2159195" y="1339110"/>
            <a:ext cx="4698805" cy="2265767"/>
          </a:xfrm>
          <a:prstGeom prst="rect">
            <a:avLst/>
          </a:prstGeom>
        </p:spPr>
      </p:pic>
      <p:pic>
        <p:nvPicPr>
          <p:cNvPr id="5" name="Picture 4" descr="REVIVEBannerMay2015.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5 Rectángulo"/>
          <p:cNvSpPr/>
          <p:nvPr/>
        </p:nvSpPr>
        <p:spPr>
          <a:xfrm>
            <a:off x="5562600" y="1273967"/>
            <a:ext cx="1214446" cy="500066"/>
          </a:xfrm>
          <a:prstGeom prst="rect">
            <a:avLst/>
          </a:prstGeom>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900" dirty="0"/>
              <a:t>Manos apoyando la cabeza</a:t>
            </a:r>
          </a:p>
        </p:txBody>
      </p:sp>
      <p:sp>
        <p:nvSpPr>
          <p:cNvPr id="7" name="6 Rectángulo"/>
          <p:cNvSpPr/>
          <p:nvPr/>
        </p:nvSpPr>
        <p:spPr>
          <a:xfrm>
            <a:off x="4343400" y="3048000"/>
            <a:ext cx="1643074" cy="500066"/>
          </a:xfrm>
          <a:prstGeom prst="rect">
            <a:avLst/>
          </a:prstGeom>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900" dirty="0"/>
              <a:t>La rodilla evita que el cuerpo ruede sobre el estómago</a:t>
            </a:r>
          </a:p>
        </p:txBody>
      </p:sp>
    </p:spTree>
    <p:extLst>
      <p:ext uri="{BB962C8B-B14F-4D97-AF65-F5344CB8AC3E}">
        <p14:creationId xmlns:p14="http://schemas.microsoft.com/office/powerpoint/2010/main" val="12961228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06690" cy="1356360"/>
          </a:xfrm>
        </p:spPr>
        <p:txBody>
          <a:bodyPr>
            <a:normAutofit/>
          </a:bodyPr>
          <a:lstStyle/>
          <a:p>
            <a:r>
              <a:rPr lang="es-ES" sz="3200" dirty="0">
                <a:latin typeface="Calibri" panose="020F0502020204030204" pitchFamily="34" charset="0"/>
                <a:cs typeface="Calibri" panose="020F0502020204030204" pitchFamily="34" charset="0"/>
              </a:rPr>
              <a:t>Justificación de la educación sobre </a:t>
            </a:r>
            <a:r>
              <a:rPr lang="es-ES" sz="3200" dirty="0" err="1">
                <a:latin typeface="Calibri" panose="020F0502020204030204" pitchFamily="34" charset="0"/>
                <a:cs typeface="Calibri" panose="020F0502020204030204" pitchFamily="34" charset="0"/>
              </a:rPr>
              <a:t>Naloxona</a:t>
            </a:r>
            <a:endParaRPr lang="en-US" sz="32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827942" y="6019800"/>
            <a:ext cx="7404100" cy="164432"/>
          </a:xfrm>
          <a:prstGeom prst="rect">
            <a:avLst/>
          </a:prstGeom>
        </p:spPr>
      </p:pic>
      <p:sp>
        <p:nvSpPr>
          <p:cNvPr id="6" name="Rectangle 5"/>
          <p:cNvSpPr/>
          <p:nvPr/>
        </p:nvSpPr>
        <p:spPr>
          <a:xfrm>
            <a:off x="457200" y="1573649"/>
            <a:ext cx="8153400" cy="1169551"/>
          </a:xfrm>
          <a:prstGeom prst="rect">
            <a:avLst/>
          </a:prstGeom>
        </p:spPr>
        <p:txBody>
          <a:bodyPr wrap="square">
            <a:spAutoFit/>
          </a:bodyPr>
          <a:lstStyle/>
          <a:p>
            <a:r>
              <a:rPr lang="es-ES" sz="1400" dirty="0">
                <a:latin typeface="Calibri" panose="020F0502020204030204" pitchFamily="34" charset="0"/>
                <a:cs typeface="Calibri" panose="020F0502020204030204" pitchFamily="34" charset="0"/>
              </a:rPr>
              <a:t>Desde 2013, la sobredosis mortal de drogas ha sido el método principal de muerte no natural en Virginia, superando todas las otras formas de muerte no natural, incluidos homicidios, suicidios, accidentes automovilísticos y muertes indeterminadas</a:t>
            </a:r>
            <a:r>
              <a:rPr lang="en-US" sz="1400" dirty="0">
                <a:latin typeface="Calibri" panose="020F0502020204030204" pitchFamily="34" charset="0"/>
                <a:cs typeface="Calibri" panose="020F0502020204030204" pitchFamily="34" charset="0"/>
              </a:rPr>
              <a:t>. </a:t>
            </a:r>
          </a:p>
          <a:p>
            <a:r>
              <a:rPr lang="en-US" sz="1400" dirty="0" err="1">
                <a:latin typeface="Calibri" panose="020F0502020204030204" pitchFamily="34" charset="0"/>
                <a:cs typeface="Calibri" panose="020F0502020204030204" pitchFamily="34" charset="0"/>
              </a:rPr>
              <a:t>En</a:t>
            </a:r>
            <a:r>
              <a:rPr lang="en-US" sz="1400" dirty="0">
                <a:latin typeface="Calibri" panose="020F0502020204030204" pitchFamily="34" charset="0"/>
                <a:cs typeface="Calibri" panose="020F0502020204030204" pitchFamily="34" charset="0"/>
              </a:rPr>
              <a:t> 2019, </a:t>
            </a:r>
            <a:r>
              <a:rPr lang="en-US" sz="1400" dirty="0" err="1">
                <a:latin typeface="Calibri" panose="020F0502020204030204" pitchFamily="34" charset="0"/>
                <a:cs typeface="Calibri" panose="020F0502020204030204" pitchFamily="34" charset="0"/>
              </a:rPr>
              <a:t>hubo</a:t>
            </a:r>
            <a:r>
              <a:rPr lang="en-US" sz="1400" dirty="0">
                <a:latin typeface="Calibri" panose="020F0502020204030204" pitchFamily="34" charset="0"/>
                <a:cs typeface="Calibri" panose="020F0502020204030204" pitchFamily="34" charset="0"/>
              </a:rPr>
              <a:t> 1,289 </a:t>
            </a:r>
            <a:r>
              <a:rPr lang="es-ES" sz="1400" dirty="0">
                <a:latin typeface="Calibri" panose="020F0502020204030204" pitchFamily="34" charset="0"/>
                <a:cs typeface="Calibri" panose="020F0502020204030204" pitchFamily="34" charset="0"/>
              </a:rPr>
              <a:t>muertes por todos los opioides, que incluyen todas las versiones de </a:t>
            </a:r>
            <a:r>
              <a:rPr lang="es-ES" sz="1400" dirty="0" err="1">
                <a:latin typeface="Calibri" panose="020F0502020204030204" pitchFamily="34" charset="0"/>
                <a:cs typeface="Calibri" panose="020F0502020204030204" pitchFamily="34" charset="0"/>
              </a:rPr>
              <a:t>fentanilo</a:t>
            </a:r>
            <a:r>
              <a:rPr lang="es-ES" sz="1400" dirty="0">
                <a:latin typeface="Calibri" panose="020F0502020204030204" pitchFamily="34" charset="0"/>
                <a:cs typeface="Calibri" panose="020F0502020204030204" pitchFamily="34" charset="0"/>
              </a:rPr>
              <a:t>, heroína, opioides recetados y U-47700 (un opioide sintético fabricado ilícitamente</a:t>
            </a:r>
            <a:r>
              <a:rPr lang="en-US" sz="1400" dirty="0">
                <a:latin typeface="Calibri" panose="020F0502020204030204" pitchFamily="34" charset="0"/>
                <a:cs typeface="Calibri" panose="020F0502020204030204" pitchFamily="34" charset="0"/>
              </a:rPr>
              <a:t>).</a:t>
            </a:r>
          </a:p>
        </p:txBody>
      </p:sp>
      <p:pic>
        <p:nvPicPr>
          <p:cNvPr id="7" name="Picture 6"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pic>
        <p:nvPicPr>
          <p:cNvPr id="8" name="Picture 7"/>
          <p:cNvPicPr/>
          <p:nvPr/>
        </p:nvPicPr>
        <p:blipFill rotWithShape="1">
          <a:blip r:embed="rId5"/>
          <a:srcRect l="57173" t="37463" r="16063" b="23434"/>
          <a:stretch/>
        </p:blipFill>
        <p:spPr bwMode="auto">
          <a:xfrm>
            <a:off x="440607" y="2743201"/>
            <a:ext cx="8169993" cy="368781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51133" y="2743200"/>
            <a:ext cx="6553200" cy="320040"/>
          </a:xfrm>
          <a:prstGeom prst="rect">
            <a:avLst/>
          </a:prstGeom>
          <a:solidFill>
            <a:schemeClr val="bg1"/>
          </a:solidFill>
        </p:spPr>
        <p:txBody>
          <a:bodyPr wrap="square" rtlCol="0">
            <a:spAutoFit/>
          </a:bodyPr>
          <a:lstStyle/>
          <a:p>
            <a:endParaRPr lang="en-US" dirty="0"/>
          </a:p>
        </p:txBody>
      </p:sp>
      <p:sp>
        <p:nvSpPr>
          <p:cNvPr id="10" name="8 Rectángulo"/>
          <p:cNvSpPr/>
          <p:nvPr/>
        </p:nvSpPr>
        <p:spPr>
          <a:xfrm rot="5400000">
            <a:off x="4404141" y="-115946"/>
            <a:ext cx="357190" cy="596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050" b="1" dirty="0">
                <a:solidFill>
                  <a:schemeClr val="tx1"/>
                </a:solidFill>
              </a:rPr>
              <a:t>Número total de sobredosis fatales de opioides por trimestre y año de fallecimiento, 2007-2019</a:t>
            </a:r>
            <a:r>
              <a:rPr lang="en-US" sz="1050" b="1" dirty="0">
                <a:solidFill>
                  <a:schemeClr val="tx1"/>
                </a:solidFill>
              </a:rPr>
              <a:t>*</a:t>
            </a:r>
            <a:endParaRPr lang="es-ES" sz="1050" b="1" dirty="0">
              <a:solidFill>
                <a:schemeClr val="tx1"/>
              </a:solidFill>
            </a:endParaRPr>
          </a:p>
        </p:txBody>
      </p:sp>
      <p:sp>
        <p:nvSpPr>
          <p:cNvPr id="11" name="7 Rectángulo"/>
          <p:cNvSpPr/>
          <p:nvPr/>
        </p:nvSpPr>
        <p:spPr>
          <a:xfrm>
            <a:off x="914400" y="3228790"/>
            <a:ext cx="357190"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HN" sz="1050" b="1" dirty="0">
                <a:solidFill>
                  <a:schemeClr val="tx1"/>
                </a:solidFill>
              </a:rPr>
              <a:t>Número de fatalidades</a:t>
            </a:r>
            <a:endParaRPr lang="es-ES" sz="1050" b="1" dirty="0">
              <a:solidFill>
                <a:schemeClr val="tx1"/>
              </a:solidFill>
            </a:endParaRPr>
          </a:p>
        </p:txBody>
      </p:sp>
    </p:spTree>
    <p:extLst>
      <p:ext uri="{BB962C8B-B14F-4D97-AF65-F5344CB8AC3E}">
        <p14:creationId xmlns:p14="http://schemas.microsoft.com/office/powerpoint/2010/main" val="2524016731"/>
      </p:ext>
    </p:extLst>
  </p:cSld>
  <p:clrMapOvr>
    <a:masterClrMapping/>
  </p:clrMapOvr>
  <mc:AlternateContent xmlns:mc="http://schemas.openxmlformats.org/markup-compatibility/2006" xmlns:p14="http://schemas.microsoft.com/office/powerpoint/2010/main">
    <mc:Choice Requires="p14">
      <p:transition spd="slow" p14:dur="2000" advTm="56122"/>
    </mc:Choice>
    <mc:Fallback xmlns="">
      <p:transition spd="slow" advTm="5612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3. Dar 2 </a:t>
            </a:r>
            <a:r>
              <a:rPr lang="en-US" sz="3600" dirty="0" err="1">
                <a:latin typeface="Calibri" panose="020F0502020204030204" pitchFamily="34" charset="0"/>
                <a:cs typeface="Calibri" panose="020F0502020204030204" pitchFamily="34" charset="0"/>
              </a:rPr>
              <a:t>respiraciones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rescate</a:t>
            </a:r>
            <a:r>
              <a:rPr lang="en-US" sz="3600"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407670" y="2514600"/>
            <a:ext cx="8305800" cy="1615440"/>
          </a:xfrm>
        </p:spPr>
        <p:txBody>
          <a:bodyPr>
            <a:normAutofit/>
          </a:bodyPr>
          <a:lstStyle/>
          <a:p>
            <a:pPr lvl="0">
              <a:buClr>
                <a:srgbClr val="000000"/>
              </a:buClr>
              <a:buSzPct val="100000"/>
              <a:buFont typeface="+mj-lt"/>
              <a:buAutoNum type="arabicPeriod"/>
            </a:pPr>
            <a:r>
              <a:rPr lang="en-US" sz="1600" dirty="0">
                <a:solidFill>
                  <a:srgbClr val="383838"/>
                </a:solidFill>
                <a:latin typeface="Calibri" panose="020F0502020204030204" pitchFamily="34" charset="0"/>
                <a:cs typeface="Calibri" panose="020F0502020204030204" pitchFamily="34" charset="0"/>
              </a:rPr>
              <a:t> </a:t>
            </a:r>
            <a:r>
              <a:rPr lang="es-ES" sz="1600" dirty="0">
                <a:solidFill>
                  <a:srgbClr val="383838"/>
                </a:solidFill>
                <a:latin typeface="Calibri" panose="020F0502020204030204" pitchFamily="34" charset="0"/>
                <a:cs typeface="Calibri" panose="020F0502020204030204" pitchFamily="34" charset="0"/>
              </a:rPr>
              <a:t>Coloque a la persona </a:t>
            </a:r>
            <a:r>
              <a:rPr lang="es-ES" sz="1600" b="1" dirty="0">
                <a:solidFill>
                  <a:srgbClr val="383838"/>
                </a:solidFill>
                <a:latin typeface="Calibri" panose="020F0502020204030204" pitchFamily="34" charset="0"/>
                <a:cs typeface="Calibri" panose="020F0502020204030204" pitchFamily="34" charset="0"/>
              </a:rPr>
              <a:t>boca arriba.</a:t>
            </a:r>
          </a:p>
          <a:p>
            <a:pPr lvl="0">
              <a:buClr>
                <a:srgbClr val="000000"/>
              </a:buClr>
              <a:buSzPct val="100000"/>
              <a:buFont typeface="+mj-lt"/>
              <a:buAutoNum type="arabicPeriod"/>
            </a:pPr>
            <a:r>
              <a:rPr lang="es-ES" sz="1600" dirty="0">
                <a:solidFill>
                  <a:srgbClr val="383838"/>
                </a:solidFill>
                <a:latin typeface="Calibri" panose="020F0502020204030204" pitchFamily="34" charset="0"/>
                <a:cs typeface="Calibri" panose="020F0502020204030204" pitchFamily="34" charset="0"/>
              </a:rPr>
              <a:t> </a:t>
            </a:r>
            <a:r>
              <a:rPr lang="es-ES" sz="1600" b="1" dirty="0">
                <a:solidFill>
                  <a:srgbClr val="383838"/>
                </a:solidFill>
                <a:latin typeface="Calibri" panose="020F0502020204030204" pitchFamily="34" charset="0"/>
                <a:cs typeface="Calibri" panose="020F0502020204030204" pitchFamily="34" charset="0"/>
              </a:rPr>
              <a:t>Incline la barbilla hacia arriba </a:t>
            </a:r>
            <a:r>
              <a:rPr lang="es-ES" sz="1600" dirty="0">
                <a:solidFill>
                  <a:srgbClr val="383838"/>
                </a:solidFill>
                <a:latin typeface="Calibri" panose="020F0502020204030204" pitchFamily="34" charset="0"/>
                <a:cs typeface="Calibri" panose="020F0502020204030204" pitchFamily="34" charset="0"/>
              </a:rPr>
              <a:t>para abrir la vía aérea.</a:t>
            </a:r>
          </a:p>
          <a:p>
            <a:pPr lvl="0">
              <a:buClr>
                <a:srgbClr val="000000"/>
              </a:buClr>
              <a:buSzPct val="100000"/>
              <a:buFont typeface="+mj-lt"/>
              <a:buAutoNum type="arabicPeriod"/>
            </a:pPr>
            <a:r>
              <a:rPr lang="es-ES" sz="1600" dirty="0">
                <a:solidFill>
                  <a:srgbClr val="383838"/>
                </a:solidFill>
                <a:latin typeface="Calibri" panose="020F0502020204030204" pitchFamily="34" charset="0"/>
                <a:cs typeface="Calibri" panose="020F0502020204030204" pitchFamily="34" charset="0"/>
              </a:rPr>
              <a:t> </a:t>
            </a:r>
            <a:r>
              <a:rPr lang="es-ES" sz="1600" b="1" dirty="0">
                <a:solidFill>
                  <a:srgbClr val="383838"/>
                </a:solidFill>
                <a:latin typeface="Calibri" panose="020F0502020204030204" pitchFamily="34" charset="0"/>
                <a:cs typeface="Calibri" panose="020F0502020204030204" pitchFamily="34" charset="0"/>
              </a:rPr>
              <a:t>Tápele la nariz </a:t>
            </a:r>
            <a:r>
              <a:rPr lang="es-ES" sz="1600" dirty="0">
                <a:solidFill>
                  <a:srgbClr val="383838"/>
                </a:solidFill>
                <a:latin typeface="Calibri" panose="020F0502020204030204" pitchFamily="34" charset="0"/>
                <a:cs typeface="Calibri" panose="020F0502020204030204" pitchFamily="34" charset="0"/>
              </a:rPr>
              <a:t>con una mano y </a:t>
            </a:r>
            <a:r>
              <a:rPr lang="es-ES" sz="1600" b="1" dirty="0">
                <a:solidFill>
                  <a:srgbClr val="383838"/>
                </a:solidFill>
                <a:latin typeface="Calibri" panose="020F0502020204030204" pitchFamily="34" charset="0"/>
                <a:cs typeface="Calibri" panose="020F0502020204030204" pitchFamily="34" charset="0"/>
              </a:rPr>
              <a:t>dé 2 respiraciones similares de tamaño regular</a:t>
            </a:r>
            <a:r>
              <a:rPr lang="es-ES" sz="1600" dirty="0">
                <a:solidFill>
                  <a:srgbClr val="383838"/>
                </a:solidFill>
                <a:latin typeface="Calibri" panose="020F0502020204030204" pitchFamily="34" charset="0"/>
                <a:cs typeface="Calibri" panose="020F0502020204030204" pitchFamily="34" charset="0"/>
              </a:rPr>
              <a:t>. Sóplele  suficiente aire en los pulmones para que se le eleve el pecho. Si al mirar de reojo, usted no ve que el pecho se levanta, inclínele más la cabeza hacia atrás y asegúrese de taparle la nariz</a:t>
            </a:r>
            <a:r>
              <a:rPr lang="en-US" sz="1600" dirty="0">
                <a:solidFill>
                  <a:srgbClr val="383838"/>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66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533400" y="1759768"/>
            <a:ext cx="8229600" cy="4411662"/>
          </a:xfrm>
        </p:spPr>
        <p:txBody>
          <a:bodyPr>
            <a:normAutofit/>
          </a:bodyPr>
          <a:lstStyle/>
          <a:p>
            <a:pPr marL="571500" indent="-571500">
              <a:lnSpc>
                <a:spcPct val="90000"/>
              </a:lnSpc>
              <a:buNone/>
            </a:pPr>
            <a:endParaRPr lang="en-US" sz="1400" dirty="0">
              <a:solidFill>
                <a:srgbClr val="000000"/>
              </a:solidFill>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dirty="0">
              <a:latin typeface="Calibri" panose="020F0502020204030204" pitchFamily="34" charset="0"/>
              <a:cs typeface="Calibri" panose="020F0502020204030204" pitchFamily="34" charset="0"/>
            </a:endParaRPr>
          </a:p>
          <a:p>
            <a:pPr marL="0" indent="0">
              <a:lnSpc>
                <a:spcPct val="120000"/>
              </a:lnSpc>
              <a:spcBef>
                <a:spcPts val="0"/>
              </a:spcBef>
              <a:buNone/>
            </a:pPr>
            <a:r>
              <a:rPr lang="es-ES" sz="1800" dirty="0">
                <a:latin typeface="Calibri" panose="020F0502020204030204" pitchFamily="34" charset="0"/>
                <a:cs typeface="Calibri" panose="020F0502020204030204" pitchFamily="34" charset="0"/>
              </a:rPr>
              <a:t>Por lo general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comienza a actuar entre 30 y 45 segundos después de administrarla, pero le damos a la persona hasta 3 minutos para responder. Mientras espera que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surta efecto, comience inmediatamente el Paso 5</a:t>
            </a:r>
            <a:r>
              <a:rPr lang="en-US" sz="1800" dirty="0">
                <a:latin typeface="Calibri" panose="020F0502020204030204" pitchFamily="34" charset="0"/>
                <a:cs typeface="Calibri" panose="020F0502020204030204" pitchFamily="34" charset="0"/>
              </a:rPr>
              <a:t>.</a:t>
            </a:r>
          </a:p>
          <a:p>
            <a:pPr marL="0" indent="0">
              <a:buNone/>
            </a:pPr>
            <a:endParaRPr lang="en-US" sz="1800" b="1" dirty="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9290" r="88525"/>
                    </a14:imgEffect>
                  </a14:imgLayer>
                </a14:imgProps>
              </a:ext>
            </a:extLst>
          </a:blip>
          <a:stretch>
            <a:fillRect/>
          </a:stretch>
        </p:blipFill>
        <p:spPr>
          <a:xfrm>
            <a:off x="3026587" y="1724043"/>
            <a:ext cx="1682859" cy="2528887"/>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9091" r="88933"/>
                    </a14:imgEffect>
                    <a14:imgEffect>
                      <a14:sharpenSoften amount="-25000"/>
                    </a14:imgEffect>
                  </a14:imgLayer>
                </a14:imgProps>
              </a:ext>
            </a:extLst>
          </a:blip>
          <a:srcRect l="20093" r="16416"/>
          <a:stretch/>
        </p:blipFill>
        <p:spPr>
          <a:xfrm>
            <a:off x="5105400" y="2013704"/>
            <a:ext cx="1371600" cy="1699505"/>
          </a:xfrm>
          <a:prstGeom prst="rect">
            <a:avLst/>
          </a:prstGeom>
        </p:spPr>
      </p:pic>
      <p:pic>
        <p:nvPicPr>
          <p:cNvPr id="11" name="Picture 10" descr="REVIVEBannerMay2015.jpg"/>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12" name="Rectangle 2"/>
          <p:cNvSpPr>
            <a:spLocks noGrp="1" noChangeArrowheads="1"/>
          </p:cNvSpPr>
          <p:nvPr>
            <p:ph type="title"/>
          </p:nvPr>
        </p:nvSpPr>
        <p:spPr>
          <a:xfrm>
            <a:off x="762000" y="745203"/>
            <a:ext cx="7406640" cy="909661"/>
          </a:xfrm>
        </p:spPr>
        <p:txBody>
          <a:bodyPr>
            <a:normAutofit/>
          </a:bodyPr>
          <a:lstStyle/>
          <a:p>
            <a:pPr marL="571500" indent="-571500"/>
            <a:r>
              <a:rPr lang="en-US" sz="3600" dirty="0">
                <a:latin typeface="Calibri" panose="020F0502020204030204" pitchFamily="34" charset="0"/>
                <a:cs typeface="Calibri" panose="020F0502020204030204" pitchFamily="34" charset="0"/>
              </a:rPr>
              <a:t>4. </a:t>
            </a:r>
            <a:r>
              <a:rPr lang="en-US" sz="3600" dirty="0" err="1">
                <a:latin typeface="Calibri" panose="020F0502020204030204" pitchFamily="34" charset="0"/>
                <a:cs typeface="Calibri" panose="020F0502020204030204" pitchFamily="34" charset="0"/>
              </a:rPr>
              <a:t>Administrar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naloxona</a:t>
            </a:r>
            <a:endParaRPr lang="en-US" sz="36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9">
            <a:extLst>
              <a:ext uri="{BEBA8EAE-BF5A-486C-A8C5-ECC9F3942E4B}">
                <a14:imgProps xmlns:a14="http://schemas.microsoft.com/office/drawing/2010/main">
                  <a14:imgLayer r:embed="rId10">
                    <a14:imgEffect>
                      <a14:backgroundRemoval t="400" b="100000" l="13400" r="93200"/>
                    </a14:imgEffect>
                  </a14:imgLayer>
                </a14:imgProps>
              </a:ext>
            </a:extLst>
          </a:blip>
          <a:srcRect l="29827" r="25518"/>
          <a:stretch/>
        </p:blipFill>
        <p:spPr>
          <a:xfrm>
            <a:off x="4530977" y="1975698"/>
            <a:ext cx="752893" cy="1765346"/>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663064"/>
            <a:ext cx="7406640" cy="1356360"/>
          </a:xfrm>
        </p:spPr>
        <p:txBody>
          <a:bodyPr>
            <a:normAutofit fontScale="90000"/>
          </a:bodyPr>
          <a:lstStyle/>
          <a:p>
            <a:r>
              <a:rPr lang="en-US" sz="3600" dirty="0">
                <a:latin typeface="Calibri" panose="020F0502020204030204" pitchFamily="34" charset="0"/>
                <a:cs typeface="Calibri" panose="020F0502020204030204" pitchFamily="34" charset="0"/>
              </a:rPr>
              <a:t>5. </a:t>
            </a:r>
            <a:r>
              <a:rPr lang="es-ES" sz="3600" dirty="0">
                <a:latin typeface="Calibri" panose="020F0502020204030204" pitchFamily="34" charset="0"/>
                <a:cs typeface="Calibri" panose="020F0502020204030204" pitchFamily="34" charset="0"/>
              </a:rPr>
              <a:t>Respiración de rescate o RCP</a:t>
            </a:r>
            <a:r>
              <a:rPr lang="en-US" sz="3100" dirty="0">
                <a:latin typeface="Calibri" panose="020F0502020204030204" pitchFamily="34" charset="0"/>
                <a:cs typeface="Calibri" panose="020F0502020204030204" pitchFamily="34" charset="0"/>
              </a:rPr>
              <a:t> (</a:t>
            </a:r>
            <a:r>
              <a:rPr lang="es-ES" sz="3100" dirty="0">
                <a:latin typeface="Calibri" panose="020F0502020204030204" pitchFamily="34" charset="0"/>
                <a:cs typeface="Calibri" panose="020F0502020204030204" pitchFamily="34" charset="0"/>
              </a:rPr>
              <a:t>si el rescatista está capacitado en RCP o el 911 le indicó que lo hiciera</a:t>
            </a:r>
            <a:r>
              <a:rPr lang="en-US" sz="31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457200" y="1828800"/>
            <a:ext cx="8229600" cy="4411662"/>
          </a:xfrm>
        </p:spPr>
        <p:txBody>
          <a:bodyPr/>
          <a:lstStyle/>
          <a:p>
            <a:pPr>
              <a:buSzPct val="100000"/>
              <a:buFont typeface="+mj-lt"/>
              <a:buAutoNum type="arabicPeriod"/>
            </a:pPr>
            <a:r>
              <a:rPr lang="es-ES" sz="1400" dirty="0">
                <a:solidFill>
                  <a:srgbClr val="383838"/>
                </a:solidFill>
                <a:latin typeface="Calibri" panose="020F0502020204030204" pitchFamily="34" charset="0"/>
                <a:cs typeface="Calibri" panose="020F0502020204030204" pitchFamily="34" charset="0"/>
              </a:rPr>
              <a:t> Coloque a la persona </a:t>
            </a:r>
            <a:r>
              <a:rPr lang="es-ES" sz="1400" b="1" dirty="0">
                <a:solidFill>
                  <a:srgbClr val="383838"/>
                </a:solidFill>
                <a:latin typeface="Calibri" panose="020F0502020204030204" pitchFamily="34" charset="0"/>
                <a:cs typeface="Calibri" panose="020F0502020204030204" pitchFamily="34" charset="0"/>
              </a:rPr>
              <a:t>boca arriba.</a:t>
            </a:r>
          </a:p>
          <a:p>
            <a:pPr>
              <a:buSzPct val="100000"/>
              <a:buFont typeface="+mj-lt"/>
              <a:buAutoNum type="arabicPeriod"/>
            </a:pPr>
            <a:r>
              <a:rPr lang="es-ES" sz="1400" b="1" dirty="0">
                <a:solidFill>
                  <a:srgbClr val="383838"/>
                </a:solidFill>
                <a:latin typeface="Calibri" panose="020F0502020204030204" pitchFamily="34" charset="0"/>
                <a:cs typeface="Calibri" panose="020F0502020204030204" pitchFamily="34" charset="0"/>
              </a:rPr>
              <a:t> Inclínele la barbilla hacia arriba </a:t>
            </a:r>
            <a:r>
              <a:rPr lang="es-ES" sz="1400" dirty="0">
                <a:solidFill>
                  <a:srgbClr val="383838"/>
                </a:solidFill>
                <a:latin typeface="Calibri" panose="020F0502020204030204" pitchFamily="34" charset="0"/>
                <a:cs typeface="Calibri" panose="020F0502020204030204" pitchFamily="34" charset="0"/>
              </a:rPr>
              <a:t>para abrir la vía aérea.</a:t>
            </a:r>
          </a:p>
          <a:p>
            <a:pPr>
              <a:buSzPct val="100000"/>
              <a:buFont typeface="+mj-lt"/>
              <a:buAutoNum type="arabicPeriod"/>
            </a:pPr>
            <a:r>
              <a:rPr lang="es-ES" sz="1400" b="1" dirty="0">
                <a:solidFill>
                  <a:srgbClr val="383838"/>
                </a:solidFill>
                <a:latin typeface="Calibri" panose="020F0502020204030204" pitchFamily="34" charset="0"/>
                <a:cs typeface="Calibri" panose="020F0502020204030204" pitchFamily="34" charset="0"/>
              </a:rPr>
              <a:t> Tápele la nariz </a:t>
            </a:r>
            <a:r>
              <a:rPr lang="es-ES" sz="1400" dirty="0">
                <a:solidFill>
                  <a:srgbClr val="383838"/>
                </a:solidFill>
                <a:latin typeface="Calibri" panose="020F0502020204030204" pitchFamily="34" charset="0"/>
                <a:cs typeface="Calibri" panose="020F0502020204030204" pitchFamily="34" charset="0"/>
              </a:rPr>
              <a:t>con una mano y </a:t>
            </a:r>
            <a:r>
              <a:rPr lang="es-ES" sz="1400" b="1" dirty="0">
                <a:solidFill>
                  <a:srgbClr val="383838"/>
                </a:solidFill>
                <a:latin typeface="Calibri" panose="020F0502020204030204" pitchFamily="34" charset="0"/>
                <a:cs typeface="Calibri" panose="020F0502020204030204" pitchFamily="34" charset="0"/>
              </a:rPr>
              <a:t>dé 2 respiraciones similares de tamaño regular</a:t>
            </a:r>
            <a:r>
              <a:rPr lang="es-ES" sz="1400" dirty="0">
                <a:solidFill>
                  <a:srgbClr val="383838"/>
                </a:solidFill>
                <a:latin typeface="Calibri" panose="020F0502020204030204" pitchFamily="34" charset="0"/>
                <a:cs typeface="Calibri" panose="020F0502020204030204" pitchFamily="34" charset="0"/>
              </a:rPr>
              <a:t>. Sóplele  suficiente aire en los pulmones para que se le eleve el pecho. Si al mirar de reojo, usted no ve que el pecho se levanta, inclínele más la cabeza hacia atrás y asegúrese de taparle la nariz</a:t>
            </a:r>
            <a:r>
              <a:rPr lang="en-US" sz="1400" dirty="0">
                <a:solidFill>
                  <a:srgbClr val="383838"/>
                </a:solidFill>
                <a:latin typeface="Calibri" panose="020F0502020204030204" pitchFamily="34" charset="0"/>
                <a:cs typeface="Calibri" panose="020F0502020204030204" pitchFamily="34" charset="0"/>
              </a:rPr>
              <a:t>.</a:t>
            </a:r>
            <a:endParaRPr lang="es-ES" sz="1400" dirty="0">
              <a:solidFill>
                <a:srgbClr val="383838"/>
              </a:solidFill>
              <a:latin typeface="Calibri" panose="020F0502020204030204" pitchFamily="34" charset="0"/>
              <a:cs typeface="Calibri" panose="020F0502020204030204" pitchFamily="34" charset="0"/>
            </a:endParaRPr>
          </a:p>
          <a:p>
            <a:pPr>
              <a:buSzPct val="100000"/>
              <a:buFont typeface="+mj-lt"/>
              <a:buAutoNum type="arabicPeriod"/>
            </a:pPr>
            <a:r>
              <a:rPr lang="es-ES" sz="1400" dirty="0">
                <a:solidFill>
                  <a:srgbClr val="383838"/>
                </a:solidFill>
                <a:latin typeface="Calibri" panose="020F0502020204030204" pitchFamily="34" charset="0"/>
                <a:cs typeface="Calibri" panose="020F0502020204030204" pitchFamily="34" charset="0"/>
              </a:rPr>
              <a:t> R</a:t>
            </a:r>
            <a:r>
              <a:rPr lang="es-ES" sz="1400" b="1" dirty="0">
                <a:solidFill>
                  <a:srgbClr val="383838"/>
                </a:solidFill>
                <a:latin typeface="Calibri" panose="020F0502020204030204" pitchFamily="34" charset="0"/>
                <a:cs typeface="Calibri" panose="020F0502020204030204" pitchFamily="34" charset="0"/>
              </a:rPr>
              <a:t>epita</a:t>
            </a:r>
            <a:r>
              <a:rPr lang="es-ES" sz="1400" dirty="0">
                <a:solidFill>
                  <a:srgbClr val="383838"/>
                </a:solidFill>
                <a:latin typeface="Calibri" panose="020F0502020204030204" pitchFamily="34" charset="0"/>
                <a:cs typeface="Calibri" panose="020F0502020204030204" pitchFamily="34" charset="0"/>
              </a:rPr>
              <a:t>, dé 1 respiración cada 5 segundos</a:t>
            </a:r>
            <a:r>
              <a:rPr lang="en-US" sz="1400" dirty="0">
                <a:solidFill>
                  <a:srgbClr val="383838"/>
                </a:solidFill>
                <a:latin typeface="Calibri" panose="020F0502020204030204" pitchFamily="34" charset="0"/>
                <a:cs typeface="Calibri" panose="020F0502020204030204" pitchFamily="34" charset="0"/>
              </a:rPr>
              <a:t>.</a:t>
            </a:r>
          </a:p>
          <a:p>
            <a:pPr marL="571500" indent="-571500">
              <a:lnSpc>
                <a:spcPct val="90000"/>
              </a:lnSpc>
              <a:buNone/>
            </a:pPr>
            <a:endParaRPr lang="en-US" sz="2000" b="1" dirty="0">
              <a:latin typeface="Calibri" panose="020F0502020204030204" pitchFamily="34" charset="0"/>
              <a:cs typeface="Calibri" panose="020F0502020204030204" pitchFamily="34" charset="0"/>
            </a:endParaRPr>
          </a:p>
          <a:p>
            <a:pPr marL="0" indent="0">
              <a:buNone/>
            </a:pPr>
            <a:r>
              <a:rPr lang="es-ES" sz="1400" b="1" dirty="0">
                <a:solidFill>
                  <a:srgbClr val="383838"/>
                </a:solidFill>
                <a:latin typeface="Calibri" panose="020F0502020204030204" pitchFamily="34" charset="0"/>
                <a:cs typeface="Calibri" panose="020F0502020204030204" pitchFamily="34" charset="0"/>
              </a:rPr>
              <a:t>TENGA EN CUENTA</a:t>
            </a:r>
            <a:r>
              <a:rPr lang="es-ES" sz="1400" dirty="0">
                <a:solidFill>
                  <a:srgbClr val="383838"/>
                </a:solidFill>
                <a:latin typeface="Calibri" panose="020F0502020204030204" pitchFamily="34" charset="0"/>
                <a:cs typeface="Calibri" panose="020F0502020204030204" pitchFamily="34" charset="0"/>
              </a:rPr>
              <a:t>: es posible que haya escuchado que las pautas recientes de RCP recomiendan “RCP con solo las manos” o solo compresiones torácicas en lugar de respiración de rescate y compresiones del pecho. Estas pautas son para las personas no profesionales que responden a un</a:t>
            </a:r>
            <a:r>
              <a:rPr lang="es-ES" sz="1400" i="1" dirty="0">
                <a:solidFill>
                  <a:srgbClr val="383838"/>
                </a:solidFill>
                <a:latin typeface="Calibri" panose="020F0502020204030204" pitchFamily="34" charset="0"/>
                <a:cs typeface="Calibri" panose="020F0502020204030204" pitchFamily="34" charset="0"/>
              </a:rPr>
              <a:t> paro cardíaco </a:t>
            </a:r>
            <a:r>
              <a:rPr lang="es-ES" sz="1400" dirty="0">
                <a:solidFill>
                  <a:srgbClr val="383838"/>
                </a:solidFill>
                <a:latin typeface="Calibri" panose="020F0502020204030204" pitchFamily="34" charset="0"/>
                <a:cs typeface="Calibri" panose="020F0502020204030204" pitchFamily="34" charset="0"/>
              </a:rPr>
              <a:t>y </a:t>
            </a:r>
            <a:r>
              <a:rPr lang="es-ES" sz="1400" b="1" dirty="0">
                <a:solidFill>
                  <a:srgbClr val="383838"/>
                </a:solidFill>
                <a:latin typeface="Calibri" panose="020F0502020204030204" pitchFamily="34" charset="0"/>
                <a:cs typeface="Calibri" panose="020F0502020204030204" pitchFamily="34" charset="0"/>
              </a:rPr>
              <a:t>NO a una sobredosis</a:t>
            </a:r>
            <a:r>
              <a:rPr lang="es-ES" sz="1400" dirty="0">
                <a:solidFill>
                  <a:srgbClr val="383838"/>
                </a:solidFill>
                <a:latin typeface="Calibri" panose="020F0502020204030204" pitchFamily="34" charset="0"/>
                <a:cs typeface="Calibri" panose="020F0502020204030204" pitchFamily="34" charset="0"/>
              </a:rPr>
              <a:t>. Todavía se recomienda que realice la respiración de rescate para una sobredosis, donde el problema principal es la depresión respiratoria y no el paro cardíaco. El daño cerebral puede ocurrir después de tres a cinco minutos sin oxígeno. La respiración de rescate lleva oxígeno al cerebro rápidamente. Una vez que le da </a:t>
            </a:r>
            <a:r>
              <a:rPr lang="es-ES" sz="1400" dirty="0" err="1">
                <a:solidFill>
                  <a:srgbClr val="383838"/>
                </a:solidFill>
                <a:latin typeface="Calibri" panose="020F0502020204030204" pitchFamily="34" charset="0"/>
                <a:cs typeface="Calibri" panose="020F0502020204030204" pitchFamily="34" charset="0"/>
              </a:rPr>
              <a:t>naloxona</a:t>
            </a:r>
            <a:r>
              <a:rPr lang="es-ES" sz="1400" dirty="0">
                <a:solidFill>
                  <a:srgbClr val="383838"/>
                </a:solidFill>
                <a:latin typeface="Calibri" panose="020F0502020204030204" pitchFamily="34" charset="0"/>
                <a:cs typeface="Calibri" panose="020F0502020204030204" pitchFamily="34" charset="0"/>
              </a:rPr>
              <a:t>, puede tomar algún tiempo para que surta efecto, por lo que es posible que la persona no comience a respirar por sí sola de inmediato. Continúe dando respiración de rescate/RCP hasta que la </a:t>
            </a:r>
            <a:r>
              <a:rPr lang="es-ES" sz="1400" dirty="0" err="1">
                <a:solidFill>
                  <a:srgbClr val="383838"/>
                </a:solidFill>
                <a:latin typeface="Calibri" panose="020F0502020204030204" pitchFamily="34" charset="0"/>
                <a:cs typeface="Calibri" panose="020F0502020204030204" pitchFamily="34" charset="0"/>
              </a:rPr>
              <a:t>naloxona</a:t>
            </a:r>
            <a:r>
              <a:rPr lang="es-ES" sz="1400" dirty="0">
                <a:solidFill>
                  <a:srgbClr val="383838"/>
                </a:solidFill>
                <a:latin typeface="Calibri" panose="020F0502020204030204" pitchFamily="34" charset="0"/>
                <a:cs typeface="Calibri" panose="020F0502020204030204" pitchFamily="34" charset="0"/>
              </a:rPr>
              <a:t> surta efecto o hasta que lleguen los servicios médicos de emergencia</a:t>
            </a:r>
            <a:r>
              <a:rPr lang="en-US" sz="1600" dirty="0">
                <a:latin typeface="Calibri" panose="020F0502020204030204" pitchFamily="34" charset="0"/>
                <a:cs typeface="Calibri" panose="020F0502020204030204" pitchFamily="34" charset="0"/>
              </a:rPr>
              <a:t>.</a:t>
            </a:r>
          </a:p>
          <a:p>
            <a:pPr marL="571500" indent="-571500">
              <a:lnSpc>
                <a:spcPct val="90000"/>
              </a:lnSpc>
              <a:buNone/>
            </a:pPr>
            <a:endParaRPr lang="en-US" sz="1800" dirty="0">
              <a:latin typeface="Calibri" panose="020F0502020204030204" pitchFamily="34" charset="0"/>
              <a:cs typeface="Calibri" panose="020F0502020204030204" pitchFamily="34" charset="0"/>
            </a:endParaRPr>
          </a:p>
          <a:p>
            <a:pPr marL="571500" indent="-571500">
              <a:lnSpc>
                <a:spcPct val="90000"/>
              </a:lnSpc>
              <a:buNone/>
            </a:pPr>
            <a:endParaRPr lang="en-US" sz="2800" dirty="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sp>
        <p:nvSpPr>
          <p:cNvPr id="4" name="Rectangle 3"/>
          <p:cNvSpPr/>
          <p:nvPr/>
        </p:nvSpPr>
        <p:spPr>
          <a:xfrm>
            <a:off x="426720" y="3962400"/>
            <a:ext cx="8229600" cy="1820862"/>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7010400" y="315104"/>
            <a:ext cx="1929844" cy="538583"/>
          </a:xfrm>
          <a:prstGeom prst="rect">
            <a:avLst/>
          </a:prstGeom>
          <a:solidFill>
            <a:schemeClr val="bg1"/>
          </a:solid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Calibri" panose="020F0502020204030204" pitchFamily="34" charset="0"/>
              </a:rPr>
              <a:t>6. </a:t>
            </a:r>
            <a:r>
              <a:rPr lang="en-US" sz="3600" dirty="0" err="1">
                <a:latin typeface="Calibri" panose="020F0502020204030204" pitchFamily="34" charset="0"/>
                <a:ea typeface="Calibri" panose="020F0502020204030204" pitchFamily="34" charset="0"/>
                <a:cs typeface="Calibri" panose="020F0502020204030204" pitchFamily="34" charset="0"/>
              </a:rPr>
              <a:t>Evaluar</a:t>
            </a:r>
            <a:r>
              <a:rPr lang="en-US" sz="3600" dirty="0">
                <a:latin typeface="Calibri" panose="020F0502020204030204" pitchFamily="34" charset="0"/>
                <a:ea typeface="Calibri" panose="020F0502020204030204" pitchFamily="34" charset="0"/>
                <a:cs typeface="Calibri" panose="020F0502020204030204" pitchFamily="34" charset="0"/>
              </a:rPr>
              <a:t> y responder</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859237" y="1918482"/>
            <a:ext cx="7404653" cy="4038600"/>
          </a:xfrm>
        </p:spPr>
        <p:txBody>
          <a:bodyPr>
            <a:normAutofit fontScale="92500" lnSpcReduction="10000"/>
          </a:bodyPr>
          <a:lstStyle/>
          <a:p>
            <a:pPr>
              <a:buNone/>
            </a:pPr>
            <a:endParaRPr lang="en-US" sz="1600" dirty="0">
              <a:latin typeface="Calibri" panose="020F0502020204030204" pitchFamily="34" charset="0"/>
              <a:cs typeface="Calibri" panose="020F0502020204030204" pitchFamily="34" charset="0"/>
            </a:endParaRPr>
          </a:p>
          <a:p>
            <a:pPr marL="0" indent="0" algn="ctr">
              <a:buNone/>
            </a:pPr>
            <a:r>
              <a:rPr lang="es-ES" sz="2400" dirty="0">
                <a:latin typeface="Calibri" panose="020F0502020204030204" pitchFamily="34" charset="0"/>
                <a:cs typeface="Calibri" panose="020F0502020204030204" pitchFamily="34" charset="0"/>
              </a:rPr>
              <a:t>La mayoría de los individuos se recuperarán después de administrar una sola dosis de </a:t>
            </a:r>
            <a:r>
              <a:rPr lang="es-ES" sz="2400" dirty="0" err="1">
                <a:latin typeface="Calibri" panose="020F0502020204030204" pitchFamily="34" charset="0"/>
                <a:cs typeface="Calibri" panose="020F0502020204030204" pitchFamily="34" charset="0"/>
              </a:rPr>
              <a:t>naloxona</a:t>
            </a:r>
            <a:r>
              <a:rPr lang="en-US" sz="2400"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Idealmente, mientras realiza el Paso 5, la persona comenzará a respirar por sí misma</a:t>
            </a:r>
            <a:r>
              <a:rPr lang="en-US" sz="2400" dirty="0">
                <a:latin typeface="Calibri" panose="020F0502020204030204" pitchFamily="34" charset="0"/>
                <a:cs typeface="Calibri" panose="020F0502020204030204" pitchFamily="34" charset="0"/>
              </a:rPr>
              <a:t>. </a:t>
            </a:r>
          </a:p>
          <a:p>
            <a:pPr marL="0" indent="0" algn="ctr">
              <a:buNone/>
            </a:pPr>
            <a:endParaRPr lang="en-US" sz="3200" dirty="0">
              <a:latin typeface="Calibri" panose="020F0502020204030204" pitchFamily="34" charset="0"/>
              <a:cs typeface="Calibri" panose="020F0502020204030204" pitchFamily="34" charset="0"/>
            </a:endParaRPr>
          </a:p>
          <a:p>
            <a:pPr lvl="0" algn="ctr">
              <a:buClr>
                <a:srgbClr val="330066"/>
              </a:buClr>
              <a:buNone/>
            </a:pPr>
            <a:r>
              <a:rPr lang="en-US" sz="2800" dirty="0">
                <a:solidFill>
                  <a:srgbClr val="000000"/>
                </a:solidFill>
                <a:latin typeface="Calibri" panose="020F0502020204030204" pitchFamily="34" charset="0"/>
                <a:cs typeface="Calibri" panose="020F0502020204030204" pitchFamily="34" charset="0"/>
              </a:rPr>
              <a:t>Sin embargo, </a:t>
            </a:r>
            <a:r>
              <a:rPr lang="es-ES" sz="2800" dirty="0">
                <a:latin typeface="Calibri" panose="020F0502020204030204" pitchFamily="34" charset="0"/>
                <a:cs typeface="Calibri" panose="020F0502020204030204" pitchFamily="34" charset="0"/>
              </a:rPr>
              <a:t>hay </a:t>
            </a:r>
            <a:r>
              <a:rPr lang="es-ES" sz="2800" b="1" dirty="0">
                <a:latin typeface="Calibri" panose="020F0502020204030204" pitchFamily="34" charset="0"/>
                <a:cs typeface="Calibri" panose="020F0502020204030204" pitchFamily="34" charset="0"/>
              </a:rPr>
              <a:t>dos casos </a:t>
            </a:r>
            <a:r>
              <a:rPr lang="es-ES" sz="2800" dirty="0">
                <a:latin typeface="Calibri" panose="020F0502020204030204" pitchFamily="34" charset="0"/>
                <a:cs typeface="Calibri" panose="020F0502020204030204" pitchFamily="34" charset="0"/>
              </a:rPr>
              <a:t>en los que es posible que deba administrar una segunda dosis de naloxona</a:t>
            </a:r>
            <a:r>
              <a:rPr lang="en-US" sz="2800" dirty="0">
                <a:solidFill>
                  <a:srgbClr val="000000"/>
                </a:solidFill>
                <a:latin typeface="Calibri" panose="020F0502020204030204" pitchFamily="34" charset="0"/>
                <a:cs typeface="Calibri" panose="020F0502020204030204" pitchFamily="34" charset="0"/>
              </a:rPr>
              <a:t>:</a:t>
            </a:r>
          </a:p>
          <a:p>
            <a:pPr lvl="0" algn="ctr">
              <a:buClr>
                <a:srgbClr val="330066"/>
              </a:buClr>
              <a:buNone/>
            </a:pPr>
            <a:endParaRPr lang="en-US" sz="1200" dirty="0">
              <a:solidFill>
                <a:srgbClr val="000000"/>
              </a:solidFill>
              <a:latin typeface="Calibri" panose="020F0502020204030204" pitchFamily="34" charset="0"/>
              <a:cs typeface="Calibri" panose="020F0502020204030204" pitchFamily="34" charset="0"/>
            </a:endParaRPr>
          </a:p>
          <a:p>
            <a:pPr lvl="0">
              <a:buClr>
                <a:srgbClr val="330066"/>
              </a:buClr>
            </a:pPr>
            <a:r>
              <a:rPr lang="es-ES" sz="2000" b="1" u="sng" cap="small" dirty="0">
                <a:solidFill>
                  <a:srgbClr val="000000"/>
                </a:solidFill>
                <a:latin typeface="Calibri" panose="020F0502020204030204" pitchFamily="34" charset="0"/>
                <a:cs typeface="Calibri" panose="020F0502020204030204" pitchFamily="34" charset="0"/>
              </a:rPr>
              <a:t>Situación A </a:t>
            </a:r>
            <a:r>
              <a:rPr lang="en-US" sz="2000" b="1" u="sng" cap="small" dirty="0">
                <a:solidFill>
                  <a:srgbClr val="000000"/>
                </a:solidFill>
                <a:latin typeface="Calibri" panose="020F0502020204030204" pitchFamily="34" charset="0"/>
                <a:cs typeface="Calibri" panose="020F0502020204030204" pitchFamily="34" charset="0"/>
              </a:rPr>
              <a:t>:</a:t>
            </a:r>
            <a:r>
              <a:rPr lang="en-US" sz="2000" u="sng" cap="small" dirty="0">
                <a:solidFill>
                  <a:srgbClr val="000000"/>
                </a:solidFill>
                <a:latin typeface="Calibri" panose="020F0502020204030204" pitchFamily="34" charset="0"/>
                <a:cs typeface="Calibri" panose="020F0502020204030204" pitchFamily="34" charset="0"/>
              </a:rPr>
              <a:t> </a:t>
            </a:r>
            <a:r>
              <a:rPr lang="es-ES" sz="2000" dirty="0">
                <a:solidFill>
                  <a:srgbClr val="000000"/>
                </a:solidFill>
                <a:latin typeface="Calibri" panose="020F0502020204030204" pitchFamily="34" charset="0"/>
                <a:cs typeface="Calibri" panose="020F0502020204030204" pitchFamily="34" charset="0"/>
              </a:rPr>
              <a:t>Si el individuo no ha respondido a la dosis inicial en tres minutos</a:t>
            </a:r>
          </a:p>
          <a:p>
            <a:pPr lvl="0">
              <a:buClr>
                <a:srgbClr val="330066"/>
              </a:buClr>
            </a:pPr>
            <a:r>
              <a:rPr lang="en-US" sz="2000" b="1" u="sng" cap="small" dirty="0" err="1">
                <a:solidFill>
                  <a:srgbClr val="000000"/>
                </a:solidFill>
                <a:latin typeface="Calibri" panose="020F0502020204030204" pitchFamily="34" charset="0"/>
                <a:cs typeface="Calibri" panose="020F0502020204030204" pitchFamily="34" charset="0"/>
              </a:rPr>
              <a:t>Situación</a:t>
            </a:r>
            <a:r>
              <a:rPr lang="en-US" sz="2000" b="1" u="sng" cap="small" dirty="0">
                <a:solidFill>
                  <a:srgbClr val="000000"/>
                </a:solidFill>
                <a:latin typeface="Calibri" panose="020F0502020204030204" pitchFamily="34" charset="0"/>
                <a:cs typeface="Calibri" panose="020F0502020204030204" pitchFamily="34" charset="0"/>
              </a:rPr>
              <a:t> B:</a:t>
            </a:r>
            <a:r>
              <a:rPr lang="en-US" sz="2000" b="1" dirty="0">
                <a:solidFill>
                  <a:srgbClr val="000000"/>
                </a:solidFill>
                <a:latin typeface="Calibri" panose="020F0502020204030204" pitchFamily="34" charset="0"/>
                <a:cs typeface="Calibri" panose="020F0502020204030204" pitchFamily="34" charset="0"/>
              </a:rPr>
              <a:t> </a:t>
            </a:r>
            <a:r>
              <a:rPr lang="es-ES" sz="2000" dirty="0">
                <a:solidFill>
                  <a:srgbClr val="000000"/>
                </a:solidFill>
                <a:latin typeface="Calibri" panose="020F0502020204030204" pitchFamily="34" charset="0"/>
                <a:cs typeface="Calibri" panose="020F0502020204030204" pitchFamily="34" charset="0"/>
              </a:rPr>
              <a:t>Si el individuo ha recaído nuevamente en una sobredosis después de haberse recuperado previamente con la dosis inicial</a:t>
            </a:r>
            <a:r>
              <a:rPr lang="en-US" sz="2000" dirty="0">
                <a:solidFill>
                  <a:srgbClr val="000000"/>
                </a:solidFill>
                <a:latin typeface="Calibri" panose="020F0502020204030204" pitchFamily="34" charset="0"/>
                <a:cs typeface="Calibri" panose="020F0502020204030204" pitchFamily="34" charset="0"/>
              </a:rPr>
              <a:t>. </a:t>
            </a:r>
          </a:p>
          <a:p>
            <a:pPr marL="571500" indent="-571500">
              <a:lnSpc>
                <a:spcPct val="90000"/>
              </a:lnSpc>
              <a:buNone/>
            </a:pPr>
            <a:endParaRPr lang="en-US" sz="24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rmAutofit fontScale="62500" lnSpcReduction="20000"/>
          </a:bodyPr>
          <a:lstStyle/>
          <a:p>
            <a:pPr algn="ctr">
              <a:buNone/>
            </a:pPr>
            <a:r>
              <a:rPr lang="en-US" sz="3100" b="1" u="sng" cap="small" dirty="0" err="1">
                <a:latin typeface="Calibri" panose="020F0502020204030204" pitchFamily="34" charset="0"/>
                <a:cs typeface="Calibri" panose="020F0502020204030204" pitchFamily="34" charset="0"/>
              </a:rPr>
              <a:t>Situación</a:t>
            </a:r>
            <a:r>
              <a:rPr lang="en-US" sz="3100" b="1" u="sng" cap="small" dirty="0">
                <a:latin typeface="Calibri" panose="020F0502020204030204" pitchFamily="34" charset="0"/>
                <a:cs typeface="Calibri" panose="020F0502020204030204" pitchFamily="34" charset="0"/>
              </a:rPr>
              <a:t> A:</a:t>
            </a:r>
            <a:r>
              <a:rPr lang="en-US" sz="3100" u="sng" cap="small" dirty="0">
                <a:latin typeface="Calibri" panose="020F0502020204030204" pitchFamily="34" charset="0"/>
                <a:cs typeface="Calibri" panose="020F0502020204030204" pitchFamily="34" charset="0"/>
              </a:rPr>
              <a:t> </a:t>
            </a:r>
            <a:r>
              <a:rPr lang="es-ES" sz="3100" dirty="0">
                <a:latin typeface="Calibri" panose="020F0502020204030204" pitchFamily="34" charset="0"/>
                <a:cs typeface="Calibri" panose="020F0502020204030204" pitchFamily="34" charset="0"/>
              </a:rPr>
              <a:t>El individuo no ha respondido a la dosis inicial en tres minutos</a:t>
            </a:r>
            <a:r>
              <a:rPr lang="en-US" sz="3100" dirty="0">
                <a:latin typeface="Calibri" panose="020F0502020204030204" pitchFamily="34" charset="0"/>
                <a:cs typeface="Calibri" panose="020F0502020204030204" pitchFamily="34" charset="0"/>
              </a:rPr>
              <a:t> </a:t>
            </a:r>
          </a:p>
          <a:p>
            <a:pPr algn="ctr">
              <a:buNone/>
            </a:pPr>
            <a:endParaRPr lang="en-US" sz="2100" dirty="0">
              <a:latin typeface="Calibri" panose="020F0502020204030204" pitchFamily="34" charset="0"/>
              <a:cs typeface="Calibri" panose="020F0502020204030204" pitchFamily="34" charset="0"/>
            </a:endParaRPr>
          </a:p>
          <a:p>
            <a:pPr>
              <a:buNone/>
            </a:pPr>
            <a:r>
              <a:rPr lang="en-US" sz="2300" u="sng" dirty="0" err="1">
                <a:latin typeface="Calibri" panose="020F0502020204030204" pitchFamily="34" charset="0"/>
                <a:cs typeface="Calibri" panose="020F0502020204030204" pitchFamily="34" charset="0"/>
              </a:rPr>
              <a:t>Cuando</a:t>
            </a:r>
            <a:r>
              <a:rPr lang="en-US" sz="2300" u="sng" dirty="0">
                <a:latin typeface="Calibri" panose="020F0502020204030204" pitchFamily="34" charset="0"/>
                <a:cs typeface="Calibri" panose="020F0502020204030204" pitchFamily="34" charset="0"/>
              </a:rPr>
              <a:t> </a:t>
            </a:r>
            <a:r>
              <a:rPr lang="en-US" sz="2300" u="sng" dirty="0" err="1">
                <a:latin typeface="Calibri" panose="020F0502020204030204" pitchFamily="34" charset="0"/>
                <a:cs typeface="Calibri" panose="020F0502020204030204" pitchFamily="34" charset="0"/>
              </a:rPr>
              <a:t>esto</a:t>
            </a:r>
            <a:r>
              <a:rPr lang="en-US" sz="2300" u="sng" dirty="0">
                <a:latin typeface="Calibri" panose="020F0502020204030204" pitchFamily="34" charset="0"/>
                <a:cs typeface="Calibri" panose="020F0502020204030204" pitchFamily="34" charset="0"/>
              </a:rPr>
              <a:t> </a:t>
            </a:r>
            <a:r>
              <a:rPr lang="en-US" sz="2300" u="sng" dirty="0" err="1">
                <a:latin typeface="Calibri" panose="020F0502020204030204" pitchFamily="34" charset="0"/>
                <a:cs typeface="Calibri" panose="020F0502020204030204" pitchFamily="34" charset="0"/>
              </a:rPr>
              <a:t>ocurre</a:t>
            </a:r>
            <a:r>
              <a:rPr lang="en-US" sz="2300" u="sng" dirty="0">
                <a:latin typeface="Calibri" panose="020F0502020204030204" pitchFamily="34" charset="0"/>
                <a:cs typeface="Calibri" panose="020F0502020204030204" pitchFamily="34" charset="0"/>
              </a:rPr>
              <a:t>:</a:t>
            </a:r>
            <a:endParaRPr lang="en-US" sz="2300" dirty="0">
              <a:latin typeface="Calibri" panose="020F0502020204030204" pitchFamily="34" charset="0"/>
              <a:cs typeface="Calibri" panose="020F0502020204030204" pitchFamily="34" charset="0"/>
            </a:endParaRPr>
          </a:p>
          <a:p>
            <a:pPr marL="574675" lvl="0"/>
            <a:r>
              <a:rPr lang="es-ES" sz="2300" dirty="0">
                <a:latin typeface="Calibri" panose="020F0502020204030204" pitchFamily="34" charset="0"/>
                <a:cs typeface="Calibri" panose="020F0502020204030204" pitchFamily="34" charset="0"/>
              </a:rPr>
              <a:t>La </a:t>
            </a:r>
            <a:r>
              <a:rPr lang="es-ES" sz="2300" dirty="0" err="1">
                <a:latin typeface="Calibri" panose="020F0502020204030204" pitchFamily="34" charset="0"/>
                <a:cs typeface="Calibri" panose="020F0502020204030204" pitchFamily="34" charset="0"/>
              </a:rPr>
              <a:t>naloxona</a:t>
            </a:r>
            <a:r>
              <a:rPr lang="es-ES" sz="2300" dirty="0">
                <a:latin typeface="Calibri" panose="020F0502020204030204" pitchFamily="34" charset="0"/>
                <a:cs typeface="Calibri" panose="020F0502020204030204" pitchFamily="34" charset="0"/>
              </a:rPr>
              <a:t> debería surtir efecto en 30-45 segundos, pero puede tomar más tiempo</a:t>
            </a:r>
          </a:p>
          <a:p>
            <a:pPr marL="574675" lvl="0"/>
            <a:r>
              <a:rPr lang="es-ES" sz="2300" dirty="0">
                <a:latin typeface="Calibri" panose="020F0502020204030204" pitchFamily="34" charset="0"/>
                <a:cs typeface="Calibri" panose="020F0502020204030204" pitchFamily="34" charset="0"/>
              </a:rPr>
              <a:t>Espere tres minutos (continúe la respiración de rescate/RCP durante este tiempo)</a:t>
            </a:r>
          </a:p>
          <a:p>
            <a:pPr marL="574675" lvl="0"/>
            <a:r>
              <a:rPr lang="es-ES" sz="2300" dirty="0">
                <a:latin typeface="Calibri" panose="020F0502020204030204" pitchFamily="34" charset="0"/>
                <a:cs typeface="Calibri" panose="020F0502020204030204" pitchFamily="34" charset="0"/>
              </a:rPr>
              <a:t>A los tres minutos, si aún no hay respuesta, administre una segunda dosis de </a:t>
            </a:r>
            <a:r>
              <a:rPr lang="es-ES" sz="2300" dirty="0" err="1">
                <a:latin typeface="Calibri" panose="020F0502020204030204" pitchFamily="34" charset="0"/>
                <a:cs typeface="Calibri" panose="020F0502020204030204" pitchFamily="34" charset="0"/>
              </a:rPr>
              <a:t>naloxona</a:t>
            </a:r>
            <a:endParaRPr lang="es-ES" sz="2300" dirty="0">
              <a:latin typeface="Calibri" panose="020F0502020204030204" pitchFamily="34" charset="0"/>
              <a:cs typeface="Calibri" panose="020F0502020204030204" pitchFamily="34" charset="0"/>
            </a:endParaRPr>
          </a:p>
          <a:p>
            <a:pPr marL="574675" lvl="0"/>
            <a:r>
              <a:rPr lang="es-ES" sz="2300" dirty="0">
                <a:latin typeface="Calibri" panose="020F0502020204030204" pitchFamily="34" charset="0"/>
                <a:cs typeface="Calibri" panose="020F0502020204030204" pitchFamily="34" charset="0"/>
              </a:rPr>
              <a:t>Si la persona no responde después de administrar la segunda dosis, continúe la respiración de rescate/RCP hasta que lleguen los servicios médicos de emergencia</a:t>
            </a:r>
            <a:r>
              <a:rPr lang="en-US" sz="2300" dirty="0">
                <a:latin typeface="Calibri" panose="020F0502020204030204" pitchFamily="34" charset="0"/>
                <a:cs typeface="Calibri" panose="020F0502020204030204" pitchFamily="34" charset="0"/>
              </a:rPr>
              <a:t>.</a:t>
            </a:r>
          </a:p>
          <a:p>
            <a:pPr lvl="0">
              <a:buNone/>
            </a:pPr>
            <a:endParaRPr lang="en-US" sz="2100" dirty="0">
              <a:latin typeface="Calibri" panose="020F0502020204030204" pitchFamily="34" charset="0"/>
              <a:cs typeface="Calibri" panose="020F0502020204030204" pitchFamily="34" charset="0"/>
            </a:endParaRPr>
          </a:p>
          <a:p>
            <a:pPr marL="571500" indent="-571500">
              <a:lnSpc>
                <a:spcPct val="90000"/>
              </a:lnSpc>
              <a:buNone/>
            </a:pPr>
            <a:endParaRPr lang="en-US" sz="3200" dirty="0">
              <a:latin typeface="Calibri" panose="020F0502020204030204" pitchFamily="34" charset="0"/>
              <a:cs typeface="Calibri" panose="020F0502020204030204" pitchFamily="34" charset="0"/>
            </a:endParaRPr>
          </a:p>
          <a:p>
            <a:pPr>
              <a:buNone/>
            </a:pPr>
            <a:r>
              <a:rPr lang="en-US" sz="1400" dirty="0">
                <a:latin typeface="Calibri" panose="020F0502020204030204" pitchFamily="34" charset="0"/>
                <a:cs typeface="Calibri" panose="020F0502020204030204" pitchFamily="34" charset="0"/>
              </a:rPr>
              <a:t> </a:t>
            </a:r>
          </a:p>
          <a:p>
            <a:pPr marL="571500" indent="-571500">
              <a:lnSpc>
                <a:spcPct val="90000"/>
              </a:lnSpc>
              <a:buNone/>
            </a:pPr>
            <a:endParaRPr lang="en-US" sz="3200" dirty="0">
              <a:latin typeface="Candara" pitchFamily="34" charset="0"/>
            </a:endParaRPr>
          </a:p>
          <a:p>
            <a:pPr marL="571500" indent="-571500">
              <a:lnSpc>
                <a:spcPct val="90000"/>
              </a:lnSpc>
              <a:buNone/>
            </a:pPr>
            <a:endParaRPr lang="en-US" sz="24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2" name="Title 1"/>
          <p:cNvSpPr>
            <a:spLocks noGrp="1"/>
          </p:cNvSpPr>
          <p:nvPr>
            <p:ph type="title"/>
          </p:nvPr>
        </p:nvSpPr>
        <p:spPr>
          <a:xfrm>
            <a:off x="857250" y="838200"/>
            <a:ext cx="7406640" cy="1127760"/>
          </a:xfrm>
        </p:spPr>
        <p:txBody>
          <a:bodyPr>
            <a:normAutofit/>
          </a:bodyPr>
          <a:lstStyle/>
          <a:p>
            <a:r>
              <a:rPr lang="en-US" sz="3600" dirty="0" err="1">
                <a:latin typeface="Calibri" panose="020F0502020204030204" pitchFamily="34" charset="0"/>
                <a:cs typeface="Calibri" panose="020F0502020204030204" pitchFamily="34" charset="0"/>
              </a:rPr>
              <a:t>Cuándo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administrar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una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segunda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dosis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naloxona</a:t>
            </a:r>
            <a:endParaRPr lang="en-US" sz="36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1646098"/>
            <a:ext cx="8229600" cy="4411662"/>
          </a:xfrm>
        </p:spPr>
        <p:txBody>
          <a:bodyPr>
            <a:normAutofit fontScale="92500" lnSpcReduction="10000"/>
          </a:bodyPr>
          <a:lstStyle/>
          <a:p>
            <a:pPr algn="ctr">
              <a:buNone/>
            </a:pPr>
            <a:r>
              <a:rPr lang="en-US" sz="2400" b="1" u="sng" cap="small" dirty="0" err="1">
                <a:latin typeface="Calibri" panose="020F0502020204030204" pitchFamily="34" charset="0"/>
                <a:cs typeface="Calibri" panose="020F0502020204030204" pitchFamily="34" charset="0"/>
              </a:rPr>
              <a:t>Situación</a:t>
            </a:r>
            <a:r>
              <a:rPr lang="en-US" sz="2400" b="1" u="sng" cap="small" dirty="0">
                <a:latin typeface="Calibri" panose="020F0502020204030204" pitchFamily="34" charset="0"/>
                <a:cs typeface="Calibri" panose="020F0502020204030204" pitchFamily="34" charset="0"/>
              </a:rPr>
              <a:t> B:</a:t>
            </a:r>
            <a:r>
              <a:rPr lang="en-US" sz="2400" u="sng" cap="small"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El individuo ha recaído nuevamente en una sobredosis después de haberse recuperado previamente con la dosis inicial</a:t>
            </a:r>
            <a:r>
              <a:rPr lang="en-US" sz="24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p>
          <a:p>
            <a:pPr algn="ctr">
              <a:buNone/>
            </a:pPr>
            <a:endParaRPr lang="en-US" sz="1000" dirty="0">
              <a:latin typeface="Calibri" panose="020F0502020204030204" pitchFamily="34" charset="0"/>
              <a:cs typeface="Calibri" panose="020F0502020204030204" pitchFamily="34" charset="0"/>
            </a:endParaRPr>
          </a:p>
          <a:p>
            <a:pPr marL="0" indent="0">
              <a:buNone/>
            </a:pPr>
            <a:r>
              <a:rPr lang="es-ES" sz="1600" dirty="0">
                <a:latin typeface="Calibri" panose="020F0502020204030204" pitchFamily="34" charset="0"/>
                <a:cs typeface="Calibri" panose="020F0502020204030204" pitchFamily="34" charset="0"/>
              </a:rPr>
              <a:t>La </a:t>
            </a:r>
            <a:r>
              <a:rPr lang="es-ES" sz="1600" dirty="0" err="1">
                <a:latin typeface="Calibri" panose="020F0502020204030204" pitchFamily="34" charset="0"/>
                <a:cs typeface="Calibri" panose="020F0502020204030204" pitchFamily="34" charset="0"/>
              </a:rPr>
              <a:t>naloxona</a:t>
            </a:r>
            <a:r>
              <a:rPr lang="es-ES" sz="1600" dirty="0">
                <a:latin typeface="Calibri" panose="020F0502020204030204" pitchFamily="34" charset="0"/>
                <a:cs typeface="Calibri" panose="020F0502020204030204" pitchFamily="34" charset="0"/>
              </a:rPr>
              <a:t> tiene una vida media muy corta: 30-90 minutos. En algunos casos, hay tantos opioides en el sistema que la persona puede recaer nuevamente en una sobredosis después de que el efecto de la </a:t>
            </a:r>
            <a:r>
              <a:rPr lang="es-ES" sz="1600" dirty="0" err="1">
                <a:latin typeface="Calibri" panose="020F0502020204030204" pitchFamily="34" charset="0"/>
                <a:cs typeface="Calibri" panose="020F0502020204030204" pitchFamily="34" charset="0"/>
              </a:rPr>
              <a:t>naloxona</a:t>
            </a:r>
            <a:r>
              <a:rPr lang="es-ES" sz="1600" dirty="0">
                <a:latin typeface="Calibri" panose="020F0502020204030204" pitchFamily="34" charset="0"/>
                <a:cs typeface="Calibri" panose="020F0502020204030204" pitchFamily="34" charset="0"/>
              </a:rPr>
              <a:t> haya desaparecido</a:t>
            </a:r>
            <a:r>
              <a:rPr lang="en-US" sz="1600" dirty="0">
                <a:latin typeface="Calibri" panose="020F0502020204030204" pitchFamily="34" charset="0"/>
                <a:cs typeface="Calibri" panose="020F0502020204030204" pitchFamily="34" charset="0"/>
              </a:rPr>
              <a:t>. </a:t>
            </a:r>
          </a:p>
          <a:p>
            <a:pPr marL="0" indent="0">
              <a:buNone/>
            </a:pPr>
            <a:r>
              <a:rPr lang="en-US" sz="1600" u="sng" dirty="0">
                <a:latin typeface="Calibri" panose="020F0502020204030204" pitchFamily="34" charset="0"/>
                <a:cs typeface="Calibri" panose="020F0502020204030204" pitchFamily="34" charset="0"/>
              </a:rPr>
              <a:t>Si </a:t>
            </a:r>
            <a:r>
              <a:rPr lang="en-US" sz="1600" u="sng" dirty="0" err="1">
                <a:latin typeface="Calibri" panose="020F0502020204030204" pitchFamily="34" charset="0"/>
                <a:cs typeface="Calibri" panose="020F0502020204030204" pitchFamily="34" charset="0"/>
              </a:rPr>
              <a:t>esto</a:t>
            </a:r>
            <a:r>
              <a:rPr lang="en-US" sz="1600" u="sng" dirty="0">
                <a:latin typeface="Calibri" panose="020F0502020204030204" pitchFamily="34" charset="0"/>
                <a:cs typeface="Calibri" panose="020F0502020204030204" pitchFamily="34" charset="0"/>
              </a:rPr>
              <a:t> </a:t>
            </a:r>
            <a:r>
              <a:rPr lang="en-US" sz="1600" u="sng" dirty="0" err="1">
                <a:latin typeface="Calibri" panose="020F0502020204030204" pitchFamily="34" charset="0"/>
                <a:cs typeface="Calibri" panose="020F0502020204030204" pitchFamily="34" charset="0"/>
              </a:rPr>
              <a:t>ocurre</a:t>
            </a:r>
            <a:r>
              <a:rPr lang="en-US" sz="1600" u="sng"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marL="573088" lvl="0" indent="-341313"/>
            <a:r>
              <a:rPr lang="es-ES" sz="1600" dirty="0">
                <a:latin typeface="Calibri" panose="020F0502020204030204" pitchFamily="34" charset="0"/>
                <a:cs typeface="Calibri" panose="020F0502020204030204" pitchFamily="34" charset="0"/>
              </a:rPr>
              <a:t>Repita los pasos 1 al </a:t>
            </a:r>
            <a:r>
              <a:rPr lang="en-US" sz="1600" dirty="0">
                <a:latin typeface="Calibri" panose="020F0502020204030204" pitchFamily="34" charset="0"/>
                <a:cs typeface="Calibri" panose="020F0502020204030204" pitchFamily="34" charset="0"/>
              </a:rPr>
              <a:t>5</a:t>
            </a:r>
          </a:p>
          <a:p>
            <a:pPr marL="573088" lvl="0" indent="-341313" defTabSz="576263">
              <a:spcBef>
                <a:spcPts val="0"/>
              </a:spcBef>
            </a:pPr>
            <a:r>
              <a:rPr lang="es-ES" sz="1600" dirty="0">
                <a:latin typeface="Calibri" panose="020F0502020204030204" pitchFamily="34" charset="0"/>
                <a:cs typeface="Calibri" panose="020F0502020204030204" pitchFamily="34" charset="0"/>
              </a:rPr>
              <a:t>Continúe con la respiración de rescate/RCP</a:t>
            </a:r>
          </a:p>
          <a:p>
            <a:pPr marL="231775" lvl="0" indent="0" defTabSz="576263">
              <a:spcBef>
                <a:spcPts val="0"/>
              </a:spcBef>
              <a:buNone/>
            </a:pPr>
            <a:r>
              <a:rPr lang="es-ES" sz="1600" dirty="0">
                <a:latin typeface="Calibri" panose="020F0502020204030204" pitchFamily="34" charset="0"/>
                <a:cs typeface="Calibri" panose="020F0502020204030204" pitchFamily="34" charset="0"/>
              </a:rPr>
              <a:t>        hasta que la persona se recupere o hasta que</a:t>
            </a:r>
          </a:p>
          <a:p>
            <a:pPr marL="231775" lvl="0" indent="0" defTabSz="576263">
              <a:spcBef>
                <a:spcPts val="0"/>
              </a:spcBef>
              <a:buNone/>
            </a:pPr>
            <a:r>
              <a:rPr lang="es-ES" sz="1600" dirty="0">
                <a:latin typeface="Calibri" panose="020F0502020204030204" pitchFamily="34" charset="0"/>
                <a:cs typeface="Calibri" panose="020F0502020204030204" pitchFamily="34" charset="0"/>
              </a:rPr>
              <a:t>         lleguen los servicios médicos de emergencia.</a:t>
            </a:r>
            <a:endParaRPr lang="en-US" sz="1600" dirty="0">
              <a:latin typeface="Calibri" panose="020F0502020204030204" pitchFamily="34" charset="0"/>
              <a:cs typeface="Calibri" panose="020F0502020204030204" pitchFamily="34" charset="0"/>
            </a:endParaRPr>
          </a:p>
          <a:p>
            <a:pPr marL="231775" lvl="0" indent="0" defTabSz="576263">
              <a:buNone/>
            </a:pPr>
            <a:endParaRPr lang="en-US" sz="1600" dirty="0">
              <a:latin typeface="Calibri" panose="020F0502020204030204" pitchFamily="34" charset="0"/>
              <a:cs typeface="Calibri" panose="020F0502020204030204" pitchFamily="34" charset="0"/>
            </a:endParaRPr>
          </a:p>
          <a:p>
            <a:pPr lvl="0">
              <a:buNone/>
            </a:pPr>
            <a:endParaRPr lang="en-US" sz="1800" dirty="0">
              <a:latin typeface="Calibri" panose="020F0502020204030204" pitchFamily="34" charset="0"/>
              <a:cs typeface="Calibri" panose="020F0502020204030204" pitchFamily="34" charset="0"/>
            </a:endParaRPr>
          </a:p>
          <a:p>
            <a:pPr marL="571500" indent="-571500">
              <a:lnSpc>
                <a:spcPct val="90000"/>
              </a:lnSpc>
              <a:buNone/>
            </a:pPr>
            <a:endParaRPr lang="en-US" sz="3200" dirty="0">
              <a:latin typeface="Candara" pitchFamily="34" charset="0"/>
            </a:endParaRPr>
          </a:p>
          <a:p>
            <a:pPr>
              <a:buNone/>
            </a:pPr>
            <a:r>
              <a:rPr lang="en-US" sz="1400" dirty="0">
                <a:latin typeface="Candara" pitchFamily="34" charset="0"/>
              </a:rPr>
              <a:t> </a:t>
            </a:r>
          </a:p>
          <a:p>
            <a:pPr marL="571500" indent="-571500">
              <a:lnSpc>
                <a:spcPct val="90000"/>
              </a:lnSpc>
              <a:buNone/>
            </a:pPr>
            <a:endParaRPr lang="en-US" sz="3200" dirty="0">
              <a:latin typeface="Candara" pitchFamily="34" charset="0"/>
            </a:endParaRPr>
          </a:p>
          <a:p>
            <a:pPr marL="571500" indent="-571500">
              <a:lnSpc>
                <a:spcPct val="90000"/>
              </a:lnSpc>
              <a:buNone/>
            </a:pPr>
            <a:endParaRPr lang="en-US" sz="24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Title 1"/>
          <p:cNvSpPr txBox="1">
            <a:spLocks/>
          </p:cNvSpPr>
          <p:nvPr/>
        </p:nvSpPr>
        <p:spPr>
          <a:xfrm>
            <a:off x="457200" y="609600"/>
            <a:ext cx="815340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000" dirty="0" err="1">
                <a:latin typeface="Calibri" panose="020F0502020204030204" pitchFamily="34" charset="0"/>
                <a:cs typeface="Calibri" panose="020F0502020204030204" pitchFamily="34" charset="0"/>
              </a:rPr>
              <a:t>Cuándo</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administrar</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una</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segunda</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dosis</a:t>
            </a:r>
            <a:r>
              <a:rPr lang="en-US" sz="3000" dirty="0">
                <a:latin typeface="Calibri" panose="020F0502020204030204" pitchFamily="34" charset="0"/>
                <a:cs typeface="Calibri" panose="020F0502020204030204" pitchFamily="34" charset="0"/>
              </a:rPr>
              <a:t> de </a:t>
            </a:r>
            <a:r>
              <a:rPr lang="en-US" sz="3000" dirty="0" err="1">
                <a:latin typeface="Calibri" panose="020F0502020204030204" pitchFamily="34" charset="0"/>
                <a:cs typeface="Calibri" panose="020F0502020204030204" pitchFamily="34" charset="0"/>
              </a:rPr>
              <a:t>naloxona</a:t>
            </a:r>
            <a:endParaRPr lang="en-US" sz="3000" dirty="0">
              <a:latin typeface="Calibri" panose="020F0502020204030204" pitchFamily="34" charset="0"/>
              <a:cs typeface="Calibri" panose="020F0502020204030204" pitchFamily="34" charset="0"/>
            </a:endParaRPr>
          </a:p>
        </p:txBody>
      </p:sp>
      <p:pic>
        <p:nvPicPr>
          <p:cNvPr id="17" name="Picture 3" descr="http://www.naabt.org/images/bt_slide_3.jpg"/>
          <p:cNvPicPr>
            <a:picLocks noChangeAspect="1" noChangeArrowheads="1"/>
          </p:cNvPicPr>
          <p:nvPr/>
        </p:nvPicPr>
        <p:blipFill>
          <a:blip r:embed="rId5" r:link="rId6" cstate="print"/>
          <a:srcRect/>
          <a:stretch>
            <a:fillRect/>
          </a:stretch>
        </p:blipFill>
        <p:spPr bwMode="auto">
          <a:xfrm>
            <a:off x="4831687" y="3621445"/>
            <a:ext cx="3848186" cy="2798763"/>
          </a:xfrm>
          <a:prstGeom prst="rect">
            <a:avLst/>
          </a:prstGeom>
          <a:noFill/>
          <a:ln w="9525">
            <a:noFill/>
            <a:miter lim="800000"/>
            <a:headEnd/>
            <a:tailEnd/>
          </a:ln>
          <a:effectLst/>
        </p:spPr>
      </p:pic>
      <p:sp>
        <p:nvSpPr>
          <p:cNvPr id="18" name="Text Box 4"/>
          <p:cNvSpPr txBox="1">
            <a:spLocks noChangeArrowheads="1"/>
          </p:cNvSpPr>
          <p:nvPr/>
        </p:nvSpPr>
        <p:spPr bwMode="auto">
          <a:xfrm>
            <a:off x="7275462" y="5020827"/>
            <a:ext cx="1684687" cy="1606277"/>
          </a:xfrm>
          <a:prstGeom prst="rect">
            <a:avLst/>
          </a:prstGeom>
          <a:solidFill>
            <a:srgbClr val="FF9900"/>
          </a:solidFill>
          <a:ln w="9525" algn="ctr">
            <a:solidFill>
              <a:srgbClr val="000000"/>
            </a:solidFill>
            <a:miter lim="800000"/>
            <a:headEnd/>
            <a:tailEnd/>
          </a:ln>
          <a:effectLst/>
        </p:spPr>
        <p:txBody>
          <a:bodyPr/>
          <a:lstStyle/>
          <a:p>
            <a:pPr algn="ctr" eaLnBrk="0" hangingPunct="0"/>
            <a:r>
              <a:rPr lang="es-ES" sz="1100" dirty="0">
                <a:latin typeface="Calibri" panose="020F0502020204030204" pitchFamily="34" charset="0"/>
                <a:cs typeface="Calibri" panose="020F0502020204030204" pitchFamily="34" charset="0"/>
              </a:rPr>
              <a:t>La </a:t>
            </a:r>
            <a:r>
              <a:rPr lang="es-ES" sz="1100" dirty="0" err="1">
                <a:latin typeface="Calibri" panose="020F0502020204030204" pitchFamily="34" charset="0"/>
                <a:cs typeface="Calibri" panose="020F0502020204030204" pitchFamily="34" charset="0"/>
              </a:rPr>
              <a:t>naloxona</a:t>
            </a:r>
            <a:r>
              <a:rPr lang="es-ES" sz="1100" dirty="0">
                <a:latin typeface="Calibri" panose="020F0502020204030204" pitchFamily="34" charset="0"/>
                <a:cs typeface="Calibri" panose="020F0502020204030204" pitchFamily="34" charset="0"/>
              </a:rPr>
              <a:t> tiene una afinidad más fuerte con los receptores de opioides que el opioide, por lo que retira al opioide de los receptores por un </a:t>
            </a:r>
            <a:r>
              <a:rPr lang="en-US" sz="1100" b="1" u="sng" dirty="0" err="1">
                <a:latin typeface="Calibri" panose="020F0502020204030204" pitchFamily="34" charset="0"/>
                <a:cs typeface="Calibri" panose="020F0502020204030204" pitchFamily="34" charset="0"/>
              </a:rPr>
              <a:t>corto</a:t>
            </a:r>
            <a:r>
              <a:rPr lang="en-US" sz="1100" b="1" u="sng" dirty="0">
                <a:latin typeface="Calibri" panose="020F0502020204030204" pitchFamily="34" charset="0"/>
                <a:cs typeface="Calibri" panose="020F0502020204030204" pitchFamily="34" charset="0"/>
              </a:rPr>
              <a:t> </a:t>
            </a:r>
            <a:r>
              <a:rPr lang="en-US" sz="1100" b="1" u="sng" dirty="0" err="1">
                <a:latin typeface="Calibri" panose="020F0502020204030204" pitchFamily="34" charset="0"/>
                <a:cs typeface="Calibri" panose="020F0502020204030204" pitchFamily="34" charset="0"/>
              </a:rPr>
              <a:t>periodo</a:t>
            </a:r>
            <a:r>
              <a:rPr lang="en-US" sz="1100" b="1" dirty="0">
                <a:latin typeface="Calibri" panose="020F0502020204030204" pitchFamily="34" charset="0"/>
                <a:cs typeface="Calibri" panose="020F0502020204030204" pitchFamily="34" charset="0"/>
              </a:rPr>
              <a:t> (30-90 </a:t>
            </a:r>
            <a:r>
              <a:rPr lang="en-US" sz="1100" b="1" dirty="0" err="1">
                <a:latin typeface="Calibri" panose="020F0502020204030204" pitchFamily="34" charset="0"/>
                <a:cs typeface="Calibri" panose="020F0502020204030204" pitchFamily="34" charset="0"/>
              </a:rPr>
              <a:t>minutos</a:t>
            </a:r>
            <a:r>
              <a:rPr lang="en-US" sz="1100" b="1"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a:t>
            </a:r>
            <a:r>
              <a:rPr lang="es-ES" sz="1100" dirty="0">
                <a:latin typeface="Calibri" panose="020F0502020204030204" pitchFamily="34" charset="0"/>
                <a:cs typeface="Calibri" panose="020F0502020204030204" pitchFamily="34" charset="0"/>
              </a:rPr>
              <a:t>y permite que la persona respire nuevamente</a:t>
            </a:r>
            <a:r>
              <a:rPr lang="en-US" sz="1100" dirty="0">
                <a:latin typeface="Calibri" panose="020F0502020204030204" pitchFamily="34" charset="0"/>
                <a:cs typeface="Calibri" panose="020F0502020204030204" pitchFamily="34" charset="0"/>
              </a:rPr>
              <a:t>.</a:t>
            </a:r>
          </a:p>
          <a:p>
            <a:pPr algn="ctr" eaLnBrk="0" hangingPunct="0"/>
            <a:r>
              <a:rPr lang="en-US" sz="1100" dirty="0">
                <a:latin typeface="Calibri" panose="020F0502020204030204" pitchFamily="34" charset="0"/>
                <a:cs typeface="Calibri" panose="020F0502020204030204" pitchFamily="34" charset="0"/>
              </a:rPr>
              <a:t>.</a:t>
            </a:r>
          </a:p>
        </p:txBody>
      </p:sp>
      <p:sp>
        <p:nvSpPr>
          <p:cNvPr id="19" name="Text Box 5"/>
          <p:cNvSpPr txBox="1">
            <a:spLocks noChangeArrowheads="1"/>
          </p:cNvSpPr>
          <p:nvPr/>
        </p:nvSpPr>
        <p:spPr bwMode="auto">
          <a:xfrm>
            <a:off x="5181601" y="5901936"/>
            <a:ext cx="847856" cy="432921"/>
          </a:xfrm>
          <a:prstGeom prst="rect">
            <a:avLst/>
          </a:prstGeom>
          <a:solidFill>
            <a:srgbClr val="FF9900">
              <a:alpha val="75000"/>
            </a:srgbClr>
          </a:solidFill>
          <a:ln w="9525" algn="ctr">
            <a:solidFill>
              <a:srgbClr val="000000"/>
            </a:solidFill>
            <a:miter lim="800000"/>
            <a:headEnd/>
            <a:tailEnd/>
          </a:ln>
          <a:effectLst/>
        </p:spPr>
        <p:txBody>
          <a:bodyPr/>
          <a:lstStyle/>
          <a:p>
            <a:pPr algn="ctr" eaLnBrk="0" hangingPunct="0"/>
            <a:r>
              <a:rPr lang="en-US" sz="1100" dirty="0">
                <a:latin typeface="Calibri" panose="020F0502020204030204" pitchFamily="34" charset="0"/>
                <a:cs typeface="Calibri" panose="020F0502020204030204" pitchFamily="34" charset="0"/>
              </a:rPr>
              <a:t>Receptor de </a:t>
            </a:r>
            <a:r>
              <a:rPr lang="en-US" sz="1100" dirty="0" err="1">
                <a:latin typeface="Calibri" panose="020F0502020204030204" pitchFamily="34" charset="0"/>
                <a:cs typeface="Calibri" panose="020F0502020204030204" pitchFamily="34" charset="0"/>
              </a:rPr>
              <a:t>opioides</a:t>
            </a:r>
            <a:endParaRPr lang="en-US" sz="1100" dirty="0">
              <a:latin typeface="Calibri" panose="020F0502020204030204" pitchFamily="34" charset="0"/>
              <a:cs typeface="Calibri" panose="020F0502020204030204" pitchFamily="34" charset="0"/>
            </a:endParaRPr>
          </a:p>
        </p:txBody>
      </p:sp>
      <p:sp>
        <p:nvSpPr>
          <p:cNvPr id="22" name="Line 8"/>
          <p:cNvSpPr>
            <a:spLocks noChangeShapeType="1"/>
          </p:cNvSpPr>
          <p:nvPr/>
        </p:nvSpPr>
        <p:spPr bwMode="auto">
          <a:xfrm flipV="1">
            <a:off x="6264619" y="5348532"/>
            <a:ext cx="876300" cy="529126"/>
          </a:xfrm>
          <a:prstGeom prst="line">
            <a:avLst/>
          </a:prstGeom>
          <a:noFill/>
          <a:ln w="25400">
            <a:solidFill>
              <a:srgbClr val="FF9900"/>
            </a:solidFill>
            <a:round/>
            <a:headEnd/>
            <a:tailEnd type="triangle" w="med" len="med"/>
          </a:ln>
          <a:effectLst/>
        </p:spPr>
        <p:txBody>
          <a:bodyPr/>
          <a:lstStyle/>
          <a:p>
            <a:endParaRPr lang="en-US" sz="1050" dirty="0"/>
          </a:p>
        </p:txBody>
      </p:sp>
      <p:sp>
        <p:nvSpPr>
          <p:cNvPr id="23" name="Line 9"/>
          <p:cNvSpPr>
            <a:spLocks noChangeShapeType="1"/>
          </p:cNvSpPr>
          <p:nvPr/>
        </p:nvSpPr>
        <p:spPr bwMode="auto">
          <a:xfrm flipV="1">
            <a:off x="5939467" y="4804367"/>
            <a:ext cx="481965"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5" name="Line 11"/>
          <p:cNvSpPr>
            <a:spLocks noChangeShapeType="1"/>
          </p:cNvSpPr>
          <p:nvPr/>
        </p:nvSpPr>
        <p:spPr bwMode="auto">
          <a:xfrm flipV="1">
            <a:off x="5931244" y="4708162"/>
            <a:ext cx="876300" cy="529126"/>
          </a:xfrm>
          <a:prstGeom prst="line">
            <a:avLst/>
          </a:prstGeom>
          <a:noFill/>
          <a:ln w="25400">
            <a:solidFill>
              <a:srgbClr val="FF9900"/>
            </a:solidFill>
            <a:round/>
            <a:headEnd/>
            <a:tailEnd type="triangle" w="med" len="med"/>
          </a:ln>
          <a:effectLst/>
        </p:spPr>
        <p:txBody>
          <a:bodyPr/>
          <a:lstStyle/>
          <a:p>
            <a:endParaRPr lang="en-US" sz="1050" dirty="0"/>
          </a:p>
        </p:txBody>
      </p:sp>
      <p:sp>
        <p:nvSpPr>
          <p:cNvPr id="27" name="Line 13"/>
          <p:cNvSpPr>
            <a:spLocks noChangeShapeType="1"/>
          </p:cNvSpPr>
          <p:nvPr/>
        </p:nvSpPr>
        <p:spPr bwMode="auto">
          <a:xfrm>
            <a:off x="5308500" y="3719786"/>
            <a:ext cx="744855"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6" name="Line 12"/>
          <p:cNvSpPr>
            <a:spLocks noChangeShapeType="1"/>
          </p:cNvSpPr>
          <p:nvPr/>
        </p:nvSpPr>
        <p:spPr bwMode="auto">
          <a:xfrm>
            <a:off x="5284601" y="3799815"/>
            <a:ext cx="175260" cy="577228"/>
          </a:xfrm>
          <a:prstGeom prst="line">
            <a:avLst/>
          </a:prstGeom>
          <a:noFill/>
          <a:ln w="25400">
            <a:solidFill>
              <a:srgbClr val="FF9900"/>
            </a:solidFill>
            <a:round/>
            <a:headEnd/>
            <a:tailEnd type="triangle" w="med" len="med"/>
          </a:ln>
          <a:effectLst/>
        </p:spPr>
        <p:txBody>
          <a:bodyPr/>
          <a:lstStyle/>
          <a:p>
            <a:endParaRPr lang="en-US" sz="1050" dirty="0"/>
          </a:p>
        </p:txBody>
      </p:sp>
      <p:sp>
        <p:nvSpPr>
          <p:cNvPr id="28" name="Line 14"/>
          <p:cNvSpPr>
            <a:spLocks noChangeShapeType="1"/>
          </p:cNvSpPr>
          <p:nvPr/>
        </p:nvSpPr>
        <p:spPr bwMode="auto">
          <a:xfrm>
            <a:off x="5300689" y="3760472"/>
            <a:ext cx="1927860"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1" name="Text Box 7"/>
          <p:cNvSpPr txBox="1">
            <a:spLocks noChangeArrowheads="1"/>
          </p:cNvSpPr>
          <p:nvPr/>
        </p:nvSpPr>
        <p:spPr bwMode="auto">
          <a:xfrm>
            <a:off x="4941596" y="3611416"/>
            <a:ext cx="697204" cy="274784"/>
          </a:xfrm>
          <a:prstGeom prst="rect">
            <a:avLst/>
          </a:prstGeom>
          <a:solidFill>
            <a:srgbClr val="FF9900"/>
          </a:solidFill>
          <a:ln w="9525" algn="ctr">
            <a:solidFill>
              <a:srgbClr val="000000"/>
            </a:solidFill>
            <a:miter lim="800000"/>
            <a:headEnd/>
            <a:tailEnd/>
          </a:ln>
          <a:effectLst/>
        </p:spPr>
        <p:txBody>
          <a:bodyPr/>
          <a:lstStyle/>
          <a:p>
            <a:pPr eaLnBrk="0" hangingPunct="0"/>
            <a:r>
              <a:rPr lang="en-US" sz="1100" dirty="0" err="1">
                <a:latin typeface="Calibri" panose="020F0502020204030204" pitchFamily="34" charset="0"/>
                <a:cs typeface="Calibri" panose="020F0502020204030204" pitchFamily="34" charset="0"/>
              </a:rPr>
              <a:t>Opioide</a:t>
            </a:r>
            <a:endParaRPr lang="en-US" sz="1100" dirty="0">
              <a:latin typeface="Calibri" panose="020F0502020204030204" pitchFamily="34" charset="0"/>
              <a:cs typeface="Calibri" panose="020F0502020204030204" pitchFamily="34" charset="0"/>
            </a:endParaRPr>
          </a:p>
        </p:txBody>
      </p:sp>
      <p:sp>
        <p:nvSpPr>
          <p:cNvPr id="24" name="Line 10"/>
          <p:cNvSpPr>
            <a:spLocks noChangeShapeType="1"/>
          </p:cNvSpPr>
          <p:nvPr/>
        </p:nvSpPr>
        <p:spPr bwMode="auto">
          <a:xfrm flipV="1">
            <a:off x="5783448" y="4616752"/>
            <a:ext cx="657225" cy="721535"/>
          </a:xfrm>
          <a:prstGeom prst="line">
            <a:avLst/>
          </a:prstGeom>
          <a:noFill/>
          <a:ln w="25400">
            <a:solidFill>
              <a:srgbClr val="FF9900"/>
            </a:solidFill>
            <a:round/>
            <a:headEnd/>
            <a:tailEnd type="triangle" w="med" len="med"/>
          </a:ln>
          <a:effectLst/>
        </p:spPr>
        <p:txBody>
          <a:bodyPr/>
          <a:lstStyle/>
          <a:p>
            <a:endParaRPr lang="en-US" sz="1050" dirty="0"/>
          </a:p>
        </p:txBody>
      </p:sp>
      <p:sp>
        <p:nvSpPr>
          <p:cNvPr id="20" name="Text Box 6"/>
          <p:cNvSpPr txBox="1">
            <a:spLocks noChangeArrowheads="1"/>
          </p:cNvSpPr>
          <p:nvPr/>
        </p:nvSpPr>
        <p:spPr bwMode="auto">
          <a:xfrm>
            <a:off x="5284601" y="5136590"/>
            <a:ext cx="744855" cy="240512"/>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1100" dirty="0" err="1">
                <a:latin typeface="Calibri" panose="020F0502020204030204" pitchFamily="34" charset="0"/>
                <a:cs typeface="Calibri" panose="020F0502020204030204" pitchFamily="34" charset="0"/>
              </a:rPr>
              <a:t>Naloxona</a:t>
            </a:r>
            <a:endParaRPr lang="en-US" sz="11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457189" indent="-457189">
              <a:buNone/>
            </a:pPr>
            <a:r>
              <a:rPr lang="es-ES" sz="1800" dirty="0">
                <a:latin typeface="Calibri" panose="020F0502020204030204" pitchFamily="34" charset="0"/>
                <a:cs typeface="Calibri" panose="020F0502020204030204" pitchFamily="34" charset="0"/>
              </a:rPr>
              <a:t>Las personas se despiertan de una sobredosis de diferentes maneras</a:t>
            </a:r>
            <a:r>
              <a:rPr lang="en-US" sz="1800" dirty="0">
                <a:latin typeface="Calibri" panose="020F0502020204030204" pitchFamily="34" charset="0"/>
                <a:cs typeface="Calibri" panose="020F0502020204030204" pitchFamily="34" charset="0"/>
              </a:rPr>
              <a:t>.</a:t>
            </a:r>
          </a:p>
          <a:p>
            <a:pPr marL="457189" indent="-457189">
              <a:buNone/>
            </a:pPr>
            <a:r>
              <a:rPr lang="es-MX" sz="1800" dirty="0"/>
              <a:t>Si bien las personas suelen estar confundidas y ansiosas, </a:t>
            </a:r>
            <a:r>
              <a:rPr lang="es-MX" sz="1800" b="1" u="sng" dirty="0"/>
              <a:t>rara vez</a:t>
            </a:r>
            <a:r>
              <a:rPr lang="es-MX" sz="1800" dirty="0"/>
              <a:t> son violentas o combativas. </a:t>
            </a:r>
            <a:r>
              <a:rPr lang="es-MX" sz="1800" b="1" dirty="0"/>
              <a:t>Esta es una persona en angustia psicológica</a:t>
            </a:r>
            <a:r>
              <a:rPr lang="en-US" sz="1800" dirty="0">
                <a:latin typeface="Calibri" panose="020F0502020204030204" pitchFamily="34" charset="0"/>
                <a:cs typeface="Calibri" panose="020F0502020204030204" pitchFamily="34" charset="0"/>
              </a:rPr>
              <a:t>.</a:t>
            </a:r>
          </a:p>
          <a:p>
            <a:pPr marL="457189" indent="-457189">
              <a:buNone/>
            </a:pPr>
            <a:r>
              <a:rPr lang="es-ES" sz="1800" dirty="0">
                <a:latin typeface="Calibri" panose="020F0502020204030204" pitchFamily="34" charset="0"/>
                <a:cs typeface="Calibri" panose="020F0502020204030204" pitchFamily="34" charset="0"/>
              </a:rPr>
              <a:t>Muchas veces, cuando las personas sufren una sobredosis, no se dan cuenta de lo que ha sucedido</a:t>
            </a:r>
            <a:r>
              <a:rPr lang="en-US" sz="1800" dirty="0">
                <a:latin typeface="Calibri" panose="020F0502020204030204" pitchFamily="34" charset="0"/>
                <a:cs typeface="Calibri" panose="020F0502020204030204" pitchFamily="34" charset="0"/>
              </a:rPr>
              <a:t>.</a:t>
            </a:r>
          </a:p>
          <a:p>
            <a:pPr marL="457189" indent="-457189">
              <a:buNone/>
            </a:pPr>
            <a:r>
              <a:rPr lang="en-US" sz="1800" dirty="0" err="1">
                <a:latin typeface="Calibri" panose="020F0502020204030204" pitchFamily="34" charset="0"/>
                <a:cs typeface="Calibri" panose="020F0502020204030204" pitchFamily="34" charset="0"/>
              </a:rPr>
              <a:t>Explique</a:t>
            </a:r>
            <a:r>
              <a:rPr lang="en-US" sz="1800" dirty="0">
                <a:latin typeface="Calibri" panose="020F0502020204030204" pitchFamily="34" charset="0"/>
                <a:cs typeface="Calibri" panose="020F0502020204030204" pitchFamily="34" charset="0"/>
              </a:rPr>
              <a:t> lo </a:t>
            </a:r>
            <a:r>
              <a:rPr lang="en-US" sz="1800" dirty="0" err="1">
                <a:latin typeface="Calibri" panose="020F0502020204030204" pitchFamily="34" charset="0"/>
                <a:cs typeface="Calibri" panose="020F0502020204030204" pitchFamily="34" charset="0"/>
              </a:rPr>
              <a:t>sucedido</a:t>
            </a:r>
            <a:r>
              <a:rPr lang="en-US" sz="1800" dirty="0">
                <a:latin typeface="Calibri" panose="020F0502020204030204" pitchFamily="34" charset="0"/>
                <a:cs typeface="Calibri" panose="020F0502020204030204" pitchFamily="34" charset="0"/>
              </a:rPr>
              <a:t> </a:t>
            </a:r>
            <a:r>
              <a:rPr lang="es-ES" sz="1800" dirty="0">
                <a:latin typeface="Calibri" panose="020F0502020204030204" pitchFamily="34" charset="0"/>
                <a:cs typeface="Calibri" panose="020F0502020204030204" pitchFamily="34" charset="0"/>
              </a:rPr>
              <a:t>y enfatice la importancia de esperar a que lleguen los servicios médicos de emergencia para que puedan ser evaluadas.</a:t>
            </a:r>
            <a:endParaRPr lang="en-US" sz="1800" dirty="0">
              <a:latin typeface="Calibri" panose="020F0502020204030204" pitchFamily="34" charset="0"/>
              <a:cs typeface="Calibri" panose="020F0502020204030204" pitchFamily="34" charset="0"/>
            </a:endParaRPr>
          </a:p>
          <a:p>
            <a:pPr marL="457189" indent="-457189">
              <a:buNone/>
            </a:pPr>
            <a:r>
              <a:rPr lang="es-ES" sz="1800" dirty="0">
                <a:latin typeface="Calibri" panose="020F0502020204030204" pitchFamily="34" charset="0"/>
                <a:cs typeface="Calibri" panose="020F0502020204030204" pitchFamily="34" charset="0"/>
              </a:rPr>
              <a:t>Si la persona es adicta a los opioides, tendrá síntomas de abstinencia, ya que los opioides no se pueden adherir a los receptores mientras 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esté presente - incluso si toma más drogas, esto no ayudará</a:t>
            </a:r>
            <a:r>
              <a:rPr lang="en-US" sz="1800" dirty="0">
                <a:latin typeface="Calibri" panose="020F0502020204030204" pitchFamily="34" charset="0"/>
                <a:cs typeface="Calibri" panose="020F0502020204030204" pitchFamily="34" charset="0"/>
              </a:rPr>
              <a:t>.</a:t>
            </a:r>
          </a:p>
          <a:p>
            <a:pPr marL="457189" indent="-457189">
              <a:buNone/>
            </a:pPr>
            <a:r>
              <a:rPr lang="es-ES" sz="1800" dirty="0">
                <a:latin typeface="Calibri" panose="020F0502020204030204" pitchFamily="34" charset="0"/>
                <a:cs typeface="Calibri" panose="020F0502020204030204" pitchFamily="34" charset="0"/>
              </a:rPr>
              <a:t>Hágales saber que una vez que el efecto de la naloxona desaparezca, podrían volver a sufrir una sobredosis si los opioides todavía están en su sistema</a:t>
            </a:r>
            <a:r>
              <a:rPr lang="en-US" sz="1800" dirty="0">
                <a:latin typeface="Calibri" panose="020F0502020204030204" pitchFamily="34" charset="0"/>
                <a:cs typeface="Calibri" panose="020F0502020204030204" pitchFamily="34" charset="0"/>
              </a:rPr>
              <a:t>.</a:t>
            </a:r>
          </a:p>
          <a:p>
            <a:pPr marL="34290" indent="0">
              <a:buNone/>
            </a:pPr>
            <a:endParaRPr lang="en-US" sz="1800" dirty="0">
              <a:latin typeface="Calibri" panose="020F0502020204030204" pitchFamily="34" charset="0"/>
              <a:cs typeface="Calibri" panose="020F0502020204030204" pitchFamily="34" charset="0"/>
            </a:endParaRPr>
          </a:p>
          <a:p>
            <a:pPr marL="34290" indent="0">
              <a:buNone/>
            </a:pPr>
            <a:endParaRPr lang="en-US" sz="1800" dirty="0"/>
          </a:p>
          <a:p>
            <a:pPr>
              <a:buNone/>
            </a:pPr>
            <a:endParaRPr lang="en-US" sz="1400" dirty="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Title 1"/>
          <p:cNvSpPr>
            <a:spLocks noGrp="1"/>
          </p:cNvSpPr>
          <p:nvPr>
            <p:ph type="title"/>
          </p:nvPr>
        </p:nvSpPr>
        <p:spPr>
          <a:xfrm>
            <a:off x="857250" y="762000"/>
            <a:ext cx="7406640" cy="1203960"/>
          </a:xfrm>
        </p:spPr>
        <p:txBody>
          <a:bodyPr>
            <a:normAutofit/>
          </a:bodyPr>
          <a:lstStyle/>
          <a:p>
            <a:r>
              <a:rPr lang="en-US" sz="3600" dirty="0" err="1">
                <a:latin typeface="Calibri" panose="020F0502020204030204" pitchFamily="34" charset="0"/>
                <a:cs typeface="Calibri" panose="020F0502020204030204" pitchFamily="34" charset="0"/>
              </a:rPr>
              <a:t>Cuidados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posteriores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una</a:t>
            </a:r>
            <a:r>
              <a:rPr lang="en-US" sz="3600" dirty="0">
                <a:latin typeface="Calibri" panose="020F0502020204030204" pitchFamily="34" charset="0"/>
                <a:cs typeface="Calibri" panose="020F0502020204030204" pitchFamily="34" charset="0"/>
              </a:rPr>
              <a:t> persona </a:t>
            </a:r>
            <a:r>
              <a:rPr lang="en-US" sz="3600" dirty="0" err="1">
                <a:latin typeface="Calibri" panose="020F0502020204030204" pitchFamily="34" charset="0"/>
                <a:cs typeface="Calibri" panose="020F0502020204030204" pitchFamily="34" charset="0"/>
              </a:rPr>
              <a:t>recuperada</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552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err="1">
                <a:latin typeface="Calibri" panose="020F0502020204030204" pitchFamily="34" charset="0"/>
                <a:cs typeface="Calibri" panose="020F0502020204030204" pitchFamily="34" charset="0"/>
              </a:rPr>
              <a:t>Capacitación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práctica</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685800" y="1828800"/>
            <a:ext cx="7404653" cy="1143000"/>
          </a:xfrm>
        </p:spPr>
        <p:txBody>
          <a:bodyPr>
            <a:normAutofit fontScale="25000" lnSpcReduction="20000"/>
          </a:bodyPr>
          <a:lstStyle/>
          <a:p>
            <a:pPr marL="571500" indent="-571500">
              <a:lnSpc>
                <a:spcPct val="90000"/>
              </a:lnSpc>
              <a:buNone/>
            </a:pPr>
            <a:endParaRPr lang="en-US" sz="3200" u="sng" cap="small" dirty="0">
              <a:latin typeface="Candara" pitchFamily="34" charset="0"/>
            </a:endParaRPr>
          </a:p>
          <a:p>
            <a:pPr marL="571500" indent="-571500">
              <a:lnSpc>
                <a:spcPct val="90000"/>
              </a:lnSpc>
              <a:buNone/>
            </a:pPr>
            <a:endParaRPr lang="en-US" sz="1800" u="sng" cap="small" dirty="0">
              <a:latin typeface="Candara" pitchFamily="34" charset="0"/>
            </a:endParaRPr>
          </a:p>
          <a:p>
            <a:pPr marL="571500" indent="-571500" algn="ctr">
              <a:spcBef>
                <a:spcPts val="100"/>
              </a:spcBef>
              <a:buNone/>
            </a:pPr>
            <a:r>
              <a:rPr lang="en-US" sz="11200" dirty="0" err="1">
                <a:latin typeface="Calibri" panose="020F0502020204030204" pitchFamily="34" charset="0"/>
                <a:cs typeface="Calibri" panose="020F0502020204030204" pitchFamily="34" charset="0"/>
              </a:rPr>
              <a:t>Tómese</a:t>
            </a:r>
            <a:r>
              <a:rPr lang="en-US" sz="11200" dirty="0">
                <a:latin typeface="Calibri" panose="020F0502020204030204" pitchFamily="34" charset="0"/>
                <a:cs typeface="Calibri" panose="020F0502020204030204" pitchFamily="34" charset="0"/>
              </a:rPr>
              <a:t> </a:t>
            </a:r>
            <a:r>
              <a:rPr lang="en-US" sz="11200" dirty="0" err="1">
                <a:latin typeface="Calibri" panose="020F0502020204030204" pitchFamily="34" charset="0"/>
                <a:cs typeface="Calibri" panose="020F0502020204030204" pitchFamily="34" charset="0"/>
              </a:rPr>
              <a:t>este</a:t>
            </a:r>
            <a:r>
              <a:rPr lang="en-US" sz="11200" dirty="0">
                <a:latin typeface="Calibri" panose="020F0502020204030204" pitchFamily="34" charset="0"/>
                <a:cs typeface="Calibri" panose="020F0502020204030204" pitchFamily="34" charset="0"/>
              </a:rPr>
              <a:t> </a:t>
            </a:r>
            <a:r>
              <a:rPr lang="en-US" sz="11200" dirty="0" err="1">
                <a:latin typeface="Calibri" panose="020F0502020204030204" pitchFamily="34" charset="0"/>
                <a:cs typeface="Calibri" panose="020F0502020204030204" pitchFamily="34" charset="0"/>
              </a:rPr>
              <a:t>tiempo</a:t>
            </a:r>
            <a:r>
              <a:rPr lang="en-US" sz="11200" dirty="0">
                <a:latin typeface="Calibri" panose="020F0502020204030204" pitchFamily="34" charset="0"/>
                <a:cs typeface="Calibri" panose="020F0502020204030204" pitchFamily="34" charset="0"/>
              </a:rPr>
              <a:t> para </a:t>
            </a:r>
            <a:r>
              <a:rPr lang="en-US" sz="11200" dirty="0" err="1">
                <a:latin typeface="Calibri" panose="020F0502020204030204" pitchFamily="34" charset="0"/>
                <a:cs typeface="Calibri" panose="020F0502020204030204" pitchFamily="34" charset="0"/>
              </a:rPr>
              <a:t>practicar</a:t>
            </a:r>
            <a:r>
              <a:rPr lang="en-US" sz="11200" dirty="0">
                <a:latin typeface="Calibri" panose="020F0502020204030204" pitchFamily="34" charset="0"/>
                <a:cs typeface="Calibri" panose="020F0502020204030204" pitchFamily="34" charset="0"/>
              </a:rPr>
              <a:t> </a:t>
            </a:r>
            <a:r>
              <a:rPr lang="en-US" sz="11200" dirty="0" err="1">
                <a:latin typeface="Calibri" panose="020F0502020204030204" pitchFamily="34" charset="0"/>
                <a:cs typeface="Calibri" panose="020F0502020204030204" pitchFamily="34" charset="0"/>
              </a:rPr>
              <a:t>escenarios</a:t>
            </a:r>
            <a:r>
              <a:rPr lang="en-US" sz="11200" dirty="0">
                <a:latin typeface="Calibri" panose="020F0502020204030204" pitchFamily="34" charset="0"/>
                <a:cs typeface="Calibri" panose="020F0502020204030204" pitchFamily="34" charset="0"/>
              </a:rPr>
              <a:t> </a:t>
            </a:r>
            <a:r>
              <a:rPr lang="en-US" sz="11200" dirty="0" err="1">
                <a:latin typeface="Calibri" panose="020F0502020204030204" pitchFamily="34" charset="0"/>
                <a:cs typeface="Calibri" panose="020F0502020204030204" pitchFamily="34" charset="0"/>
              </a:rPr>
              <a:t>simulados</a:t>
            </a:r>
            <a:r>
              <a:rPr lang="en-US" sz="11200" dirty="0">
                <a:latin typeface="Calibri" panose="020F0502020204030204" pitchFamily="34" charset="0"/>
                <a:cs typeface="Calibri" panose="020F0502020204030204" pitchFamily="34" charset="0"/>
              </a:rPr>
              <a:t> que </a:t>
            </a:r>
            <a:r>
              <a:rPr lang="en-US" sz="11200" dirty="0" err="1">
                <a:latin typeface="Calibri" panose="020F0502020204030204" pitchFamily="34" charset="0"/>
                <a:cs typeface="Calibri" panose="020F0502020204030204" pitchFamily="34" charset="0"/>
              </a:rPr>
              <a:t>responden</a:t>
            </a:r>
            <a:r>
              <a:rPr lang="en-US" sz="11200" dirty="0">
                <a:latin typeface="Calibri" panose="020F0502020204030204" pitchFamily="34" charset="0"/>
                <a:cs typeface="Calibri" panose="020F0502020204030204" pitchFamily="34" charset="0"/>
              </a:rPr>
              <a:t> a </a:t>
            </a:r>
            <a:r>
              <a:rPr lang="en-US" sz="11200" dirty="0" err="1">
                <a:latin typeface="Calibri" panose="020F0502020204030204" pitchFamily="34" charset="0"/>
                <a:cs typeface="Calibri" panose="020F0502020204030204" pitchFamily="34" charset="0"/>
              </a:rPr>
              <a:t>una</a:t>
            </a:r>
            <a:r>
              <a:rPr lang="en-US" sz="11200" dirty="0">
                <a:latin typeface="Calibri" panose="020F0502020204030204" pitchFamily="34" charset="0"/>
                <a:cs typeface="Calibri" panose="020F0502020204030204" pitchFamily="34" charset="0"/>
              </a:rPr>
              <a:t> </a:t>
            </a:r>
            <a:r>
              <a:rPr lang="en-US" sz="11200" dirty="0" err="1">
                <a:latin typeface="Calibri" panose="020F0502020204030204" pitchFamily="34" charset="0"/>
                <a:cs typeface="Calibri" panose="020F0502020204030204" pitchFamily="34" charset="0"/>
              </a:rPr>
              <a:t>sobredosis</a:t>
            </a:r>
            <a:r>
              <a:rPr lang="en-US" sz="11200" dirty="0">
                <a:latin typeface="Calibri" panose="020F0502020204030204" pitchFamily="34" charset="0"/>
                <a:cs typeface="Calibri" panose="020F0502020204030204" pitchFamily="34" charset="0"/>
              </a:rPr>
              <a:t> de </a:t>
            </a:r>
            <a:r>
              <a:rPr lang="en-US" sz="11200" dirty="0" err="1">
                <a:latin typeface="Calibri" panose="020F0502020204030204" pitchFamily="34" charset="0"/>
                <a:cs typeface="Calibri" panose="020F0502020204030204" pitchFamily="34" charset="0"/>
              </a:rPr>
              <a:t>opioides</a:t>
            </a:r>
            <a:r>
              <a:rPr lang="en-US" sz="11200" dirty="0">
                <a:latin typeface="Calibri" panose="020F0502020204030204" pitchFamily="34" charset="0"/>
                <a:cs typeface="Calibri" panose="020F0502020204030204" pitchFamily="34" charset="0"/>
              </a:rPr>
              <a:t>.</a:t>
            </a:r>
          </a:p>
          <a:p>
            <a:pPr marL="574675" lvl="0">
              <a:buNone/>
            </a:pPr>
            <a:endParaRPr lang="en-US" sz="1800" dirty="0">
              <a:latin typeface="Candara" pitchFamily="34" charset="0"/>
            </a:endParaRPr>
          </a:p>
          <a:p>
            <a:pPr marL="571500" indent="-571500">
              <a:lnSpc>
                <a:spcPct val="90000"/>
              </a:lnSpc>
              <a:buNone/>
            </a:pPr>
            <a:endParaRPr lang="en-US" sz="3200" dirty="0">
              <a:latin typeface="Candara" pitchFamily="34" charset="0"/>
            </a:endParaRPr>
          </a:p>
          <a:p>
            <a:pPr>
              <a:buNone/>
            </a:pPr>
            <a:r>
              <a:rPr lang="en-US" sz="1400" dirty="0">
                <a:latin typeface="Candara" pitchFamily="34" charset="0"/>
              </a:rPr>
              <a:t> </a:t>
            </a:r>
          </a:p>
          <a:p>
            <a:pPr marL="571500" indent="-571500">
              <a:lnSpc>
                <a:spcPct val="90000"/>
              </a:lnSpc>
              <a:buNone/>
            </a:pPr>
            <a:endParaRPr lang="en-US" sz="3200" dirty="0">
              <a:latin typeface="Candara" pitchFamily="34" charset="0"/>
            </a:endParaRPr>
          </a:p>
          <a:p>
            <a:pPr marL="571500" indent="-571500">
              <a:lnSpc>
                <a:spcPct val="90000"/>
              </a:lnSpc>
              <a:buNone/>
            </a:pPr>
            <a:endParaRPr lang="en-US" sz="2400" dirty="0">
              <a:latin typeface="Candara" pitchFamily="34" charset="0"/>
            </a:endParaRPr>
          </a:p>
          <a:p>
            <a:pPr marL="571500" indent="-571500">
              <a:lnSpc>
                <a:spcPct val="90000"/>
              </a:lnSpc>
              <a:buNone/>
            </a:pPr>
            <a:endParaRPr lang="en-US" sz="2800" dirty="0">
              <a:latin typeface="Candara" pitchFamily="34" charset="0"/>
            </a:endParaRPr>
          </a:p>
          <a:p>
            <a:pPr marL="571500" indent="-571500">
              <a:lnSpc>
                <a:spcPct val="90000"/>
              </a:lnSpc>
              <a:buNone/>
            </a:pPr>
            <a:endParaRPr lang="en-US" dirty="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srcRect l="27302" r="27084" b="30741"/>
          <a:stretch/>
        </p:blipFill>
        <p:spPr>
          <a:xfrm>
            <a:off x="6858000" y="479383"/>
            <a:ext cx="1929844" cy="538583"/>
          </a:xfrm>
          <a:prstGeom prst="rect">
            <a:avLst/>
          </a:prstGeom>
          <a:solidFill>
            <a:schemeClr val="bg1"/>
          </a:solidFill>
        </p:spPr>
      </p:pic>
      <p:sp>
        <p:nvSpPr>
          <p:cNvPr id="5" name="Rectangle 3"/>
          <p:cNvSpPr txBox="1">
            <a:spLocks noChangeArrowheads="1"/>
          </p:cNvSpPr>
          <p:nvPr/>
        </p:nvSpPr>
        <p:spPr>
          <a:xfrm>
            <a:off x="557668" y="3124200"/>
            <a:ext cx="8357731" cy="2811462"/>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marR="0" indent="-457200">
              <a:lnSpc>
                <a:spcPct val="107000"/>
              </a:lnSpc>
              <a:spcBef>
                <a:spcPts val="0"/>
              </a:spcBef>
              <a:spcAft>
                <a:spcPts val="800"/>
              </a:spcAft>
              <a:buFont typeface="+mj-lt"/>
              <a:buAutoNum type="arabicPeriod"/>
            </a:pPr>
            <a:r>
              <a:rPr lang="es-ES" sz="1800" dirty="0">
                <a:latin typeface="Calibri" panose="020F0502020204030204" pitchFamily="34" charset="0"/>
                <a:ea typeface="Calibri" panose="020F0502020204030204" pitchFamily="34" charset="0"/>
                <a:cs typeface="Calibri" panose="020F0502020204030204" pitchFamily="34" charset="0"/>
              </a:rPr>
              <a:t>Verificar la </a:t>
            </a:r>
            <a:r>
              <a:rPr lang="es-ES" sz="1800" b="1" dirty="0">
                <a:latin typeface="Calibri" panose="020F0502020204030204" pitchFamily="34" charset="0"/>
                <a:ea typeface="Calibri" panose="020F0502020204030204" pitchFamily="34" charset="0"/>
                <a:cs typeface="Calibri" panose="020F0502020204030204" pitchFamily="34" charset="0"/>
              </a:rPr>
              <a:t>capacidad de respuesta</a:t>
            </a:r>
          </a:p>
          <a:p>
            <a:pPr marL="0" marR="0" indent="-457200">
              <a:lnSpc>
                <a:spcPct val="107000"/>
              </a:lnSpc>
              <a:spcBef>
                <a:spcPts val="0"/>
              </a:spcBef>
              <a:spcAft>
                <a:spcPts val="800"/>
              </a:spcAft>
              <a:buFont typeface="+mj-lt"/>
              <a:buAutoNum type="arabicPeriod"/>
            </a:pPr>
            <a:r>
              <a:rPr lang="es-ES" sz="1800" b="1" dirty="0">
                <a:latin typeface="Calibri" panose="020F0502020204030204" pitchFamily="34" charset="0"/>
                <a:ea typeface="Calibri" panose="020F0502020204030204" pitchFamily="34" charset="0"/>
                <a:cs typeface="Calibri" panose="020F0502020204030204" pitchFamily="34" charset="0"/>
              </a:rPr>
              <a:t>Llamar al 911</a:t>
            </a:r>
            <a:r>
              <a:rPr lang="es-ES" sz="1800" dirty="0">
                <a:latin typeface="Calibri" panose="020F0502020204030204" pitchFamily="34" charset="0"/>
                <a:ea typeface="Calibri" panose="020F0502020204030204" pitchFamily="34" charset="0"/>
                <a:cs typeface="Calibri" panose="020F0502020204030204" pitchFamily="34" charset="0"/>
              </a:rPr>
              <a:t>, si debe dejar al individuo solo, colóquelo en posición de recuperación.</a:t>
            </a:r>
          </a:p>
          <a:p>
            <a:pPr marL="0" marR="0" indent="-457200">
              <a:lnSpc>
                <a:spcPct val="107000"/>
              </a:lnSpc>
              <a:spcBef>
                <a:spcPts val="0"/>
              </a:spcBef>
              <a:spcAft>
                <a:spcPts val="800"/>
              </a:spcAft>
              <a:buFont typeface="+mj-lt"/>
              <a:buAutoNum type="arabicPeriod"/>
            </a:pPr>
            <a:r>
              <a:rPr lang="es-ES" sz="1800" dirty="0">
                <a:latin typeface="Calibri" panose="020F0502020204030204" pitchFamily="34" charset="0"/>
                <a:ea typeface="Calibri" panose="020F0502020204030204" pitchFamily="34" charset="0"/>
                <a:cs typeface="Calibri" panose="020F0502020204030204" pitchFamily="34" charset="0"/>
              </a:rPr>
              <a:t>Dar </a:t>
            </a:r>
            <a:r>
              <a:rPr lang="es-ES" sz="1800" b="1" dirty="0">
                <a:latin typeface="Calibri" panose="020F0502020204030204" pitchFamily="34" charset="0"/>
                <a:ea typeface="Calibri" panose="020F0502020204030204" pitchFamily="34" charset="0"/>
                <a:cs typeface="Calibri" panose="020F0502020204030204" pitchFamily="34" charset="0"/>
              </a:rPr>
              <a:t>2 respiraciones de rescate </a:t>
            </a:r>
            <a:r>
              <a:rPr lang="es-ES" sz="1800" dirty="0">
                <a:latin typeface="Calibri" panose="020F0502020204030204" pitchFamily="34" charset="0"/>
                <a:ea typeface="Calibri" panose="020F0502020204030204" pitchFamily="34" charset="0"/>
                <a:cs typeface="Calibri" panose="020F0502020204030204" pitchFamily="34" charset="0"/>
              </a:rPr>
              <a:t>(si la persona no respira)</a:t>
            </a:r>
          </a:p>
          <a:p>
            <a:pPr marL="0" marR="0" indent="-457200">
              <a:lnSpc>
                <a:spcPct val="107000"/>
              </a:lnSpc>
              <a:spcBef>
                <a:spcPts val="0"/>
              </a:spcBef>
              <a:spcAft>
                <a:spcPts val="800"/>
              </a:spcAft>
              <a:buFont typeface="+mj-lt"/>
              <a:buAutoNum type="arabicPeriod"/>
            </a:pPr>
            <a:r>
              <a:rPr lang="es-ES" sz="1800" dirty="0">
                <a:latin typeface="Calibri" panose="020F0502020204030204" pitchFamily="34" charset="0"/>
                <a:ea typeface="Calibri" panose="020F0502020204030204" pitchFamily="34" charset="0"/>
                <a:cs typeface="Calibri" panose="020F0502020204030204" pitchFamily="34" charset="0"/>
              </a:rPr>
              <a:t>Administrar </a:t>
            </a:r>
            <a:r>
              <a:rPr lang="es-ES" sz="1800" b="1" dirty="0" err="1">
                <a:latin typeface="Calibri" panose="020F0502020204030204" pitchFamily="34" charset="0"/>
                <a:ea typeface="Calibri" panose="020F0502020204030204" pitchFamily="34" charset="0"/>
                <a:cs typeface="Calibri" panose="020F0502020204030204" pitchFamily="34" charset="0"/>
              </a:rPr>
              <a:t>naloxona</a:t>
            </a:r>
            <a:endParaRPr lang="es-E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s-ES" sz="1800" dirty="0">
                <a:latin typeface="Calibri" panose="020F0502020204030204" pitchFamily="34" charset="0"/>
                <a:ea typeface="Calibri" panose="020F0502020204030204" pitchFamily="34" charset="0"/>
                <a:cs typeface="Calibri" panose="020F0502020204030204" pitchFamily="34" charset="0"/>
              </a:rPr>
              <a:t>Continuar la </a:t>
            </a:r>
            <a:r>
              <a:rPr lang="es-ES" sz="1800" b="1" dirty="0">
                <a:latin typeface="Calibri" panose="020F0502020204030204" pitchFamily="34" charset="0"/>
                <a:ea typeface="Calibri" panose="020F0502020204030204" pitchFamily="34" charset="0"/>
                <a:cs typeface="Calibri" panose="020F0502020204030204" pitchFamily="34" charset="0"/>
              </a:rPr>
              <a:t>respiración de rescate</a:t>
            </a:r>
          </a:p>
          <a:p>
            <a:pPr marL="0" marR="0" indent="-457200">
              <a:lnSpc>
                <a:spcPct val="107000"/>
              </a:lnSpc>
              <a:spcBef>
                <a:spcPts val="0"/>
              </a:spcBef>
              <a:spcAft>
                <a:spcPts val="800"/>
              </a:spcAft>
              <a:buFont typeface="+mj-lt"/>
              <a:buAutoNum type="arabicPeriod"/>
            </a:pPr>
            <a:r>
              <a:rPr lang="es-ES" sz="1800" dirty="0">
                <a:latin typeface="Calibri" panose="020F0502020204030204" pitchFamily="34" charset="0"/>
                <a:ea typeface="Calibri" panose="020F0502020204030204" pitchFamily="34" charset="0"/>
                <a:cs typeface="Calibri" panose="020F0502020204030204" pitchFamily="34" charset="0"/>
              </a:rPr>
              <a:t>Evaluar y responder según el resultado de la primera administración de </a:t>
            </a:r>
            <a:r>
              <a:rPr lang="es-ES" sz="1800" dirty="0" err="1">
                <a:latin typeface="Calibri" panose="020F0502020204030204" pitchFamily="34" charset="0"/>
                <a:ea typeface="Calibri" panose="020F0502020204030204" pitchFamily="34" charset="0"/>
                <a:cs typeface="Calibri" panose="020F0502020204030204" pitchFamily="34" charset="0"/>
              </a:rPr>
              <a:t>naloxona</a:t>
            </a:r>
            <a:endParaRPr lang="en-US" sz="2800" dirty="0">
              <a:latin typeface="Candara" pitchFamily="34" charset="0"/>
            </a:endParaRPr>
          </a:p>
          <a:p>
            <a:pPr marL="571500" indent="-571500" fontAlgn="auto">
              <a:spcAft>
                <a:spcPts val="0"/>
              </a:spcAft>
              <a:buFont typeface="Corbel" pitchFamily="34" charset="0"/>
              <a:buNone/>
            </a:pPr>
            <a:endParaRPr lang="en-US" sz="2800" dirty="0">
              <a:latin typeface="Candara" pitchFamily="34" charset="0"/>
            </a:endParaRPr>
          </a:p>
          <a:p>
            <a:pPr marL="571500" indent="-571500" fontAlgn="auto">
              <a:spcAft>
                <a:spcPts val="0"/>
              </a:spcAft>
              <a:buFont typeface="Corbel" pitchFamily="34" charset="0"/>
              <a:buNone/>
            </a:pPr>
            <a:endParaRPr lang="en-US" dirty="0">
              <a:latin typeface="Candara"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17966"/>
            <a:ext cx="3257550" cy="929640"/>
          </a:xfrm>
        </p:spPr>
        <p:txBody>
          <a:bodyPr>
            <a:normAutofit/>
          </a:bodyPr>
          <a:lstStyle/>
          <a:p>
            <a:r>
              <a:rPr lang="en-US" sz="3600" dirty="0">
                <a:latin typeface="Calibri" panose="020F0502020204030204" pitchFamily="34" charset="0"/>
                <a:cs typeface="Calibri" panose="020F0502020204030204" pitchFamily="34" charset="0"/>
              </a:rPr>
              <a:t>Kits de REVIVE! </a:t>
            </a:r>
          </a:p>
        </p:txBody>
      </p:sp>
      <p:pic>
        <p:nvPicPr>
          <p:cNvPr id="10" name="Content Placeholder 9"/>
          <p:cNvPicPr>
            <a:picLocks noGrp="1" noChangeAspect="1"/>
          </p:cNvPicPr>
          <p:nvPr>
            <p:ph idx="1"/>
          </p:nvPr>
        </p:nvPicPr>
        <p:blipFill>
          <a:blip r:embed="rId2"/>
          <a:stretch>
            <a:fillRect/>
          </a:stretch>
        </p:blipFill>
        <p:spPr>
          <a:xfrm>
            <a:off x="4114800" y="1725879"/>
            <a:ext cx="4474428" cy="3406242"/>
          </a:xfrm>
          <a:prstGeom prst="rect">
            <a:avLst/>
          </a:prstGeom>
        </p:spPr>
      </p:pic>
      <p:sp>
        <p:nvSpPr>
          <p:cNvPr id="8" name="Text Placeholder 7"/>
          <p:cNvSpPr>
            <a:spLocks noGrp="1"/>
          </p:cNvSpPr>
          <p:nvPr>
            <p:ph type="body" sz="half" idx="2"/>
          </p:nvPr>
        </p:nvSpPr>
        <p:spPr>
          <a:xfrm>
            <a:off x="609600" y="2099361"/>
            <a:ext cx="3220143" cy="2777439"/>
          </a:xfrm>
        </p:spPr>
        <p:txBody>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2 pares de </a:t>
            </a:r>
            <a:r>
              <a:rPr lang="en-US" sz="1800" dirty="0" err="1">
                <a:latin typeface="Calibri" panose="020F0502020204030204" pitchFamily="34" charset="0"/>
                <a:cs typeface="Calibri" panose="020F0502020204030204" pitchFamily="34" charset="0"/>
              </a:rPr>
              <a:t>guantes</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vinilo</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2 </a:t>
            </a:r>
            <a:r>
              <a:rPr lang="en-US" sz="1800" dirty="0" err="1">
                <a:latin typeface="Calibri" panose="020F0502020204030204" pitchFamily="34" charset="0"/>
                <a:cs typeface="Calibri" panose="020F0502020204030204" pitchFamily="34" charset="0"/>
              </a:rPr>
              <a:t>caretas</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bolsillo</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2 </a:t>
            </a:r>
            <a:r>
              <a:rPr lang="en-US" sz="1800" dirty="0" err="1">
                <a:latin typeface="Calibri" panose="020F0502020204030204" pitchFamily="34" charset="0"/>
                <a:cs typeface="Calibri" panose="020F0502020204030204" pitchFamily="34" charset="0"/>
              </a:rPr>
              <a:t>pegatinas</a:t>
            </a:r>
            <a:r>
              <a:rPr lang="en-US" sz="1800" dirty="0">
                <a:latin typeface="Calibri" panose="020F0502020204030204" pitchFamily="34" charset="0"/>
                <a:cs typeface="Calibri" panose="020F0502020204030204" pitchFamily="34" charset="0"/>
              </a:rPr>
              <a:t> de "Se ha </a:t>
            </a:r>
            <a:r>
              <a:rPr lang="en-US" sz="1800" dirty="0" err="1">
                <a:latin typeface="Calibri" panose="020F0502020204030204" pitchFamily="34" charset="0"/>
                <a:cs typeface="Calibri" panose="020F0502020204030204" pitchFamily="34" charset="0"/>
              </a:rPr>
              <a:t>administrado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naloxona</a:t>
            </a:r>
            <a:r>
              <a:rPr lang="en-US" sz="1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1 </a:t>
            </a:r>
            <a:r>
              <a:rPr lang="en-US" sz="1800" dirty="0" err="1">
                <a:latin typeface="Calibri" panose="020F0502020204030204" pitchFamily="34" charset="0"/>
                <a:cs typeface="Calibri" panose="020F0502020204030204" pitchFamily="34" charset="0"/>
              </a:rPr>
              <a:t>tarjeta</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instrucciones</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1 </a:t>
            </a:r>
            <a:r>
              <a:rPr lang="en-US" sz="1800" dirty="0" err="1">
                <a:latin typeface="Calibri" panose="020F0502020204030204" pitchFamily="34" charset="0"/>
                <a:cs typeface="Calibri" panose="020F0502020204030204" pitchFamily="34" charset="0"/>
              </a:rPr>
              <a:t>bolsa</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transporte</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lona</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descr="REVIVEBannerMay2015.jpg"/>
          <p:cNvPicPr>
            <a:picLocks noChangeAspect="1"/>
          </p:cNvPicPr>
          <p:nvPr/>
        </p:nvPicPr>
        <p:blipFill rotWithShape="1">
          <a:blip r:embed="rId3" cstate="print"/>
          <a:srcRect l="27302" r="27084" b="30741"/>
          <a:stretch/>
        </p:blipFill>
        <p:spPr>
          <a:xfrm>
            <a:off x="6858000" y="479383"/>
            <a:ext cx="1929844" cy="538583"/>
          </a:xfrm>
          <a:prstGeom prst="rect">
            <a:avLst/>
          </a:prstGeom>
          <a:solidFill>
            <a:schemeClr val="bg1"/>
          </a:solidFill>
        </p:spPr>
      </p:pic>
      <p:sp>
        <p:nvSpPr>
          <p:cNvPr id="11" name="TextBox 10"/>
          <p:cNvSpPr txBox="1"/>
          <p:nvPr/>
        </p:nvSpPr>
        <p:spPr>
          <a:xfrm>
            <a:off x="652023" y="5283876"/>
            <a:ext cx="7924800" cy="1200329"/>
          </a:xfrm>
          <a:prstGeom prst="rect">
            <a:avLst/>
          </a:prstGeom>
          <a:noFill/>
        </p:spPr>
        <p:txBody>
          <a:bodyPr wrap="square" rtlCol="0">
            <a:spAutoFit/>
          </a:bodyPr>
          <a:lstStyle/>
          <a:p>
            <a:r>
              <a:rPr lang="es-ES" sz="2400" b="1" dirty="0">
                <a:latin typeface="Calibri" panose="020F0502020204030204" pitchFamily="34" charset="0"/>
                <a:cs typeface="Calibri" panose="020F0502020204030204" pitchFamily="34" charset="0"/>
              </a:rPr>
              <a:t>Si usa su capacitación de REVIVE!, ¡háganoslo saber usando el enlace que se encuentra en la tarjeta de instrucciones en su kit!</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651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869673" y="1017966"/>
            <a:ext cx="7404653" cy="4038600"/>
          </a:xfrm>
        </p:spPr>
        <p:txBody>
          <a:bodyPr/>
          <a:lstStyle/>
          <a:p>
            <a:pPr marL="571500" indent="-571500" algn="ctr">
              <a:lnSpc>
                <a:spcPct val="90000"/>
              </a:lnSpc>
              <a:buNone/>
            </a:pPr>
            <a:endParaRPr lang="en-US" sz="3200" dirty="0">
              <a:latin typeface="Candara" pitchFamily="34" charset="0"/>
            </a:endParaRPr>
          </a:p>
          <a:p>
            <a:pPr marL="571500" indent="-571500" algn="ctr">
              <a:buNone/>
            </a:pPr>
            <a:r>
              <a:rPr lang="en-US" sz="3200" dirty="0">
                <a:latin typeface="Calibri" panose="020F0502020204030204" pitchFamily="34" charset="0"/>
                <a:cs typeface="Calibri" panose="020F0502020204030204" pitchFamily="34" charset="0"/>
              </a:rPr>
              <a:t>¡Gracias </a:t>
            </a:r>
            <a:r>
              <a:rPr lang="en-US" sz="3200" dirty="0" err="1">
                <a:latin typeface="Calibri" panose="020F0502020204030204" pitchFamily="34" charset="0"/>
                <a:cs typeface="Calibri" panose="020F0502020204030204" pitchFamily="34" charset="0"/>
              </a:rPr>
              <a:t>por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asistencia</a:t>
            </a:r>
            <a:r>
              <a:rPr lang="en-US" sz="3200" dirty="0">
                <a:latin typeface="Calibri" panose="020F0502020204030204" pitchFamily="34" charset="0"/>
                <a:cs typeface="Calibri" panose="020F0502020204030204" pitchFamily="34" charset="0"/>
              </a:rPr>
              <a:t>!</a:t>
            </a:r>
          </a:p>
          <a:p>
            <a:pPr marL="571500" indent="-571500" algn="ctr">
              <a:buNone/>
            </a:pPr>
            <a:r>
              <a:rPr lang="en-US" sz="2000" dirty="0">
                <a:latin typeface="Calibri" panose="020F0502020204030204" pitchFamily="34" charset="0"/>
                <a:cs typeface="Calibri" panose="020F0502020204030204" pitchFamily="34" charset="0"/>
              </a:rPr>
              <a:t>Para mayor </a:t>
            </a:r>
            <a:r>
              <a:rPr lang="en-US" sz="2000" dirty="0" err="1">
                <a:latin typeface="Calibri" panose="020F0502020204030204" pitchFamily="34" charset="0"/>
                <a:cs typeface="Calibri" panose="020F0502020204030204" pitchFamily="34" charset="0"/>
              </a:rPr>
              <a:t>información</a:t>
            </a:r>
            <a:r>
              <a:rPr lang="en-US" sz="2000" dirty="0">
                <a:latin typeface="Calibri" panose="020F0502020204030204" pitchFamily="34" charset="0"/>
                <a:cs typeface="Calibri" panose="020F0502020204030204" pitchFamily="34" charset="0"/>
              </a:rPr>
              <a:t>:</a:t>
            </a:r>
          </a:p>
          <a:p>
            <a:pPr marL="571500" indent="-571500" algn="ctr">
              <a:lnSpc>
                <a:spcPct val="90000"/>
              </a:lnSpc>
              <a:buNone/>
            </a:pPr>
            <a:r>
              <a:rPr lang="en-US" sz="2000" dirty="0">
                <a:latin typeface="Calibri" panose="020F0502020204030204" pitchFamily="34" charset="0"/>
                <a:cs typeface="Calibri" panose="020F0502020204030204" pitchFamily="34" charset="0"/>
              </a:rPr>
              <a:t>REVIVE@dbhds.virginia.gov</a:t>
            </a:r>
          </a:p>
          <a:p>
            <a:pPr marL="571500" indent="-571500" algn="ctr">
              <a:lnSpc>
                <a:spcPct val="90000"/>
              </a:lnSpc>
              <a:buNone/>
            </a:pPr>
            <a:r>
              <a:rPr lang="en-US" sz="1800" dirty="0">
                <a:latin typeface="Calibri" panose="020F0502020204030204" pitchFamily="34" charset="0"/>
                <a:cs typeface="Calibri" panose="020F0502020204030204" pitchFamily="34" charset="0"/>
                <a:hlinkClick r:id="rId3"/>
              </a:rPr>
              <a:t>http://www.dbhds.virginia.gov/individuals-and-families/substance-abuse/revive</a:t>
            </a:r>
            <a:endParaRPr lang="en-US" sz="1800" dirty="0">
              <a:latin typeface="Candara" pitchFamily="34" charset="0"/>
            </a:endParaRPr>
          </a:p>
          <a:p>
            <a:pPr marL="571500" indent="-571500" algn="ctr">
              <a:lnSpc>
                <a:spcPct val="90000"/>
              </a:lnSpc>
              <a:buNone/>
            </a:pPr>
            <a:endParaRPr lang="en-US" sz="3200" dirty="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rotWithShape="1">
          <a:blip r:embed="rId4" cstate="print"/>
          <a:srcRect l="27302" r="27084" b="30741"/>
          <a:stretch/>
        </p:blipFill>
        <p:spPr>
          <a:xfrm>
            <a:off x="6858000" y="479383"/>
            <a:ext cx="1929844" cy="538583"/>
          </a:xfrm>
          <a:prstGeom prst="rect">
            <a:avLst/>
          </a:prstGeom>
          <a:solidFill>
            <a:schemeClr val="bg1"/>
          </a:solid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843628"/>
            <a:ext cx="2209800" cy="2209800"/>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936473" y="3979032"/>
            <a:ext cx="2102127" cy="1938992"/>
          </a:xfrm>
          <a:prstGeom prst="rect">
            <a:avLst/>
          </a:prstGeom>
          <a:noFill/>
        </p:spPr>
        <p:txBody>
          <a:bodyPr wrap="square" rtlCol="0">
            <a:spAutoFit/>
          </a:bodyPr>
          <a:lstStyle/>
          <a:p>
            <a:r>
              <a:rPr lang="es-ES" sz="2400" b="1" dirty="0"/>
              <a:t>¡Complete la evaluación de la capacitación de hoy</a:t>
            </a:r>
            <a:r>
              <a:rPr lang="en-US" sz="2400" b="1" dirty="0"/>
              <a:t>!</a:t>
            </a:r>
          </a:p>
        </p:txBody>
      </p:sp>
      <p:sp>
        <p:nvSpPr>
          <p:cNvPr id="7" name="Rectangle 3"/>
          <p:cNvSpPr>
            <a:spLocks noChangeArrowheads="1"/>
          </p:cNvSpPr>
          <p:nvPr/>
        </p:nvSpPr>
        <p:spPr bwMode="auto">
          <a:xfrm>
            <a:off x="2590800" y="6135329"/>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ysClr val="windowText" lastClr="000000"/>
                </a:solidFill>
                <a:effectLst/>
                <a:latin typeface="Arial" panose="020B0604020202020204" pitchFamily="34" charset="0"/>
                <a:cs typeface="Arial" panose="020B0604020202020204" pitchFamily="34" charset="0"/>
                <a:hlinkClick r:id="rId6"/>
              </a:rPr>
              <a:t>https://ww.surveymonkey.com/r/SGL3NCX</a:t>
            </a:r>
            <a:r>
              <a:rPr kumimoji="0" lang="en-US" altLang="en-US" sz="1800" b="0" i="0" u="none" strike="noStrike" cap="none" normalizeH="0" baseline="0" dirty="0">
                <a:ln>
                  <a:noFill/>
                </a:ln>
                <a:solidFill>
                  <a:sysClr val="windowText" lastClr="000000"/>
                </a:solidFill>
                <a:effectLst/>
              </a:rPr>
              <a:t> </a:t>
            </a:r>
            <a:endParaRPr kumimoji="0" lang="en-US" altLang="en-US" sz="1800" b="0" i="0" u="none" strike="noStrike" cap="none" normalizeH="0" baseline="0" dirty="0">
              <a:ln>
                <a:noFill/>
              </a:ln>
              <a:solidFill>
                <a:sysClr val="windowText" lastClr="000000"/>
              </a:solidFill>
              <a:effectLst/>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479383"/>
            <a:ext cx="8006888" cy="1356360"/>
          </a:xfrm>
        </p:spPr>
        <p:txBody>
          <a:bodyPr>
            <a:normAutofit/>
          </a:bodyPr>
          <a:lstStyle/>
          <a:p>
            <a:r>
              <a:rPr lang="es-ES" sz="3200" dirty="0">
                <a:latin typeface="Calibri" panose="020F0502020204030204" pitchFamily="34" charset="0"/>
                <a:cs typeface="Calibri" panose="020F0502020204030204" pitchFamily="34" charset="0"/>
              </a:rPr>
              <a:t>Protecciones legales en respuesta a las sobredosis</a:t>
            </a:r>
            <a:endParaRPr lang="en-US" sz="3200" b="0"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srcRect l="27302" r="27084" b="30741"/>
          <a:stretch/>
        </p:blipFill>
        <p:spPr>
          <a:xfrm>
            <a:off x="6858000" y="479383"/>
            <a:ext cx="1929844" cy="538583"/>
          </a:xfrm>
          <a:prstGeom prst="rect">
            <a:avLst/>
          </a:prstGeom>
          <a:solidFill>
            <a:schemeClr val="bg1"/>
          </a:solidFill>
        </p:spPr>
      </p:pic>
      <p:sp>
        <p:nvSpPr>
          <p:cNvPr id="5" name="Content Placeholder 1"/>
          <p:cNvSpPr txBox="1">
            <a:spLocks/>
          </p:cNvSpPr>
          <p:nvPr/>
        </p:nvSpPr>
        <p:spPr>
          <a:xfrm>
            <a:off x="304800" y="1676400"/>
            <a:ext cx="8417128" cy="51816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indent="0" fontAlgn="auto">
              <a:spcBef>
                <a:spcPts val="0"/>
              </a:spcBef>
              <a:spcAft>
                <a:spcPts val="0"/>
              </a:spcAft>
              <a:buNone/>
              <a:tabLst>
                <a:tab pos="1371600" algn="l"/>
              </a:tabLst>
            </a:pPr>
            <a:r>
              <a:rPr lang="es-ES" sz="2400" dirty="0">
                <a:latin typeface="Calibri" panose="020F0502020204030204" pitchFamily="34" charset="0"/>
                <a:ea typeface="Calibri" panose="020F0502020204030204" pitchFamily="34" charset="0"/>
                <a:cs typeface="Calibri" panose="020F0502020204030204" pitchFamily="34" charset="0"/>
              </a:rPr>
              <a:t>Ley del Buen Samaritano de Virginia </a:t>
            </a:r>
            <a:r>
              <a:rPr lang="en-US" sz="1600" dirty="0">
                <a:latin typeface="Calibri" panose="020F0502020204030204" pitchFamily="34" charset="0"/>
                <a:ea typeface="Calibri" panose="020F0502020204030204" pitchFamily="34" charset="0"/>
                <a:cs typeface="Calibri" panose="020F0502020204030204" pitchFamily="34" charset="0"/>
              </a:rPr>
              <a:t>(</a:t>
            </a:r>
            <a:r>
              <a:rPr lang="es-ES" sz="1600" dirty="0">
                <a:latin typeface="Calibri" panose="020F0502020204030204" pitchFamily="34" charset="0"/>
                <a:ea typeface="Calibri" panose="020F0502020204030204" pitchFamily="34" charset="0"/>
                <a:cs typeface="Calibri" panose="020F0502020204030204" pitchFamily="34" charset="0"/>
              </a:rPr>
              <a:t>se aplica a cualquier rescatista no profesional que responda a una sobredosis</a:t>
            </a:r>
            <a:r>
              <a:rPr lang="en-US" sz="1600" dirty="0">
                <a:latin typeface="Calibri" panose="020F0502020204030204" pitchFamily="34" charset="0"/>
                <a:ea typeface="Calibri" panose="020F0502020204030204" pitchFamily="34" charset="0"/>
                <a:cs typeface="Calibri" panose="020F0502020204030204" pitchFamily="34" charset="0"/>
              </a:rPr>
              <a:t>)</a:t>
            </a:r>
          </a:p>
          <a:p>
            <a:pPr marL="0" indent="0" fontAlgn="auto">
              <a:spcBef>
                <a:spcPts val="0"/>
              </a:spcBef>
              <a:spcAft>
                <a:spcPts val="0"/>
              </a:spcAft>
              <a:buFont typeface="Corbel" pitchFamily="34" charset="0"/>
              <a:buNone/>
              <a:tabLst>
                <a:tab pos="13716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sz="1600" dirty="0" err="1">
                <a:latin typeface="Calibri" panose="020F0502020204030204" pitchFamily="34" charset="0"/>
                <a:ea typeface="Calibri" panose="020F0502020204030204" pitchFamily="34" charset="0"/>
                <a:cs typeface="Calibri" panose="020F0502020204030204" pitchFamily="34" charset="0"/>
              </a:rPr>
              <a:t>Cualquier</a:t>
            </a:r>
            <a:r>
              <a:rPr lang="en-US" sz="1600" dirty="0">
                <a:latin typeface="Calibri" panose="020F0502020204030204" pitchFamily="34" charset="0"/>
                <a:ea typeface="Calibri" panose="020F0502020204030204" pitchFamily="34" charset="0"/>
                <a:cs typeface="Calibri" panose="020F0502020204030204" pitchFamily="34" charset="0"/>
              </a:rPr>
              <a:t> persona que:</a:t>
            </a:r>
          </a:p>
          <a:p>
            <a:pPr marL="0" indent="0" fontAlgn="auto">
              <a:spcBef>
                <a:spcPts val="0"/>
              </a:spcBef>
              <a:spcAft>
                <a:spcPts val="0"/>
              </a:spcAft>
              <a:buFont typeface="Corbel" pitchFamily="34" charset="0"/>
              <a:buNone/>
              <a:tabLst>
                <a:tab pos="13716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dirty="0">
                <a:latin typeface="Calibri" panose="020F0502020204030204" pitchFamily="34" charset="0"/>
                <a:cs typeface="Calibri" panose="020F0502020204030204" pitchFamily="34" charset="0"/>
              </a:rPr>
              <a:t>21. </a:t>
            </a:r>
            <a:r>
              <a:rPr lang="es-ES" dirty="0">
                <a:latin typeface="Calibri" panose="020F0502020204030204" pitchFamily="34" charset="0"/>
                <a:cs typeface="Calibri" panose="020F0502020204030204" pitchFamily="34" charset="0"/>
              </a:rPr>
              <a:t>De buena fe, administra </a:t>
            </a:r>
            <a:r>
              <a:rPr lang="es-ES" dirty="0" err="1">
                <a:latin typeface="Calibri" panose="020F0502020204030204" pitchFamily="34" charset="0"/>
                <a:cs typeface="Calibri" panose="020F0502020204030204" pitchFamily="34" charset="0"/>
              </a:rPr>
              <a:t>naloxona</a:t>
            </a:r>
            <a:r>
              <a:rPr lang="es-ES" dirty="0">
                <a:latin typeface="Calibri" panose="020F0502020204030204" pitchFamily="34" charset="0"/>
                <a:cs typeface="Calibri" panose="020F0502020204030204" pitchFamily="34" charset="0"/>
              </a:rPr>
              <a:t> u otro antagonista opioide utilizado para la reversión de sobredosis de una persona que se </a:t>
            </a:r>
            <a:r>
              <a:rPr lang="es-ES" i="1" dirty="0">
                <a:latin typeface="Calibri" panose="020F0502020204030204" pitchFamily="34" charset="0"/>
                <a:cs typeface="Calibri" panose="020F0502020204030204" pitchFamily="34" charset="0"/>
              </a:rPr>
              <a:t>cree que está </a:t>
            </a:r>
            <a:r>
              <a:rPr lang="es-ES" dirty="0">
                <a:latin typeface="Calibri" panose="020F0502020204030204" pitchFamily="34" charset="0"/>
                <a:cs typeface="Calibri" panose="020F0502020204030204" pitchFamily="34" charset="0"/>
              </a:rPr>
              <a:t>sufriendo o está por sufrir una sobredosis de opioides que pone en peligro la vida de conformidad con las disposiciones de la subsección Z de </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4"/>
              </a:rPr>
              <a:t>54.1-3408</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no será responsable de ningún daño civil por cualquier lesión personal que resulte de cualquier acto u omisión en la administración de </a:t>
            </a:r>
            <a:r>
              <a:rPr lang="es-ES" dirty="0" err="1">
                <a:latin typeface="Calibri" panose="020F0502020204030204" pitchFamily="34" charset="0"/>
                <a:cs typeface="Calibri" panose="020F0502020204030204" pitchFamily="34" charset="0"/>
              </a:rPr>
              <a:t>naloxona</a:t>
            </a:r>
            <a:r>
              <a:rPr lang="es-ES" dirty="0">
                <a:latin typeface="Calibri" panose="020F0502020204030204" pitchFamily="34" charset="0"/>
                <a:cs typeface="Calibri" panose="020F0502020204030204" pitchFamily="34" charset="0"/>
              </a:rPr>
              <a:t> u otro antagonista opioide usado para la reversión de sobredosis, a menos que dicho acto u omisión sea el resultado de negligencia grave o mala conducta intencional y sin sentido</a:t>
            </a:r>
            <a:r>
              <a:rPr lang="en-US" dirty="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sz="1600" dirty="0" err="1">
                <a:latin typeface="Calibri" panose="020F0502020204030204" pitchFamily="34" charset="0"/>
                <a:cs typeface="Calibri" panose="020F0502020204030204" pitchFamily="34" charset="0"/>
              </a:rPr>
              <a:t>Subsección</a:t>
            </a:r>
            <a:r>
              <a:rPr lang="en-US" sz="1600" dirty="0">
                <a:latin typeface="Calibri" panose="020F0502020204030204" pitchFamily="34" charset="0"/>
                <a:cs typeface="Calibri" panose="020F0502020204030204" pitchFamily="34" charset="0"/>
              </a:rPr>
              <a:t> Z de § </a:t>
            </a:r>
            <a:r>
              <a:rPr lang="en-US" sz="1600" dirty="0">
                <a:latin typeface="Calibri" panose="020F0502020204030204" pitchFamily="34" charset="0"/>
                <a:cs typeface="Calibri" panose="020F0502020204030204" pitchFamily="34" charset="0"/>
                <a:hlinkClick r:id="rId4"/>
              </a:rPr>
              <a:t>54.1-3408</a:t>
            </a:r>
            <a:r>
              <a:rPr lang="en-US" sz="1600" dirty="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dirty="0">
                <a:latin typeface="Calibri" panose="020F0502020204030204" pitchFamily="34" charset="0"/>
                <a:cs typeface="Calibri" panose="020F0502020204030204" pitchFamily="34" charset="0"/>
              </a:rPr>
              <a:t>Z. </a:t>
            </a:r>
            <a:r>
              <a:rPr lang="es-ES" dirty="0">
                <a:latin typeface="Calibri" panose="020F0502020204030204" pitchFamily="34" charset="0"/>
                <a:cs typeface="Calibri" panose="020F0502020204030204" pitchFamily="34" charset="0"/>
              </a:rPr>
              <a:t>Una persona que de otro modo </a:t>
            </a:r>
            <a:r>
              <a:rPr lang="es-ES" u="sng" dirty="0">
                <a:latin typeface="Calibri" panose="020F0502020204030204" pitchFamily="34" charset="0"/>
                <a:cs typeface="Calibri" panose="020F0502020204030204" pitchFamily="34" charset="0"/>
              </a:rPr>
              <a:t>no</a:t>
            </a:r>
            <a:r>
              <a:rPr lang="es-ES" dirty="0">
                <a:latin typeface="Calibri" panose="020F0502020204030204" pitchFamily="34" charset="0"/>
                <a:cs typeface="Calibri" panose="020F0502020204030204" pitchFamily="34" charset="0"/>
              </a:rPr>
              <a:t> esté autorizada para administrar </a:t>
            </a:r>
            <a:r>
              <a:rPr lang="es-ES" dirty="0" err="1">
                <a:latin typeface="Calibri" panose="020F0502020204030204" pitchFamily="34" charset="0"/>
                <a:cs typeface="Calibri" panose="020F0502020204030204" pitchFamily="34" charset="0"/>
              </a:rPr>
              <a:t>naloxona</a:t>
            </a:r>
            <a:r>
              <a:rPr lang="es-ES" dirty="0">
                <a:latin typeface="Calibri" panose="020F0502020204030204" pitchFamily="34" charset="0"/>
                <a:cs typeface="Calibri" panose="020F0502020204030204" pitchFamily="34" charset="0"/>
              </a:rPr>
              <a:t> u otro antagonista opioide usado para la reversión de una sobredosis </a:t>
            </a:r>
            <a:r>
              <a:rPr lang="es-ES" u="sng" dirty="0">
                <a:latin typeface="Calibri" panose="020F0502020204030204" pitchFamily="34" charset="0"/>
                <a:cs typeface="Calibri" panose="020F0502020204030204" pitchFamily="34" charset="0"/>
              </a:rPr>
              <a:t>puede administrar </a:t>
            </a:r>
            <a:r>
              <a:rPr lang="es-ES" u="sng" dirty="0" err="1">
                <a:latin typeface="Calibri" panose="020F0502020204030204" pitchFamily="34" charset="0"/>
                <a:cs typeface="Calibri" panose="020F0502020204030204" pitchFamily="34" charset="0"/>
              </a:rPr>
              <a:t>naloxona</a:t>
            </a:r>
            <a:r>
              <a:rPr lang="es-ES" u="sng"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u otro antagonista opioide usado para la reversión de sobredosis de una persona que se cree que está sufriendo o está a punto de sufrir una sobredosis de opioides potencialmente mortal</a:t>
            </a:r>
            <a:r>
              <a:rPr lang="en-US" dirty="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Font typeface="Corbel" pitchFamily="34" charset="0"/>
              <a:buNone/>
              <a:tabLst>
                <a:tab pos="1371600" algn="l"/>
              </a:tabLst>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advTm="20058"/>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marL="571500" indent="-571500" algn="ctr">
              <a:lnSpc>
                <a:spcPct val="120000"/>
              </a:lnSpc>
              <a:spcBef>
                <a:spcPts val="0"/>
              </a:spcBef>
            </a:pPr>
            <a:r>
              <a:rPr lang="en-US" sz="3600" dirty="0" err="1">
                <a:latin typeface="Calibri" panose="020F0502020204030204" pitchFamily="34" charset="0"/>
                <a:cs typeface="Calibri" panose="020F0502020204030204" pitchFamily="34" charset="0"/>
              </a:rPr>
              <a:t>Agradecimientos</a:t>
            </a:r>
            <a:endParaRPr lang="en-US" sz="360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457200" y="1676400"/>
            <a:ext cx="8229600" cy="4953000"/>
          </a:xfrm>
        </p:spPr>
        <p:txBody>
          <a:bodyPr>
            <a:normAutofit lnSpcReduction="10000"/>
          </a:bodyPr>
          <a:lstStyle/>
          <a:p>
            <a:pPr marL="0" indent="0">
              <a:spcBef>
                <a:spcPts val="0"/>
              </a:spcBef>
              <a:buNone/>
            </a:pPr>
            <a:r>
              <a:rPr lang="es-ES" sz="1500" dirty="0">
                <a:latin typeface="Calibri" panose="020F0502020204030204" pitchFamily="34" charset="0"/>
                <a:cs typeface="Calibri" panose="020F0502020204030204" pitchFamily="34" charset="0"/>
              </a:rPr>
              <a:t>REVIVE! no sería posible sin la ayuda de muchos socios públicos y privados, a quienes </a:t>
            </a:r>
            <a:r>
              <a:rPr lang="es-ES" sz="1500" dirty="0" err="1">
                <a:latin typeface="Calibri" panose="020F0502020204030204" pitchFamily="34" charset="0"/>
                <a:cs typeface="Calibri" panose="020F0502020204030204" pitchFamily="34" charset="0"/>
              </a:rPr>
              <a:t>DBHDS</a:t>
            </a:r>
            <a:r>
              <a:rPr lang="es-ES" sz="1500" dirty="0">
                <a:latin typeface="Calibri" panose="020F0502020204030204" pitchFamily="34" charset="0"/>
                <a:cs typeface="Calibri" panose="020F0502020204030204" pitchFamily="34" charset="0"/>
              </a:rPr>
              <a:t> le gustaría agradecer por su invaluable asistencia</a:t>
            </a:r>
            <a:r>
              <a:rPr lang="en-US" sz="1500" dirty="0">
                <a:latin typeface="Calibri" panose="020F0502020204030204" pitchFamily="34" charset="0"/>
                <a:cs typeface="Calibri" panose="020F0502020204030204" pitchFamily="34" charset="0"/>
              </a:rPr>
              <a:t>: </a:t>
            </a:r>
          </a:p>
          <a:p>
            <a:pPr marL="0" indent="0">
              <a:spcBef>
                <a:spcPts val="0"/>
              </a:spcBef>
              <a:buNone/>
            </a:pPr>
            <a:endParaRPr lang="en-US" sz="1500" dirty="0">
              <a:latin typeface="Calibri" panose="020F0502020204030204" pitchFamily="34" charset="0"/>
              <a:cs typeface="Calibri" panose="020F0502020204030204" pitchFamily="34" charset="0"/>
            </a:endParaRP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Boston Public Health Commission Bureau of Justice Assistance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Chicago Recovery Alliance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Chris Atwood Foundation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Delegate John O’Bannon, R-73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Joanna Eller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Harm Reduction Coalition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a:t>
            </a:r>
            <a:r>
              <a:rPr lang="en-US" sz="1500" dirty="0" err="1">
                <a:latin typeface="Calibri" panose="020F0502020204030204" pitchFamily="34" charset="0"/>
                <a:cs typeface="Calibri" panose="020F0502020204030204" pitchFamily="34" charset="0"/>
              </a:rPr>
              <a:t>McShin</a:t>
            </a:r>
            <a:r>
              <a:rPr lang="en-US" sz="1500" dirty="0">
                <a:latin typeface="Calibri" panose="020F0502020204030204" pitchFamily="34" charset="0"/>
                <a:cs typeface="Calibri" panose="020F0502020204030204" pitchFamily="34" charset="0"/>
              </a:rPr>
              <a:t> Foundation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Massachusetts Department of Public Health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Multnomah County (OR) Health Department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New York City Department of Mental Health and Hygiene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New York State Division of Criminal Justice Services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Ed </a:t>
            </a:r>
            <a:r>
              <a:rPr lang="en-US" sz="1500" dirty="0" err="1">
                <a:latin typeface="Calibri" panose="020F0502020204030204" pitchFamily="34" charset="0"/>
                <a:cs typeface="Calibri" panose="020F0502020204030204" pitchFamily="34" charset="0"/>
              </a:rPr>
              <a:t>Ohlinger</a:t>
            </a:r>
            <a:r>
              <a:rPr lang="en-US" sz="1500" dirty="0">
                <a:latin typeface="Calibri" panose="020F0502020204030204" pitchFamily="34" charset="0"/>
                <a:cs typeface="Calibri" panose="020F0502020204030204" pitchFamily="34" charset="0"/>
              </a:rPr>
              <a: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One Care of Southwest Virginia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Project Lazarus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SAARA Recovery Center of Virginia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San Francisco Department of Health/DOPE Project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University of Washington Alcohol and Drug Abuse Institute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Criminal Justice Services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Health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Health Professions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Virginia Harm Reduction Coalition</a:t>
            </a:r>
          </a:p>
          <a:p>
            <a:pPr marL="571500" indent="-571500">
              <a:lnSpc>
                <a:spcPct val="90000"/>
              </a:lnSpc>
              <a:buNone/>
            </a:pPr>
            <a:endParaRPr lang="en-US" sz="3200" dirty="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569"/>
            <a:ext cx="8686800" cy="4572000"/>
          </a:xfrm>
        </p:spPr>
        <p:txBody>
          <a:bodyPr>
            <a:noAutofit/>
          </a:bodyPr>
          <a:lstStyle/>
          <a:p>
            <a:pPr marL="34290" indent="0" fontAlgn="base">
              <a:lnSpc>
                <a:spcPct val="120000"/>
              </a:lnSpc>
              <a:spcBef>
                <a:spcPts val="0"/>
              </a:spcBef>
              <a:buNone/>
            </a:pPr>
            <a:r>
              <a:rPr lang="es-ES" sz="1400" dirty="0">
                <a:latin typeface="Calibri" panose="020F0502020204030204" pitchFamily="34" charset="0"/>
                <a:cs typeface="Calibri" panose="020F0502020204030204" pitchFamily="34" charset="0"/>
              </a:rPr>
              <a:t>Ninguna persona será sometida al arresto o enjuiciamiento por </a:t>
            </a:r>
            <a:r>
              <a:rPr lang="en-US" sz="1400" dirty="0">
                <a:latin typeface="Calibri" panose="020F0502020204030204" pitchFamily="34" charset="0"/>
                <a:cs typeface="Calibri" panose="020F0502020204030204" pitchFamily="34" charset="0"/>
              </a:rPr>
              <a:t> </a:t>
            </a:r>
          </a:p>
          <a:p>
            <a:pPr fontAlgn="base">
              <a:lnSpc>
                <a:spcPct val="120000"/>
              </a:lnSpc>
              <a:spcBef>
                <a:spcPts val="0"/>
              </a:spcBef>
            </a:pPr>
            <a:r>
              <a:rPr lang="es-ES" sz="1400" dirty="0">
                <a:latin typeface="Calibri" panose="020F0502020204030204" pitchFamily="34" charset="0"/>
                <a:cs typeface="Calibri" panose="020F0502020204030204" pitchFamily="34" charset="0"/>
              </a:rPr>
              <a:t>la compra, posesión o consumo ilegal de alcohol de conformidad con</a:t>
            </a:r>
            <a:r>
              <a:rPr lang="en-US" sz="1400" dirty="0">
                <a:latin typeface="Calibri" panose="020F0502020204030204" pitchFamily="34" charset="0"/>
                <a:cs typeface="Calibri" panose="020F0502020204030204" pitchFamily="34" charset="0"/>
              </a:rPr>
              <a:t> § </a:t>
            </a:r>
            <a:r>
              <a:rPr lang="en-US" sz="1400" dirty="0">
                <a:latin typeface="Calibri" panose="020F0502020204030204" pitchFamily="34" charset="0"/>
                <a:cs typeface="Calibri" panose="020F0502020204030204" pitchFamily="34" charset="0"/>
                <a:hlinkClick r:id="rId2"/>
              </a:rPr>
              <a:t>4.1-305</a:t>
            </a:r>
            <a:r>
              <a:rPr lang="en-US" sz="1400" dirty="0">
                <a:latin typeface="Calibri" panose="020F0502020204030204" pitchFamily="34" charset="0"/>
                <a:cs typeface="Calibri" panose="020F0502020204030204" pitchFamily="34" charset="0"/>
              </a:rPr>
              <a:t>, </a:t>
            </a:r>
          </a:p>
          <a:p>
            <a:pPr fontAlgn="base">
              <a:lnSpc>
                <a:spcPct val="120000"/>
              </a:lnSpc>
              <a:spcBef>
                <a:spcPts val="0"/>
              </a:spcBef>
            </a:pPr>
            <a:r>
              <a:rPr lang="es-ES" sz="1400" dirty="0">
                <a:latin typeface="Calibri" panose="020F0502020204030204" pitchFamily="34" charset="0"/>
                <a:cs typeface="Calibri" panose="020F0502020204030204" pitchFamily="34" charset="0"/>
              </a:rPr>
              <a:t>posesión de una sustancia controlada de conformidad con </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3"/>
              </a:rPr>
              <a:t>18.2-250</a:t>
            </a:r>
            <a:r>
              <a:rPr lang="en-US" sz="1400" dirty="0">
                <a:latin typeface="Calibri" panose="020F0502020204030204" pitchFamily="34" charset="0"/>
                <a:cs typeface="Calibri" panose="020F0502020204030204" pitchFamily="34" charset="0"/>
              </a:rPr>
              <a:t>, </a:t>
            </a:r>
          </a:p>
          <a:p>
            <a:pPr fontAlgn="base">
              <a:lnSpc>
                <a:spcPct val="120000"/>
              </a:lnSpc>
              <a:spcBef>
                <a:spcPts val="0"/>
              </a:spcBef>
            </a:pPr>
            <a:r>
              <a:rPr lang="es-ES" sz="1400" dirty="0">
                <a:latin typeface="Calibri" panose="020F0502020204030204" pitchFamily="34" charset="0"/>
                <a:cs typeface="Calibri" panose="020F0502020204030204" pitchFamily="34" charset="0"/>
              </a:rPr>
              <a:t>posesión de marihuana de conformidad con </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4"/>
              </a:rPr>
              <a:t>18.2-250.1</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intoxicación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alcohólica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público</a:t>
            </a:r>
            <a:r>
              <a:rPr lang="en-US" sz="1400" dirty="0">
                <a:latin typeface="Calibri" panose="020F0502020204030204" pitchFamily="34" charset="0"/>
                <a:cs typeface="Calibri" panose="020F0502020204030204" pitchFamily="34" charset="0"/>
              </a:rPr>
              <a:t> de </a:t>
            </a:r>
            <a:r>
              <a:rPr lang="en-US" sz="1400" dirty="0" err="1">
                <a:latin typeface="Calibri" panose="020F0502020204030204" pitchFamily="34" charset="0"/>
                <a:cs typeface="Calibri" panose="020F0502020204030204" pitchFamily="34" charset="0"/>
              </a:rPr>
              <a:t>conformidad</a:t>
            </a:r>
            <a:r>
              <a:rPr lang="en-US" sz="1400" dirty="0">
                <a:latin typeface="Calibri" panose="020F0502020204030204" pitchFamily="34" charset="0"/>
                <a:cs typeface="Calibri" panose="020F0502020204030204" pitchFamily="34" charset="0"/>
              </a:rPr>
              <a:t> con § </a:t>
            </a:r>
            <a:r>
              <a:rPr lang="en-US" sz="1400" dirty="0">
                <a:latin typeface="Calibri" panose="020F0502020204030204" pitchFamily="34" charset="0"/>
                <a:cs typeface="Calibri" panose="020F0502020204030204" pitchFamily="34" charset="0"/>
                <a:hlinkClick r:id="rId5"/>
              </a:rPr>
              <a:t>18.2-388</a:t>
            </a:r>
            <a:r>
              <a:rPr lang="en-US" sz="1400" dirty="0">
                <a:latin typeface="Calibri" panose="020F0502020204030204" pitchFamily="34" charset="0"/>
                <a:cs typeface="Calibri" panose="020F0502020204030204" pitchFamily="34" charset="0"/>
              </a:rPr>
              <a:t>, </a:t>
            </a:r>
          </a:p>
          <a:p>
            <a:pPr fontAlgn="base">
              <a:lnSpc>
                <a:spcPct val="120000"/>
              </a:lnSpc>
              <a:spcBef>
                <a:spcPts val="0"/>
              </a:spcBef>
            </a:pPr>
            <a:r>
              <a:rPr lang="es-ES" sz="1400" dirty="0">
                <a:latin typeface="Calibri" panose="020F0502020204030204" pitchFamily="34" charset="0"/>
                <a:cs typeface="Calibri" panose="020F0502020204030204" pitchFamily="34" charset="0"/>
              </a:rPr>
              <a:t>o posesión de parafernalia controlada de conformidad con </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6"/>
              </a:rPr>
              <a:t>54.1-3466</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si</a:t>
            </a:r>
            <a:r>
              <a:rPr lang="en-US" sz="1400" dirty="0">
                <a:latin typeface="Calibri" panose="020F0502020204030204" pitchFamily="34" charset="0"/>
                <a:cs typeface="Calibri" panose="020F0502020204030204" pitchFamily="34" charset="0"/>
              </a:rPr>
              <a:t>:</a:t>
            </a:r>
          </a:p>
          <a:p>
            <a:pPr marL="34290" indent="0" fontAlgn="base">
              <a:spcBef>
                <a:spcPts val="0"/>
              </a:spcBef>
              <a:buNone/>
            </a:pPr>
            <a:r>
              <a:rPr lang="en-US" sz="1400" dirty="0">
                <a:latin typeface="Calibri" panose="020F0502020204030204" pitchFamily="34" charset="0"/>
                <a:cs typeface="Calibri" panose="020F0502020204030204" pitchFamily="34" charset="0"/>
              </a:rPr>
              <a:t>1. </a:t>
            </a:r>
            <a:r>
              <a:rPr lang="es-ES" sz="1400" dirty="0">
                <a:latin typeface="Calibri" panose="020F0502020204030204" pitchFamily="34" charset="0"/>
                <a:cs typeface="Calibri" panose="020F0502020204030204" pitchFamily="34" charset="0"/>
              </a:rPr>
              <a:t>Dicha persona (i) de buena fe, busca u obtiene atención médica de emergencia (a) para sí mismo, si está sufriendo una sobredosis, o (b) para otro individuo, si dicho otro individuo está sufriendo una sobredosis, o (ii ) está sufriendo una sobredosis y otra persona, de buena fe, busca u obtiene atención médica de emergencia</a:t>
            </a:r>
            <a:r>
              <a:rPr lang="en-US" sz="1400" dirty="0">
                <a:latin typeface="Calibri" panose="020F0502020204030204" pitchFamily="34" charset="0"/>
                <a:cs typeface="Calibri" panose="020F0502020204030204" pitchFamily="34" charset="0"/>
              </a:rPr>
              <a:t>…</a:t>
            </a:r>
          </a:p>
          <a:p>
            <a:pPr marL="34290" indent="0" fontAlgn="base">
              <a:spcBef>
                <a:spcPts val="0"/>
              </a:spcBef>
              <a:buNone/>
            </a:pPr>
            <a:r>
              <a:rPr lang="en-US" sz="1400" dirty="0">
                <a:latin typeface="Calibri" panose="020F0502020204030204" pitchFamily="34" charset="0"/>
                <a:cs typeface="Calibri" panose="020F0502020204030204" pitchFamily="34" charset="0"/>
              </a:rPr>
              <a:t>2. </a:t>
            </a:r>
            <a:r>
              <a:rPr lang="es-ES" sz="1400" dirty="0">
                <a:latin typeface="Calibri" panose="020F0502020204030204" pitchFamily="34" charset="0"/>
                <a:cs typeface="Calibri" panose="020F0502020204030204" pitchFamily="34" charset="0"/>
              </a:rPr>
              <a:t>Dicha persona permanece en la escena de la sobredosis o en cualquier lugar alternativo al que él o la persona que requiere atención médica de emergencia ha sido transportada hasta que un oficial de la policía responda al informe de una sobredosis. Si no hay ningún oficial de la policía presente en la escena de la sobredosis o en el lugar alternativo, dicha persona deberá cooperar con la policía como se establece en este documento</a:t>
            </a:r>
            <a:r>
              <a:rPr lang="en-US" sz="1400" dirty="0">
                <a:latin typeface="Calibri" panose="020F0502020204030204" pitchFamily="34" charset="0"/>
                <a:cs typeface="Calibri" panose="020F0502020204030204" pitchFamily="34" charset="0"/>
              </a:rPr>
              <a:t>; </a:t>
            </a:r>
          </a:p>
          <a:p>
            <a:pPr marL="34290" indent="0" fontAlgn="base">
              <a:spcBef>
                <a:spcPts val="0"/>
              </a:spcBef>
              <a:buNone/>
            </a:pPr>
            <a:r>
              <a:rPr lang="en-US" sz="1400" dirty="0">
                <a:latin typeface="Calibri" panose="020F0502020204030204" pitchFamily="34" charset="0"/>
                <a:cs typeface="Calibri" panose="020F0502020204030204" pitchFamily="34" charset="0"/>
              </a:rPr>
              <a:t>3. </a:t>
            </a:r>
            <a:r>
              <a:rPr lang="es-ES" sz="1400" dirty="0">
                <a:latin typeface="Calibri" panose="020F0502020204030204" pitchFamily="34" charset="0"/>
                <a:cs typeface="Calibri" panose="020F0502020204030204" pitchFamily="34" charset="0"/>
              </a:rPr>
              <a:t>Tal persona se identifica ante el oficial de la policía que responde al informe de la sobredosis; y</a:t>
            </a:r>
            <a:endParaRPr lang="en-US" sz="1400" dirty="0">
              <a:latin typeface="Calibri" panose="020F0502020204030204" pitchFamily="34" charset="0"/>
              <a:cs typeface="Calibri" panose="020F0502020204030204" pitchFamily="34" charset="0"/>
            </a:endParaRPr>
          </a:p>
          <a:p>
            <a:pPr marL="34290" indent="0" fontAlgn="base">
              <a:spcBef>
                <a:spcPts val="0"/>
              </a:spcBef>
              <a:buNone/>
            </a:pPr>
            <a:r>
              <a:rPr lang="en-US" sz="1400" dirty="0">
                <a:latin typeface="Calibri" panose="020F0502020204030204" pitchFamily="34" charset="0"/>
                <a:cs typeface="Calibri" panose="020F0502020204030204" pitchFamily="34" charset="0"/>
              </a:rPr>
              <a:t>4. </a:t>
            </a:r>
            <a:r>
              <a:rPr lang="es-ES" sz="1400" dirty="0">
                <a:latin typeface="Calibri" panose="020F0502020204030204" pitchFamily="34" charset="0"/>
                <a:cs typeface="Calibri" panose="020F0502020204030204" pitchFamily="34" charset="0"/>
              </a:rPr>
              <a:t>Las pruebas para el enjuiciamiento de un delito enumerado en esta subsección se obtuvo como resultado de que la persona solicitó u obtuvo atención médica de emergencia</a:t>
            </a:r>
            <a:r>
              <a:rPr lang="en-US" sz="1400" dirty="0">
                <a:latin typeface="Calibri" panose="020F0502020204030204" pitchFamily="34" charset="0"/>
                <a:cs typeface="Calibri" panose="020F0502020204030204" pitchFamily="34" charset="0"/>
              </a:rPr>
              <a:t>.</a:t>
            </a:r>
          </a:p>
          <a:p>
            <a:pPr marL="34290" indent="0" fontAlgn="base">
              <a:spcBef>
                <a:spcPts val="0"/>
              </a:spcBef>
              <a:buNone/>
            </a:pPr>
            <a:r>
              <a:rPr lang="en-US" sz="1400" b="1" dirty="0">
                <a:latin typeface="Calibri" panose="020F0502020204030204" pitchFamily="34" charset="0"/>
                <a:cs typeface="Calibri" panose="020F0502020204030204" pitchFamily="34" charset="0"/>
              </a:rPr>
              <a:t>Nota:</a:t>
            </a:r>
            <a:r>
              <a:rPr lang="en-US" sz="1400" dirty="0">
                <a:latin typeface="Calibri" panose="020F0502020204030204" pitchFamily="34" charset="0"/>
                <a:cs typeface="Calibri" panose="020F0502020204030204" pitchFamily="34" charset="0"/>
              </a:rPr>
              <a:t> C. </a:t>
            </a:r>
            <a:r>
              <a:rPr lang="es-ES" sz="1400" dirty="0">
                <a:latin typeface="Calibri" panose="020F0502020204030204" pitchFamily="34" charset="0"/>
                <a:cs typeface="Calibri" panose="020F0502020204030204" pitchFamily="34" charset="0"/>
              </a:rPr>
              <a:t>Las disposiciones de esta sección no se aplicarán … durante la ejecución de una orden de cateo o durante la realización de un cateo legal o un arresto legal</a:t>
            </a:r>
            <a:r>
              <a:rPr lang="en-US" sz="1400" dirty="0">
                <a:latin typeface="Calibri" panose="020F0502020204030204" pitchFamily="34" charset="0"/>
                <a:cs typeface="Calibri" panose="020F0502020204030204" pitchFamily="34" charset="0"/>
              </a:rPr>
              <a:t>.</a:t>
            </a:r>
          </a:p>
        </p:txBody>
      </p:sp>
      <p:pic>
        <p:nvPicPr>
          <p:cNvPr id="4" name="Picture 3" descr="REVIVEBannerMay2015.jpg"/>
          <p:cNvPicPr>
            <a:picLocks noChangeAspect="1"/>
          </p:cNvPicPr>
          <p:nvPr/>
        </p:nvPicPr>
        <p:blipFill rotWithShape="1">
          <a:blip r:embed="rId7" cstate="print"/>
          <a:srcRect l="27302" r="27084" b="30741"/>
          <a:stretch/>
        </p:blipFill>
        <p:spPr>
          <a:xfrm>
            <a:off x="6985556" y="283332"/>
            <a:ext cx="1929844" cy="538583"/>
          </a:xfrm>
          <a:prstGeom prst="rect">
            <a:avLst/>
          </a:prstGeom>
          <a:solidFill>
            <a:schemeClr val="bg1"/>
          </a:solidFill>
        </p:spPr>
      </p:pic>
      <p:sp>
        <p:nvSpPr>
          <p:cNvPr id="6" name="Rectangle 5"/>
          <p:cNvSpPr/>
          <p:nvPr/>
        </p:nvSpPr>
        <p:spPr>
          <a:xfrm>
            <a:off x="228600" y="552623"/>
            <a:ext cx="8534400" cy="1323439"/>
          </a:xfrm>
          <a:prstGeom prst="rect">
            <a:avLst/>
          </a:prstGeom>
        </p:spPr>
        <p:txBody>
          <a:bodyPr wrap="square">
            <a:spAutoFit/>
          </a:bodyPr>
          <a:lstStyle/>
          <a:p>
            <a:r>
              <a:rPr lang="en-US" sz="3600" dirty="0" err="1">
                <a:latin typeface="Calibri" panose="020F0502020204030204" pitchFamily="34" charset="0"/>
                <a:cs typeface="Calibri" panose="020F0502020204030204" pitchFamily="34" charset="0"/>
              </a:rPr>
              <a:t>Informe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seguro</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una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sobredosis</a:t>
            </a:r>
            <a:endParaRPr lang="en-US" sz="36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t>
            </a:r>
            <a:r>
              <a:rPr lang="es-ES" sz="2400" dirty="0">
                <a:latin typeface="Calibri" panose="020F0502020204030204" pitchFamily="34" charset="0"/>
                <a:cs typeface="Calibri" panose="020F0502020204030204" pitchFamily="34" charset="0"/>
              </a:rPr>
              <a:t>se aplica a personas involucradas en una situación de sobredosis</a:t>
            </a:r>
            <a:r>
              <a:rPr lang="en-US" sz="24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18.2-251.03 </a:t>
            </a:r>
            <a:r>
              <a:rPr lang="es-ES" sz="1600" dirty="0">
                <a:latin typeface="Calibri" panose="020F0502020204030204" pitchFamily="34" charset="0"/>
                <a:cs typeface="Calibri" panose="020F0502020204030204" pitchFamily="34" charset="0"/>
              </a:rPr>
              <a:t>Arresto y enjuiciamiento cuando se sufre o se notifica una sobredosis</a:t>
            </a:r>
            <a:endParaRPr lang="en-US" sz="1600" dirty="0"/>
          </a:p>
        </p:txBody>
      </p:sp>
    </p:spTree>
    <p:extLst>
      <p:ext uri="{BB962C8B-B14F-4D97-AF65-F5344CB8AC3E}">
        <p14:creationId xmlns:p14="http://schemas.microsoft.com/office/powerpoint/2010/main" val="2109449605"/>
      </p:ext>
    </p:extLst>
  </p:cSld>
  <p:clrMapOvr>
    <a:masterClrMapping/>
  </p:clrMapOvr>
  <mc:AlternateContent xmlns:mc="http://schemas.openxmlformats.org/markup-compatibility/2006" xmlns:p14="http://schemas.microsoft.com/office/powerpoint/2010/main">
    <mc:Choice Requires="p14">
      <p:transition spd="slow" p14:dur="2000" advTm="32228"/>
    </mc:Choice>
    <mc:Fallback xmlns="">
      <p:transition spd="slow" advTm="322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711200"/>
            <a:ext cx="7406640" cy="1356360"/>
          </a:xfrm>
        </p:spPr>
        <p:txBody>
          <a:bodyPr/>
          <a:lstStyle/>
          <a:p>
            <a:pPr algn="ctr"/>
            <a:r>
              <a:rPr lang="es-ES" dirty="0"/>
              <a:t>La orden permanente y el acceso a la </a:t>
            </a:r>
            <a:r>
              <a:rPr lang="es-ES" dirty="0" err="1"/>
              <a:t>Naloxona</a:t>
            </a:r>
            <a:endParaRPr lang="en-US" dirty="0"/>
          </a:p>
        </p:txBody>
      </p:sp>
      <p:sp>
        <p:nvSpPr>
          <p:cNvPr id="3" name="Content Placeholder 2"/>
          <p:cNvSpPr>
            <a:spLocks noGrp="1"/>
          </p:cNvSpPr>
          <p:nvPr>
            <p:ph idx="1"/>
          </p:nvPr>
        </p:nvSpPr>
        <p:spPr/>
        <p:txBody>
          <a:bodyPr>
            <a:normAutofit/>
          </a:bodyPr>
          <a:lstStyle/>
          <a:p>
            <a:pPr marL="34290" indent="0">
              <a:buNone/>
            </a:pPr>
            <a:r>
              <a:rPr lang="es-ES" sz="1500" dirty="0">
                <a:latin typeface="Calibri" panose="020F0502020204030204" pitchFamily="34" charset="0"/>
                <a:cs typeface="Calibri" panose="020F0502020204030204" pitchFamily="34" charset="0"/>
              </a:rPr>
              <a:t>Se ha emitido </a:t>
            </a:r>
            <a:r>
              <a:rPr lang="es-ES" sz="1500" i="1" dirty="0">
                <a:latin typeface="Calibri" panose="020F0502020204030204" pitchFamily="34" charset="0"/>
                <a:cs typeface="Calibri" panose="020F0502020204030204" pitchFamily="34" charset="0"/>
              </a:rPr>
              <a:t>una orden permanente </a:t>
            </a:r>
            <a:r>
              <a:rPr lang="es-ES" sz="1500" dirty="0">
                <a:latin typeface="Calibri" panose="020F0502020204030204" pitchFamily="34" charset="0"/>
                <a:cs typeface="Calibri" panose="020F0502020204030204" pitchFamily="34" charset="0"/>
              </a:rPr>
              <a:t>para el Estado de Virginia que permite a las personas ir a cualquier farmacia a comprar </a:t>
            </a:r>
            <a:r>
              <a:rPr lang="es-ES" sz="1500" dirty="0" err="1">
                <a:latin typeface="Calibri" panose="020F0502020204030204" pitchFamily="34" charset="0"/>
                <a:cs typeface="Calibri" panose="020F0502020204030204" pitchFamily="34" charset="0"/>
              </a:rPr>
              <a:t>naloxona</a:t>
            </a:r>
            <a:r>
              <a:rPr lang="es-ES" sz="1500" dirty="0">
                <a:latin typeface="Calibri" panose="020F0502020204030204" pitchFamily="34" charset="0"/>
                <a:cs typeface="Calibri" panose="020F0502020204030204" pitchFamily="34" charset="0"/>
              </a:rPr>
              <a:t> sin obtener primero una receta de su médico.</a:t>
            </a:r>
          </a:p>
          <a:p>
            <a:pPr marL="34290" indent="0">
              <a:buNone/>
            </a:pPr>
            <a:endParaRPr lang="en-US" sz="1800" dirty="0">
              <a:latin typeface="Calibri" panose="020F0502020204030204" pitchFamily="34" charset="0"/>
              <a:cs typeface="Calibri" panose="020F0502020204030204" pitchFamily="34" charset="0"/>
            </a:endParaRPr>
          </a:p>
          <a:p>
            <a:pPr marL="34290" indent="0">
              <a:buNone/>
            </a:pPr>
            <a:r>
              <a:rPr lang="es-ES" sz="1800" dirty="0">
                <a:latin typeface="Calibri" panose="020F0502020204030204" pitchFamily="34" charset="0"/>
                <a:cs typeface="Calibri" panose="020F0502020204030204" pitchFamily="34" charset="0"/>
              </a:rPr>
              <a:t>La </a:t>
            </a:r>
            <a:r>
              <a:rPr lang="es-ES" sz="1800" dirty="0" err="1">
                <a:latin typeface="Calibri" panose="020F0502020204030204" pitchFamily="34" charset="0"/>
                <a:cs typeface="Calibri" panose="020F0502020204030204" pitchFamily="34" charset="0"/>
              </a:rPr>
              <a:t>naloxona</a:t>
            </a:r>
            <a:r>
              <a:rPr lang="es-ES" sz="1800" dirty="0">
                <a:latin typeface="Calibri" panose="020F0502020204030204" pitchFamily="34" charset="0"/>
                <a:cs typeface="Calibri" panose="020F0502020204030204" pitchFamily="34" charset="0"/>
              </a:rPr>
              <a:t> se puede obtener de:</a:t>
            </a:r>
          </a:p>
          <a:p>
            <a:pPr marL="34290" indent="0">
              <a:buNone/>
            </a:pPr>
            <a:r>
              <a:rPr lang="es-ES" sz="1500" dirty="0">
                <a:latin typeface="Calibri" panose="020F0502020204030204" pitchFamily="34" charset="0"/>
                <a:cs typeface="Calibri" panose="020F0502020204030204" pitchFamily="34" charset="0"/>
              </a:rPr>
              <a:t>Departamentos de salud locales </a:t>
            </a:r>
            <a:r>
              <a:rPr lang="es-ES" sz="1500" dirty="0">
                <a:solidFill>
                  <a:srgbClr val="FF0000"/>
                </a:solidFill>
                <a:latin typeface="Calibri" panose="020F0502020204030204" pitchFamily="34" charset="0"/>
                <a:cs typeface="Calibri" panose="020F0502020204030204" pitchFamily="34" charset="0"/>
              </a:rPr>
              <a:t>(sin costo)</a:t>
            </a:r>
          </a:p>
          <a:p>
            <a:pPr marL="34290" indent="0">
              <a:buNone/>
            </a:pPr>
            <a:r>
              <a:rPr lang="es-ES" sz="1500" dirty="0">
                <a:latin typeface="Calibri" panose="020F0502020204030204" pitchFamily="34" charset="0"/>
                <a:cs typeface="Calibri" panose="020F0502020204030204" pitchFamily="34" charset="0"/>
              </a:rPr>
              <a:t>Juntas de servicios comunitarios </a:t>
            </a:r>
            <a:r>
              <a:rPr lang="es-ES" sz="1500" dirty="0">
                <a:solidFill>
                  <a:srgbClr val="FF0000"/>
                </a:solidFill>
                <a:latin typeface="Calibri" panose="020F0502020204030204" pitchFamily="34" charset="0"/>
                <a:cs typeface="Calibri" panose="020F0502020204030204" pitchFamily="34" charset="0"/>
              </a:rPr>
              <a:t>(sin costo)</a:t>
            </a:r>
          </a:p>
          <a:p>
            <a:pPr marL="34290" indent="0">
              <a:buNone/>
            </a:pPr>
            <a:r>
              <a:rPr lang="es-ES" sz="1500" dirty="0">
                <a:latin typeface="Calibri" panose="020F0502020204030204" pitchFamily="34" charset="0"/>
                <a:cs typeface="Calibri" panose="020F0502020204030204" pitchFamily="34" charset="0"/>
              </a:rPr>
              <a:t>Farmacias comunitarias </a:t>
            </a:r>
            <a:r>
              <a:rPr lang="es-ES" sz="1500" dirty="0">
                <a:solidFill>
                  <a:srgbClr val="FF0000"/>
                </a:solidFill>
                <a:latin typeface="Calibri" panose="020F0502020204030204" pitchFamily="34" charset="0"/>
                <a:cs typeface="Calibri" panose="020F0502020204030204" pitchFamily="34" charset="0"/>
              </a:rPr>
              <a:t>(seguro o pago directo)</a:t>
            </a:r>
          </a:p>
          <a:p>
            <a:pPr marL="34290" indent="0">
              <a:buNone/>
            </a:pPr>
            <a:endParaRPr lang="en-US" sz="1500" dirty="0">
              <a:solidFill>
                <a:srgbClr val="FF0000"/>
              </a:solidFill>
              <a:latin typeface="Calibri" panose="020F0502020204030204" pitchFamily="34" charset="0"/>
              <a:cs typeface="Calibri" panose="020F0502020204030204" pitchFamily="34" charset="0"/>
            </a:endParaRPr>
          </a:p>
          <a:p>
            <a:pPr marL="34290" indent="0" algn="ctr">
              <a:buNone/>
            </a:pP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Llame</a:t>
            </a:r>
            <a:r>
              <a:rPr lang="en-US" sz="1500" dirty="0">
                <a:solidFill>
                  <a:srgbClr val="FF0000"/>
                </a:solidFill>
                <a:latin typeface="Calibri" panose="020F0502020204030204" pitchFamily="34" charset="0"/>
                <a:cs typeface="Calibri" panose="020F0502020204030204" pitchFamily="34" charset="0"/>
              </a:rPr>
              <a:t> a </a:t>
            </a:r>
            <a:r>
              <a:rPr lang="en-US" sz="1500" dirty="0" err="1">
                <a:solidFill>
                  <a:srgbClr val="FF0000"/>
                </a:solidFill>
                <a:latin typeface="Calibri" panose="020F0502020204030204" pitchFamily="34" charset="0"/>
                <a:cs typeface="Calibri" panose="020F0502020204030204" pitchFamily="34" charset="0"/>
              </a:rPr>
              <a:t>su</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departamento</a:t>
            </a:r>
            <a:r>
              <a:rPr lang="en-US" sz="1500" dirty="0">
                <a:solidFill>
                  <a:srgbClr val="FF0000"/>
                </a:solidFill>
                <a:latin typeface="Calibri" panose="020F0502020204030204" pitchFamily="34" charset="0"/>
                <a:cs typeface="Calibri" panose="020F0502020204030204" pitchFamily="34" charset="0"/>
              </a:rPr>
              <a:t> de </a:t>
            </a:r>
            <a:r>
              <a:rPr lang="en-US" sz="1500" dirty="0" err="1">
                <a:solidFill>
                  <a:srgbClr val="FF0000"/>
                </a:solidFill>
                <a:latin typeface="Calibri" panose="020F0502020204030204" pitchFamily="34" charset="0"/>
                <a:cs typeface="Calibri" panose="020F0502020204030204" pitchFamily="34" charset="0"/>
              </a:rPr>
              <a:t>salud</a:t>
            </a:r>
            <a:r>
              <a:rPr lang="en-US" sz="1500" dirty="0">
                <a:solidFill>
                  <a:srgbClr val="FF0000"/>
                </a:solidFill>
                <a:latin typeface="Calibri" panose="020F0502020204030204" pitchFamily="34" charset="0"/>
                <a:cs typeface="Calibri" panose="020F0502020204030204" pitchFamily="34" charset="0"/>
              </a:rPr>
              <a:t> o junta de </a:t>
            </a:r>
            <a:r>
              <a:rPr lang="en-US" sz="1500" dirty="0" err="1">
                <a:solidFill>
                  <a:srgbClr val="FF0000"/>
                </a:solidFill>
                <a:latin typeface="Calibri" panose="020F0502020204030204" pitchFamily="34" charset="0"/>
                <a:cs typeface="Calibri" panose="020F0502020204030204" pitchFamily="34" charset="0"/>
              </a:rPr>
              <a:t>servicios</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comunitarios</a:t>
            </a:r>
            <a:r>
              <a:rPr lang="en-US" sz="1500" dirty="0">
                <a:solidFill>
                  <a:srgbClr val="FF0000"/>
                </a:solidFill>
                <a:latin typeface="Calibri" panose="020F0502020204030204" pitchFamily="34" charset="0"/>
                <a:cs typeface="Calibri" panose="020F0502020204030204" pitchFamily="34" charset="0"/>
              </a:rPr>
              <a:t> antes de </a:t>
            </a:r>
            <a:r>
              <a:rPr lang="en-US" sz="1500" dirty="0" err="1">
                <a:solidFill>
                  <a:srgbClr val="FF0000"/>
                </a:solidFill>
                <a:latin typeface="Calibri" panose="020F0502020204030204" pitchFamily="34" charset="0"/>
                <a:cs typeface="Calibri" panose="020F0502020204030204" pitchFamily="34" charset="0"/>
              </a:rPr>
              <a:t>ir</a:t>
            </a:r>
            <a:r>
              <a:rPr lang="en-US" sz="1500" dirty="0">
                <a:solidFill>
                  <a:srgbClr val="FF0000"/>
                </a:solidFill>
                <a:latin typeface="Calibri" panose="020F0502020204030204" pitchFamily="34" charset="0"/>
                <a:cs typeface="Calibri" panose="020F0502020204030204" pitchFamily="34" charset="0"/>
              </a:rPr>
              <a:t> a </a:t>
            </a:r>
            <a:r>
              <a:rPr lang="en-US" sz="1500" dirty="0" err="1">
                <a:solidFill>
                  <a:srgbClr val="FF0000"/>
                </a:solidFill>
                <a:latin typeface="Calibri" panose="020F0502020204030204" pitchFamily="34" charset="0"/>
                <a:cs typeface="Calibri" panose="020F0502020204030204" pitchFamily="34" charset="0"/>
              </a:rPr>
              <a:t>preguntar</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sobre</a:t>
            </a:r>
            <a:r>
              <a:rPr lang="en-US" sz="1500" dirty="0">
                <a:solidFill>
                  <a:srgbClr val="FF0000"/>
                </a:solidFill>
                <a:latin typeface="Calibri" panose="020F0502020204030204" pitchFamily="34" charset="0"/>
                <a:cs typeface="Calibri" panose="020F0502020204030204" pitchFamily="34" charset="0"/>
              </a:rPr>
              <a:t> la </a:t>
            </a:r>
            <a:r>
              <a:rPr lang="en-US" sz="1500" dirty="0" err="1">
                <a:solidFill>
                  <a:srgbClr val="FF0000"/>
                </a:solidFill>
                <a:latin typeface="Calibri" panose="020F0502020204030204" pitchFamily="34" charset="0"/>
                <a:cs typeface="Calibri" panose="020F0502020204030204" pitchFamily="34" charset="0"/>
              </a:rPr>
              <a:t>disponibilidad</a:t>
            </a:r>
            <a:r>
              <a:rPr lang="en-US" sz="1500" dirty="0">
                <a:solidFill>
                  <a:srgbClr val="FF0000"/>
                </a:solidFill>
                <a:latin typeface="Calibri" panose="020F0502020204030204" pitchFamily="34" charset="0"/>
                <a:cs typeface="Calibri" panose="020F0502020204030204" pitchFamily="34" charset="0"/>
              </a:rPr>
              <a:t> de </a:t>
            </a:r>
            <a:r>
              <a:rPr lang="en-US" sz="1500" dirty="0" err="1">
                <a:solidFill>
                  <a:srgbClr val="FF0000"/>
                </a:solidFill>
                <a:latin typeface="Calibri" panose="020F0502020204030204" pitchFamily="34" charset="0"/>
                <a:cs typeface="Calibri" panose="020F0502020204030204" pitchFamily="34" charset="0"/>
              </a:rPr>
              <a:t>naloxona</a:t>
            </a:r>
            <a:r>
              <a:rPr lang="en-US" sz="1500" dirty="0">
                <a:solidFill>
                  <a:srgbClr val="FF0000"/>
                </a:solidFill>
                <a:latin typeface="Calibri" panose="020F0502020204030204" pitchFamily="34" charset="0"/>
                <a:cs typeface="Calibri" panose="020F0502020204030204" pitchFamily="34" charset="0"/>
              </a:rPr>
              <a:t>.****</a:t>
            </a:r>
          </a:p>
        </p:txBody>
      </p:sp>
      <p:pic>
        <p:nvPicPr>
          <p:cNvPr id="4" name="Picture 3"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233180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1295400"/>
          </a:xfrm>
        </p:spPr>
        <p:txBody>
          <a:bodyPr/>
          <a:lstStyle/>
          <a:p>
            <a:r>
              <a:rPr lang="es-MX" sz="3600" dirty="0">
                <a:latin typeface="Calibri" panose="020F0502020204030204" pitchFamily="34" charset="0"/>
                <a:cs typeface="Calibri" panose="020F0502020204030204" pitchFamily="34" charset="0"/>
              </a:rPr>
              <a:t>Comprender la adicción</a:t>
            </a:r>
          </a:p>
        </p:txBody>
      </p:sp>
      <p:sp>
        <p:nvSpPr>
          <p:cNvPr id="3" name="Content Placeholder 2"/>
          <p:cNvSpPr>
            <a:spLocks noGrp="1"/>
          </p:cNvSpPr>
          <p:nvPr>
            <p:ph idx="1"/>
          </p:nvPr>
        </p:nvSpPr>
        <p:spPr>
          <a:xfrm>
            <a:off x="564873" y="1600200"/>
            <a:ext cx="7404653" cy="4038600"/>
          </a:xfrm>
        </p:spPr>
        <p:txBody>
          <a:bodyPr>
            <a:normAutofit/>
          </a:bodyPr>
          <a:lstStyle/>
          <a:p>
            <a:pPr marL="0" lvl="0" indent="0" defTabSz="914400" eaLnBrk="0" fontAlgn="base" hangingPunct="0">
              <a:lnSpc>
                <a:spcPct val="100000"/>
              </a:lnSpc>
              <a:spcBef>
                <a:spcPct val="0"/>
              </a:spcBef>
              <a:spcAft>
                <a:spcPct val="0"/>
              </a:spcAft>
              <a:buClrTx/>
              <a:buSzTx/>
              <a:buNone/>
            </a:pPr>
            <a:endParaRPr lang="en-US" altLang="en-US" sz="1600" b="1" dirty="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s-ES" altLang="en-US" sz="1600" b="1" dirty="0">
                <a:latin typeface="Calibri" panose="020F0502020204030204" pitchFamily="34" charset="0"/>
                <a:cs typeface="Calibri" panose="020F0502020204030204" pitchFamily="34" charset="0"/>
              </a:rPr>
              <a:t>Las personas no planean volverse adictas a las drogas.</a:t>
            </a:r>
          </a:p>
          <a:p>
            <a:pPr marL="0" lvl="0" indent="0" defTabSz="914400" eaLnBrk="0" fontAlgn="base" hangingPunct="0">
              <a:lnSpc>
                <a:spcPct val="100000"/>
              </a:lnSpc>
              <a:spcBef>
                <a:spcPct val="0"/>
              </a:spcBef>
              <a:spcAft>
                <a:spcPct val="0"/>
              </a:spcAft>
              <a:buClrTx/>
              <a:buSzTx/>
              <a:buNone/>
            </a:pPr>
            <a:endParaRPr lang="en-US" altLang="en-US" sz="1600" dirty="0">
              <a:latin typeface="Calibri" panose="020F0502020204030204" pitchFamily="34" charset="0"/>
              <a:cs typeface="Calibri" panose="020F0502020204030204" pitchFamily="34" charset="0"/>
            </a:endParaRPr>
          </a:p>
          <a:p>
            <a:pPr marL="0" lvl="0" indent="0" algn="just" defTabSz="914400" eaLnBrk="0" fontAlgn="base" hangingPunct="0">
              <a:lnSpc>
                <a:spcPct val="100000"/>
              </a:lnSpc>
              <a:spcBef>
                <a:spcPct val="0"/>
              </a:spcBef>
              <a:spcAft>
                <a:spcPct val="0"/>
              </a:spcAft>
              <a:buClrTx/>
              <a:buSzTx/>
              <a:buNone/>
            </a:pPr>
            <a:r>
              <a:rPr lang="es-ES" altLang="en-US" sz="1600" dirty="0">
                <a:latin typeface="Calibri" panose="020F0502020204030204" pitchFamily="34" charset="0"/>
                <a:cs typeface="Calibri" panose="020F0502020204030204" pitchFamily="34" charset="0"/>
              </a:rPr>
              <a:t>Cuando las personas toman una droga por primera vez, es posible que les guste cómo les hace sentir. Creen que pueden controlar cuánto y con qué frecuencia usan la droga. Pero las drogas pueden quitar el control de las personas. Las drogas pueden cambiar el cerebro.</a:t>
            </a:r>
          </a:p>
          <a:p>
            <a:pPr marL="0" lvl="0" indent="0" algn="just" defTabSz="914400" eaLnBrk="0" fontAlgn="base" hangingPunct="0">
              <a:lnSpc>
                <a:spcPct val="100000"/>
              </a:lnSpc>
              <a:spcBef>
                <a:spcPct val="0"/>
              </a:spcBef>
              <a:spcAft>
                <a:spcPct val="0"/>
              </a:spcAft>
              <a:buClrTx/>
              <a:buSzTx/>
              <a:buNone/>
            </a:pPr>
            <a:endParaRPr lang="en-US" sz="1600" dirty="0">
              <a:latin typeface="Calibri" panose="020F0502020204030204" pitchFamily="34" charset="0"/>
              <a:cs typeface="Calibri" panose="020F0502020204030204" pitchFamily="34" charset="0"/>
            </a:endParaRPr>
          </a:p>
          <a:p>
            <a:pPr marL="0" indent="0" algn="just">
              <a:buNone/>
            </a:pPr>
            <a:r>
              <a:rPr lang="es-ES" sz="1600" b="1" dirty="0">
                <a:latin typeface="Calibri" panose="020F0502020204030204" pitchFamily="34" charset="0"/>
                <a:cs typeface="Calibri" panose="020F0502020204030204" pitchFamily="34" charset="0"/>
              </a:rPr>
              <a:t>La adicción </a:t>
            </a:r>
            <a:r>
              <a:rPr lang="es-ES" sz="1600" dirty="0">
                <a:latin typeface="Calibri" panose="020F0502020204030204" pitchFamily="34" charset="0"/>
                <a:cs typeface="Calibri" panose="020F0502020204030204" pitchFamily="34" charset="0"/>
              </a:rPr>
              <a:t>se refiere a los trastornos por uso de sustancias en el extremo severo del espectro y se caracteriza por la incapacidad de una persona para controlar el impulso de usar drogas, incluso cuando hay consecuencias negativas</a:t>
            </a:r>
            <a:r>
              <a:rPr lang="en-US" sz="1600" dirty="0">
                <a:latin typeface="Calibri" panose="020F0502020204030204" pitchFamily="34" charset="0"/>
                <a:cs typeface="Calibri" panose="020F0502020204030204" pitchFamily="34" charset="0"/>
              </a:rPr>
              <a:t>.</a:t>
            </a:r>
          </a:p>
          <a:p>
            <a:pPr marL="0" indent="0">
              <a:buNone/>
            </a:pPr>
            <a:endParaRPr lang="en-US" dirty="0"/>
          </a:p>
          <a:p>
            <a:pPr marL="0" indent="0">
              <a:buNone/>
            </a:pPr>
            <a:endParaRPr lang="en-US" dirty="0"/>
          </a:p>
          <a:p>
            <a:endParaRPr lang="en-US" dirty="0"/>
          </a:p>
        </p:txBody>
      </p:sp>
      <p:sp>
        <p:nvSpPr>
          <p:cNvPr id="6" name="Rectangle 5"/>
          <p:cNvSpPr/>
          <p:nvPr/>
        </p:nvSpPr>
        <p:spPr>
          <a:xfrm>
            <a:off x="228600" y="6324600"/>
            <a:ext cx="8305800" cy="261610"/>
          </a:xfrm>
          <a:prstGeom prst="rect">
            <a:avLst/>
          </a:prstGeom>
        </p:spPr>
        <p:txBody>
          <a:bodyPr wrap="square">
            <a:spAutoFit/>
          </a:bodyPr>
          <a:lstStyle/>
          <a:p>
            <a:r>
              <a:rPr lang="en-US" sz="1100" dirty="0">
                <a:hlinkClick r:id="rId2"/>
              </a:rPr>
              <a:t>https://easyread.drugabuse.gov/content/what-addiction</a:t>
            </a:r>
            <a:endParaRPr lang="en-US" sz="1100" dirty="0"/>
          </a:p>
        </p:txBody>
      </p:sp>
      <p:pic>
        <p:nvPicPr>
          <p:cNvPr id="8" name="Picture 7"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08614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
            <a:ext cx="7406640" cy="1356360"/>
          </a:xfrm>
        </p:spPr>
        <p:txBody>
          <a:bodyPr/>
          <a:lstStyle/>
          <a:p>
            <a:r>
              <a:rPr lang="en-US" dirty="0"/>
              <a:t>Video </a:t>
            </a:r>
            <a:r>
              <a:rPr lang="en-US" dirty="0" err="1"/>
              <a:t>sobre</a:t>
            </a:r>
            <a:r>
              <a:rPr lang="en-US" dirty="0"/>
              <a:t> ‘</a:t>
            </a:r>
            <a:r>
              <a:rPr lang="en-US" dirty="0" err="1"/>
              <a:t>semillas</a:t>
            </a:r>
            <a:r>
              <a:rPr lang="en-US" dirty="0"/>
              <a:t>’ (Nuggets)</a:t>
            </a: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Rectangle 5"/>
          <p:cNvSpPr/>
          <p:nvPr/>
        </p:nvSpPr>
        <p:spPr>
          <a:xfrm>
            <a:off x="228600" y="6237536"/>
            <a:ext cx="9372600" cy="307777"/>
          </a:xfrm>
          <a:prstGeom prst="rect">
            <a:avLst/>
          </a:prstGeom>
        </p:spPr>
        <p:txBody>
          <a:bodyPr wrap="square">
            <a:spAutoFit/>
          </a:bodyPr>
          <a:lstStyle/>
          <a:p>
            <a:r>
              <a:rPr lang="en-US" sz="1300" dirty="0"/>
              <a:t>Video </a:t>
            </a:r>
            <a:r>
              <a:rPr lang="en-US" sz="1300" dirty="0" err="1"/>
              <a:t>cortesía</a:t>
            </a:r>
            <a:r>
              <a:rPr lang="en-US" sz="1300" dirty="0"/>
              <a:t> de </a:t>
            </a:r>
            <a:r>
              <a:rPr lang="en-US" sz="1300" dirty="0" err="1"/>
              <a:t>Filmbuilder</a:t>
            </a:r>
            <a:r>
              <a:rPr lang="en-US" sz="1300" dirty="0"/>
              <a:t> and Friends. </a:t>
            </a:r>
            <a:r>
              <a:rPr lang="es-ES" sz="1300" dirty="0"/>
              <a:t>En línea, se puede ver el video en</a:t>
            </a:r>
            <a:r>
              <a:rPr lang="en-US" sz="1300" dirty="0"/>
              <a:t>  </a:t>
            </a:r>
            <a:r>
              <a:rPr lang="en-US" sz="1350" dirty="0">
                <a:hlinkClick r:id="rId5"/>
              </a:rPr>
              <a:t>https://youtu.be/HUngLgGRJpo</a:t>
            </a:r>
            <a:endParaRPr lang="en-US" sz="1350" dirty="0"/>
          </a:p>
        </p:txBody>
      </p:sp>
      <p:pic>
        <p:nvPicPr>
          <p:cNvPr id="7" name="HUngLgGRJpo"/>
          <p:cNvPicPr>
            <a:picLocks noGrp="1" noRot="1" noChangeAspect="1"/>
          </p:cNvPicPr>
          <p:nvPr>
            <p:ph idx="1"/>
            <a:videoFile r:link="rId1"/>
          </p:nvPr>
        </p:nvPicPr>
        <p:blipFill>
          <a:blip r:embed="rId6"/>
          <a:stretch>
            <a:fillRect/>
          </a:stretch>
        </p:blipFill>
        <p:spPr>
          <a:xfrm>
            <a:off x="292378" y="1220463"/>
            <a:ext cx="8559244" cy="4814575"/>
          </a:xfrm>
          <a:prstGeom prst="rect">
            <a:avLst/>
          </a:prstGeom>
        </p:spPr>
      </p:pic>
    </p:spTree>
    <p:extLst>
      <p:ext uri="{BB962C8B-B14F-4D97-AF65-F5344CB8AC3E}">
        <p14:creationId xmlns:p14="http://schemas.microsoft.com/office/powerpoint/2010/main" val="405259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pi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0661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5" name="4 Rectángulo"/>
          <p:cNvSpPr/>
          <p:nvPr/>
        </p:nvSpPr>
        <p:spPr>
          <a:xfrm>
            <a:off x="2928926" y="1285860"/>
            <a:ext cx="5286412" cy="3429024"/>
          </a:xfrm>
          <a:prstGeom prst="rect">
            <a:avLst/>
          </a:prstGeom>
          <a:solidFill>
            <a:schemeClr val="accent4">
              <a:lumMod val="50000"/>
            </a:schemeClr>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3600" b="1" dirty="0">
                <a:solidFill>
                  <a:srgbClr val="00B0F0"/>
                </a:solidFill>
              </a:rPr>
              <a:t>¿QU</a:t>
            </a:r>
            <a:r>
              <a:rPr lang="es-HN" sz="3600" b="1" dirty="0">
                <a:solidFill>
                  <a:srgbClr val="00B0F0"/>
                </a:solidFill>
              </a:rPr>
              <a:t>É ES UN OPIOIDE?</a:t>
            </a:r>
          </a:p>
          <a:p>
            <a:pPr algn="ctr"/>
            <a:endParaRPr lang="es-HN" sz="3600" b="1" dirty="0"/>
          </a:p>
          <a:p>
            <a:pPr algn="ctr"/>
            <a:r>
              <a:rPr lang="es-ES" sz="1600" b="1" dirty="0"/>
              <a:t>Los Opioides son una clase de drogas que incluyen:</a:t>
            </a:r>
          </a:p>
          <a:p>
            <a:pPr algn="ctr"/>
            <a:endParaRPr lang="es-ES" sz="1600" b="1" dirty="0"/>
          </a:p>
          <a:p>
            <a:pPr lvl="1" algn="just">
              <a:buFont typeface="Arial" pitchFamily="34" charset="0"/>
              <a:buChar char="•"/>
            </a:pPr>
            <a:r>
              <a:rPr lang="es-ES" sz="1600" b="1" dirty="0"/>
              <a:t>Heroína</a:t>
            </a:r>
          </a:p>
          <a:p>
            <a:pPr lvl="1" algn="just">
              <a:buFont typeface="Arial" pitchFamily="34" charset="0"/>
              <a:buChar char="•"/>
            </a:pPr>
            <a:r>
              <a:rPr lang="es-ES" sz="1600" b="1" dirty="0"/>
              <a:t>Opioides sintéticos </a:t>
            </a:r>
            <a:r>
              <a:rPr lang="es-ES" sz="1600" i="1" dirty="0"/>
              <a:t>(como el fentanilo)</a:t>
            </a:r>
          </a:p>
          <a:p>
            <a:pPr lvl="1" algn="just">
              <a:buFont typeface="Arial" pitchFamily="34" charset="0"/>
              <a:buChar char="•"/>
            </a:pPr>
            <a:r>
              <a:rPr lang="es-ES" sz="1600" b="1" dirty="0"/>
              <a:t>Medicamentos para el dolor disponibles legalmente con receta médica </a:t>
            </a:r>
            <a:r>
              <a:rPr lang="es-ES" sz="1600" i="1" dirty="0"/>
              <a:t>(como oxicodona (</a:t>
            </a:r>
            <a:r>
              <a:rPr lang="es-ES" sz="1600" i="1" dirty="0" err="1"/>
              <a:t>OxyContin</a:t>
            </a:r>
            <a:r>
              <a:rPr lang="es-ES" sz="1600" i="1" dirty="0"/>
              <a:t>®), hidrocodona, (</a:t>
            </a:r>
            <a:r>
              <a:rPr lang="es-ES" sz="1600" i="1" dirty="0" err="1"/>
              <a:t>Vicodin</a:t>
            </a:r>
            <a:r>
              <a:rPr lang="es-ES" sz="1600" i="1" dirty="0"/>
              <a:t>®) morfina, etc.) </a:t>
            </a:r>
          </a:p>
        </p:txBody>
      </p:sp>
    </p:spTree>
    <p:extLst>
      <p:ext uri="{BB962C8B-B14F-4D97-AF65-F5344CB8AC3E}">
        <p14:creationId xmlns:p14="http://schemas.microsoft.com/office/powerpoint/2010/main" val="33750655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916ACECDD9D344B167AC084BC57DF4" ma:contentTypeVersion="19" ma:contentTypeDescription="Create a new document." ma:contentTypeScope="" ma:versionID="e018d5918d27e93d8f461996bf03e24c">
  <xsd:schema xmlns:xsd="http://www.w3.org/2001/XMLSchema" xmlns:xs="http://www.w3.org/2001/XMLSchema" xmlns:p="http://schemas.microsoft.com/office/2006/metadata/properties" xmlns:ns1="http://schemas.microsoft.com/sharepoint/v3" xmlns:ns2="274641a5-77d3-4af4-8809-948f3f976b15" xmlns:ns3="923d67c1-d5f6-4d47-9935-6da679e7e0b1" targetNamespace="http://schemas.microsoft.com/office/2006/metadata/properties" ma:root="true" ma:fieldsID="76045af96f1cd5a7a99de5dd22d0fa79" ns1:_="" ns2:_="" ns3:_="">
    <xsd:import namespace="http://schemas.microsoft.com/sharepoint/v3"/>
    <xsd:import namespace="274641a5-77d3-4af4-8809-948f3f976b15"/>
    <xsd:import namespace="923d67c1-d5f6-4d47-9935-6da679e7e0b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dlc_Exempt" minOccurs="0"/>
                <xsd:element ref="ns1:_dlc_ExpireDateSaved" minOccurs="0"/>
                <xsd:element ref="ns1:_dlc_ExpireDate" minOccurs="0"/>
                <xsd:element ref="ns1:_ip_UnifiedCompliancePolicyProperties" minOccurs="0"/>
                <xsd:element ref="ns1:_ip_UnifiedCompliancePolicyUIAc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641a5-77d3-4af4-8809-948f3f976b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3d67c1-d5f6-4d47-9935-6da679e7e0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74641a5-77d3-4af4-8809-948f3f976b15">SAKZFNR46V5T-1787899715-94054</_dlc_DocId>
    <_dlc_DocIdUrl xmlns="274641a5-77d3-4af4-8809-948f3f976b15">
      <Url>https://propiolangsvc.sharepoint.com/sites/ClientSuccess2/_layouts/15/DocIdRedir.aspx?ID=SAKZFNR46V5T-1787899715-94054</Url>
      <Description>SAKZFNR46V5T-1787899715-94054</Description>
    </_dlc_DocIdUrl>
    <_dlc_ExpireDate xmlns="http://schemas.microsoft.com/sharepoint/v3">2021-10-15T20:52:06+00:00</_dlc_ExpireDate>
    <_ip_UnifiedCompliancePolicyUIAction xmlns="http://schemas.microsoft.com/sharepoint/v3" xsi:nil="true"/>
    <_ip_UnifiedCompliancePolicyProperties xmlns="http://schemas.microsoft.com/sharepoint/v3" xsi:nil="true"/>
    <_dlc_ExpireDateSaved xmlns="http://schemas.microsoft.com/sharepoint/v3" xsi:nil="true"/>
  </documentManagement>
</p:properties>
</file>

<file path=customXml/item5.xml><?xml version="1.0" encoding="utf-8"?>
<?mso-contentType ?>
<p:Policy xmlns:p="office.server.policy" id="" local="true">
  <p:Name>Document</p:Name>
  <p:Description/>
  <p:Statement/>
  <p:PolicyItems>
    <p:PolicyItem featureId="Microsoft.Office.RecordsManagement.PolicyFeatures.Expiration" staticId="0x01010008916ACECDD9D344B167AC084BC57DF4|1589124849" UniqueId="292162e6-611c-4f8c-915f-32c70614a86f">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9E402CFE-66EC-455C-A93F-F9BDF65F3BC2}">
  <ds:schemaRefs>
    <ds:schemaRef ds:uri="http://schemas.microsoft.com/sharepoint/v3/contenttype/forms"/>
  </ds:schemaRefs>
</ds:datastoreItem>
</file>

<file path=customXml/itemProps2.xml><?xml version="1.0" encoding="utf-8"?>
<ds:datastoreItem xmlns:ds="http://schemas.openxmlformats.org/officeDocument/2006/customXml" ds:itemID="{CE3F818C-3FD3-49A8-99AA-568B64B3D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74641a5-77d3-4af4-8809-948f3f976b15"/>
    <ds:schemaRef ds:uri="923d67c1-d5f6-4d47-9935-6da679e7e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4D419E-7B52-4D2F-AA49-AA8FBB8DA0B9}">
  <ds:schemaRefs>
    <ds:schemaRef ds:uri="http://schemas.microsoft.com/sharepoint/events"/>
  </ds:schemaRefs>
</ds:datastoreItem>
</file>

<file path=customXml/itemProps4.xml><?xml version="1.0" encoding="utf-8"?>
<ds:datastoreItem xmlns:ds="http://schemas.openxmlformats.org/officeDocument/2006/customXml" ds:itemID="{0DA79191-A6D1-43D1-A1C3-F6EE7C03CDC6}">
  <ds:schemaRefs>
    <ds:schemaRef ds:uri="923d67c1-d5f6-4d47-9935-6da679e7e0b1"/>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74641a5-77d3-4af4-8809-948f3f976b15"/>
    <ds:schemaRef ds:uri="http://www.w3.org/XML/1998/namespace"/>
  </ds:schemaRefs>
</ds:datastoreItem>
</file>

<file path=customXml/itemProps5.xml><?xml version="1.0" encoding="utf-8"?>
<ds:datastoreItem xmlns:ds="http://schemas.openxmlformats.org/officeDocument/2006/customXml" ds:itemID="{43C463DB-3145-43B3-90EA-767F435AE889}">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Network</Template>
  <TotalTime>12130</TotalTime>
  <Words>4351</Words>
  <Application>Microsoft Office PowerPoint</Application>
  <PresentationFormat>On-screen Show (4:3)</PresentationFormat>
  <Paragraphs>465</Paragraphs>
  <Slides>40</Slides>
  <Notes>24</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Candara</vt:lpstr>
      <vt:lpstr>Corbel</vt:lpstr>
      <vt:lpstr>Symbol</vt:lpstr>
      <vt:lpstr>Times New Roman</vt:lpstr>
      <vt:lpstr>Wingdings</vt:lpstr>
      <vt:lpstr>ヒラギノ角ゴ Pro W3</vt:lpstr>
      <vt:lpstr>Custom Design</vt:lpstr>
      <vt:lpstr>Basis</vt:lpstr>
      <vt:lpstr>PowerPoint Presentation</vt:lpstr>
      <vt:lpstr>Objetivos de aprendizaje</vt:lpstr>
      <vt:lpstr>Justificación de la educación sobre Naloxona</vt:lpstr>
      <vt:lpstr>Protecciones legales en respuesta a las sobredosis</vt:lpstr>
      <vt:lpstr>PowerPoint Presentation</vt:lpstr>
      <vt:lpstr>La orden permanente y el acceso a la Naloxona</vt:lpstr>
      <vt:lpstr>Comprender la adicción</vt:lpstr>
      <vt:lpstr>Video sobre ‘semillas’ (Nuggets)</vt:lpstr>
      <vt:lpstr>PowerPoint Presentation</vt:lpstr>
      <vt:lpstr>Opioides comunes</vt:lpstr>
      <vt:lpstr>¿Qué es una sobredosis de opioides?</vt:lpstr>
      <vt:lpstr>PowerPoint Presentation</vt:lpstr>
      <vt:lpstr>Factores de riesgo de sobredosis de opioides</vt:lpstr>
      <vt:lpstr>PowerPoint Presentation</vt:lpstr>
      <vt:lpstr>Signos de una sobredosis de opioides</vt:lpstr>
      <vt:lpstr>PowerPoint Presentation</vt:lpstr>
      <vt:lpstr>Mitos sobre la respuesta a una sobredosis</vt:lpstr>
      <vt:lpstr>PowerPoint Presentation</vt:lpstr>
      <vt:lpstr>PowerPoint Presentation</vt:lpstr>
      <vt:lpstr>¿Cómo funciona la Naloxona</vt:lpstr>
      <vt:lpstr>Aerosol nasal Narcan</vt:lpstr>
      <vt:lpstr>Autoinyector Evzio</vt:lpstr>
      <vt:lpstr>Naloxona inyectable</vt:lpstr>
      <vt:lpstr>Cómo almacenar la Naloxona</vt:lpstr>
      <vt:lpstr>Seguridad de la naloxona</vt:lpstr>
      <vt:lpstr>Pasos para responder a una sobredosis de opioides </vt:lpstr>
      <vt:lpstr>1. Verificar la capacidad de respuesta </vt:lpstr>
      <vt:lpstr>2. Llamar al 911 </vt:lpstr>
      <vt:lpstr>Posición de recuperación </vt:lpstr>
      <vt:lpstr>3. Dar 2 respiraciones de rescate </vt:lpstr>
      <vt:lpstr>4. Administrar naloxona</vt:lpstr>
      <vt:lpstr>5. Respiración de rescate o RCP (si el rescatista está capacitado en RCP o el 911 le indicó que lo hiciera) </vt:lpstr>
      <vt:lpstr>6. Evaluar y responder</vt:lpstr>
      <vt:lpstr>Cuándo administrar una segunda dosis de naloxona</vt:lpstr>
      <vt:lpstr>PowerPoint Presentation</vt:lpstr>
      <vt:lpstr>Cuidados posteriores de una persona recuperada</vt:lpstr>
      <vt:lpstr>Capacitación práctica</vt:lpstr>
      <vt:lpstr>Kits de REVIVE! </vt:lpstr>
      <vt:lpstr>PowerPoint Presentation</vt:lpstr>
      <vt:lpstr>Agradecimientos</vt:lpstr>
    </vt:vector>
  </TitlesOfParts>
  <Company>Harm Reduction Coalition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Overdose Prevention Into Your Agency</dc:title>
  <dc:creator>Malik Russell</dc:creator>
  <cp:lastModifiedBy>Robinson, Alexandria (DBHDS)</cp:lastModifiedBy>
  <cp:revision>477</cp:revision>
  <cp:lastPrinted>2019-07-17T18:01:15Z</cp:lastPrinted>
  <dcterms:created xsi:type="dcterms:W3CDTF">2008-03-12T22:07:25Z</dcterms:created>
  <dcterms:modified xsi:type="dcterms:W3CDTF">2020-10-20T20:38:29Z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0x01010008916ACECDD9D344B167AC084BC57DF4|1589124849</vt:lpwstr>
  </property>
  <property fmtid="{D5CDD505-2E9C-101B-9397-08002B2CF9AE}" pid="3" name="ContentTypeId">
    <vt:lpwstr>0x01010008916ACECDD9D344B167AC084BC57DF4</vt:lpwstr>
  </property>
  <property fmtid="{D5CDD505-2E9C-101B-9397-08002B2CF9AE}" pid="4"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5" name="_dlc_DocIdItemGuid">
    <vt:lpwstr>a170cb0d-d255-4c52-906a-eae1a53ee06b</vt:lpwstr>
  </property>
</Properties>
</file>