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9" r:id="rId2"/>
    <p:sldId id="261" r:id="rId3"/>
    <p:sldId id="262" r:id="rId4"/>
    <p:sldId id="278" r:id="rId5"/>
    <p:sldId id="264" r:id="rId6"/>
    <p:sldId id="265" r:id="rId7"/>
    <p:sldId id="266" r:id="rId8"/>
    <p:sldId id="267" r:id="rId9"/>
    <p:sldId id="268" r:id="rId10"/>
    <p:sldId id="269" r:id="rId11"/>
    <p:sldId id="270" r:id="rId12"/>
    <p:sldId id="271" r:id="rId13"/>
    <p:sldId id="272" r:id="rId14"/>
    <p:sldId id="276"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94660"/>
  </p:normalViewPr>
  <p:slideViewPr>
    <p:cSldViewPr snapToGrid="0">
      <p:cViewPr varScale="1">
        <p:scale>
          <a:sx n="109" d="100"/>
          <a:sy n="109" d="100"/>
        </p:scale>
        <p:origin x="57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C7419-EE9D-4931-926D-EACD8528FBCF}" type="datetimeFigureOut">
              <a:rPr lang="en-US" smtClean="0"/>
              <a:t>11/10/2020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89218-0744-403D-B3AE-A0D5F3419158}" type="slidenum">
              <a:rPr lang="en-US" smtClean="0"/>
              <a:t>‹#›</a:t>
            </a:fld>
            <a:endParaRPr lang="en-US" dirty="0"/>
          </a:p>
        </p:txBody>
      </p:sp>
    </p:spTree>
    <p:extLst>
      <p:ext uri="{BB962C8B-B14F-4D97-AF65-F5344CB8AC3E}">
        <p14:creationId xmlns:p14="http://schemas.microsoft.com/office/powerpoint/2010/main" val="395545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(Who I am,</a:t>
            </a:r>
            <a:r>
              <a:rPr lang="en-US" baseline="0" dirty="0" smtClean="0"/>
              <a:t> Purpose of Presentation )</a:t>
            </a:r>
            <a:r>
              <a:rPr lang="en-US" dirty="0" smtClean="0"/>
              <a:t>,</a:t>
            </a:r>
            <a:r>
              <a:rPr lang="en-US" baseline="0" dirty="0" smtClean="0"/>
              <a:t> First Poll Question </a:t>
            </a:r>
            <a:endParaRPr lang="en-US" dirty="0"/>
          </a:p>
        </p:txBody>
      </p:sp>
      <p:sp>
        <p:nvSpPr>
          <p:cNvPr id="4" name="Slide Number Placeholder 3"/>
          <p:cNvSpPr>
            <a:spLocks noGrp="1"/>
          </p:cNvSpPr>
          <p:nvPr>
            <p:ph type="sldNum" sz="quarter" idx="10"/>
          </p:nvPr>
        </p:nvSpPr>
        <p:spPr/>
        <p:txBody>
          <a:bodyPr/>
          <a:lstStyle/>
          <a:p>
            <a:fld id="{9CB89218-0744-403D-B3AE-A0D5F3419158}" type="slidenum">
              <a:rPr lang="en-US" smtClean="0"/>
              <a:t>1</a:t>
            </a:fld>
            <a:endParaRPr lang="en-US" dirty="0"/>
          </a:p>
        </p:txBody>
      </p:sp>
    </p:spTree>
    <p:extLst>
      <p:ext uri="{BB962C8B-B14F-4D97-AF65-F5344CB8AC3E}">
        <p14:creationId xmlns:p14="http://schemas.microsoft.com/office/powerpoint/2010/main" val="305625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9218-0744-403D-B3AE-A0D5F3419158}" type="slidenum">
              <a:rPr lang="en-US" smtClean="0"/>
              <a:t>10</a:t>
            </a:fld>
            <a:endParaRPr lang="en-US" dirty="0"/>
          </a:p>
        </p:txBody>
      </p:sp>
    </p:spTree>
    <p:extLst>
      <p:ext uri="{BB962C8B-B14F-4D97-AF65-F5344CB8AC3E}">
        <p14:creationId xmlns:p14="http://schemas.microsoft.com/office/powerpoint/2010/main" val="142832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9218-0744-403D-B3AE-A0D5F3419158}" type="slidenum">
              <a:rPr lang="en-US" smtClean="0"/>
              <a:t>11</a:t>
            </a:fld>
            <a:endParaRPr lang="en-US" dirty="0"/>
          </a:p>
        </p:txBody>
      </p:sp>
    </p:spTree>
    <p:extLst>
      <p:ext uri="{BB962C8B-B14F-4D97-AF65-F5344CB8AC3E}">
        <p14:creationId xmlns:p14="http://schemas.microsoft.com/office/powerpoint/2010/main" val="255076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9218-0744-403D-B3AE-A0D5F3419158}" type="slidenum">
              <a:rPr lang="en-US" smtClean="0"/>
              <a:t>13</a:t>
            </a:fld>
            <a:endParaRPr lang="en-US" dirty="0"/>
          </a:p>
        </p:txBody>
      </p:sp>
    </p:spTree>
    <p:extLst>
      <p:ext uri="{BB962C8B-B14F-4D97-AF65-F5344CB8AC3E}">
        <p14:creationId xmlns:p14="http://schemas.microsoft.com/office/powerpoint/2010/main" val="11465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smtClean="0"/>
          </a:p>
        </p:txBody>
      </p:sp>
      <p:sp>
        <p:nvSpPr>
          <p:cNvPr id="4" name="Slide Number Placeholder 3"/>
          <p:cNvSpPr>
            <a:spLocks noGrp="1"/>
          </p:cNvSpPr>
          <p:nvPr>
            <p:ph type="sldNum" sz="quarter" idx="10"/>
          </p:nvPr>
        </p:nvSpPr>
        <p:spPr/>
        <p:txBody>
          <a:bodyPr/>
          <a:lstStyle/>
          <a:p>
            <a:fld id="{9CB89218-0744-403D-B3AE-A0D5F3419158}" type="slidenum">
              <a:rPr lang="en-US" smtClean="0"/>
              <a:t>14</a:t>
            </a:fld>
            <a:endParaRPr lang="en-US" dirty="0"/>
          </a:p>
        </p:txBody>
      </p:sp>
    </p:spTree>
    <p:extLst>
      <p:ext uri="{BB962C8B-B14F-4D97-AF65-F5344CB8AC3E}">
        <p14:creationId xmlns:p14="http://schemas.microsoft.com/office/powerpoint/2010/main" val="271957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9218-0744-403D-B3AE-A0D5F3419158}" type="slidenum">
              <a:rPr lang="en-US" smtClean="0"/>
              <a:t>2</a:t>
            </a:fld>
            <a:endParaRPr lang="en-US" dirty="0"/>
          </a:p>
        </p:txBody>
      </p:sp>
    </p:spTree>
    <p:extLst>
      <p:ext uri="{BB962C8B-B14F-4D97-AF65-F5344CB8AC3E}">
        <p14:creationId xmlns:p14="http://schemas.microsoft.com/office/powerpoint/2010/main" val="100445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9218-0744-403D-B3AE-A0D5F3419158}" type="slidenum">
              <a:rPr lang="en-US" smtClean="0"/>
              <a:t>3</a:t>
            </a:fld>
            <a:endParaRPr lang="en-US" dirty="0"/>
          </a:p>
        </p:txBody>
      </p:sp>
    </p:spTree>
    <p:extLst>
      <p:ext uri="{BB962C8B-B14F-4D97-AF65-F5344CB8AC3E}">
        <p14:creationId xmlns:p14="http://schemas.microsoft.com/office/powerpoint/2010/main" val="450157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9218-0744-403D-B3AE-A0D5F3419158}" type="slidenum">
              <a:rPr lang="en-US" smtClean="0"/>
              <a:t>4</a:t>
            </a:fld>
            <a:endParaRPr lang="en-US" dirty="0"/>
          </a:p>
        </p:txBody>
      </p:sp>
    </p:spTree>
    <p:extLst>
      <p:ext uri="{BB962C8B-B14F-4D97-AF65-F5344CB8AC3E}">
        <p14:creationId xmlns:p14="http://schemas.microsoft.com/office/powerpoint/2010/main" val="413630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9218-0744-403D-B3AE-A0D5F3419158}" type="slidenum">
              <a:rPr lang="en-US" smtClean="0"/>
              <a:t>5</a:t>
            </a:fld>
            <a:endParaRPr lang="en-US" dirty="0"/>
          </a:p>
        </p:txBody>
      </p:sp>
    </p:spTree>
    <p:extLst>
      <p:ext uri="{BB962C8B-B14F-4D97-AF65-F5344CB8AC3E}">
        <p14:creationId xmlns:p14="http://schemas.microsoft.com/office/powerpoint/2010/main" val="2906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9218-0744-403D-B3AE-A0D5F3419158}" type="slidenum">
              <a:rPr lang="en-US" smtClean="0"/>
              <a:t>6</a:t>
            </a:fld>
            <a:endParaRPr lang="en-US" dirty="0"/>
          </a:p>
        </p:txBody>
      </p:sp>
    </p:spTree>
    <p:extLst>
      <p:ext uri="{BB962C8B-B14F-4D97-AF65-F5344CB8AC3E}">
        <p14:creationId xmlns:p14="http://schemas.microsoft.com/office/powerpoint/2010/main" val="323129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9218-0744-403D-B3AE-A0D5F3419158}" type="slidenum">
              <a:rPr lang="en-US" smtClean="0"/>
              <a:t>7</a:t>
            </a:fld>
            <a:endParaRPr lang="en-US" dirty="0"/>
          </a:p>
        </p:txBody>
      </p:sp>
    </p:spTree>
    <p:extLst>
      <p:ext uri="{BB962C8B-B14F-4D97-AF65-F5344CB8AC3E}">
        <p14:creationId xmlns:p14="http://schemas.microsoft.com/office/powerpoint/2010/main" val="240065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9218-0744-403D-B3AE-A0D5F3419158}" type="slidenum">
              <a:rPr lang="en-US" smtClean="0"/>
              <a:t>8</a:t>
            </a:fld>
            <a:endParaRPr lang="en-US" dirty="0"/>
          </a:p>
        </p:txBody>
      </p:sp>
    </p:spTree>
    <p:extLst>
      <p:ext uri="{BB962C8B-B14F-4D97-AF65-F5344CB8AC3E}">
        <p14:creationId xmlns:p14="http://schemas.microsoft.com/office/powerpoint/2010/main" val="1032129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9218-0744-403D-B3AE-A0D5F3419158}" type="slidenum">
              <a:rPr lang="en-US" smtClean="0"/>
              <a:t>9</a:t>
            </a:fld>
            <a:endParaRPr lang="en-US" dirty="0"/>
          </a:p>
        </p:txBody>
      </p:sp>
    </p:spTree>
    <p:extLst>
      <p:ext uri="{BB962C8B-B14F-4D97-AF65-F5344CB8AC3E}">
        <p14:creationId xmlns:p14="http://schemas.microsoft.com/office/powerpoint/2010/main" val="344270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11/10/2020</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dirty="0" smtClean="0"/>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11/10/2020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11/10/2020</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826" y="487681"/>
            <a:ext cx="11582399" cy="783277"/>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6000" b="1" dirty="0" smtClean="0"/>
              <a:t>DOJ </a:t>
            </a:r>
            <a:r>
              <a:rPr lang="en-US" sz="6000" b="1" dirty="0"/>
              <a:t>Settlement </a:t>
            </a:r>
            <a:r>
              <a:rPr lang="en-US" sz="6000" b="1" dirty="0" smtClean="0"/>
              <a:t>Agreement</a:t>
            </a:r>
            <a:endParaRPr lang="en-US" sz="6000" b="1" dirty="0"/>
          </a:p>
        </p:txBody>
      </p:sp>
      <p:sp>
        <p:nvSpPr>
          <p:cNvPr id="3" name="Subtitle 2"/>
          <p:cNvSpPr>
            <a:spLocks noGrp="1"/>
          </p:cNvSpPr>
          <p:nvPr>
            <p:ph type="subTitle" idx="1"/>
          </p:nvPr>
        </p:nvSpPr>
        <p:spPr/>
        <p:txBody>
          <a:bodyPr>
            <a:normAutofit/>
          </a:bodyPr>
          <a:lstStyle/>
          <a:p>
            <a:r>
              <a:rPr lang="en-US" sz="2800" b="1" dirty="0" smtClean="0"/>
              <a:t>An Overview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39" y="2384665"/>
            <a:ext cx="3996905" cy="4361192"/>
          </a:xfrm>
          <a:prstGeom prst="rect">
            <a:avLst/>
          </a:prstGeom>
        </p:spPr>
      </p:pic>
    </p:spTree>
    <p:extLst>
      <p:ext uri="{BB962C8B-B14F-4D97-AF65-F5344CB8AC3E}">
        <p14:creationId xmlns:p14="http://schemas.microsoft.com/office/powerpoint/2010/main" val="3823644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811" y="310551"/>
            <a:ext cx="11634159" cy="1081177"/>
          </a:xfrm>
        </p:spPr>
        <p:txBody>
          <a:bodyPr>
            <a:normAutofit/>
          </a:bodyPr>
          <a:lstStyle/>
          <a:p>
            <a:pPr algn="l"/>
            <a:r>
              <a:rPr lang="en-US" b="1" dirty="0"/>
              <a:t>Section IV:  Discharge Planning and Training Centers</a:t>
            </a:r>
          </a:p>
        </p:txBody>
      </p:sp>
      <p:sp>
        <p:nvSpPr>
          <p:cNvPr id="7" name="Content Placeholder 6"/>
          <p:cNvSpPr>
            <a:spLocks noGrp="1"/>
          </p:cNvSpPr>
          <p:nvPr>
            <p:ph sz="half" idx="1"/>
          </p:nvPr>
        </p:nvSpPr>
        <p:spPr>
          <a:xfrm>
            <a:off x="713117" y="1702280"/>
            <a:ext cx="5222868" cy="4727276"/>
          </a:xfrm>
        </p:spPr>
        <p:txBody>
          <a:bodyPr>
            <a:normAutofit/>
          </a:bodyPr>
          <a:lstStyle/>
          <a:p>
            <a:r>
              <a:rPr lang="en-US" sz="1150" dirty="0"/>
              <a:t>A Community Integration Manager was placed at each Training Center to  provide support and direction for transition/discharge operations and coordinate the implementation of policies, procedures, regulations, and other initiatives related to ensuring individuals residing in Training Centers are served in the most integrated setting appropriate to their needs and desires.   </a:t>
            </a:r>
          </a:p>
          <a:p>
            <a:r>
              <a:rPr lang="en-US" sz="1150" dirty="0"/>
              <a:t>The implementation of a 12 Week Discharge Process that includes collaboration between all support partners to establish essential supports and identify viable, more integrated options for residential care, day activity services and employment.</a:t>
            </a:r>
          </a:p>
          <a:p>
            <a:r>
              <a:rPr lang="en-US" sz="1150" dirty="0"/>
              <a:t>Development of a robust post move monitoring process completed by Training Center staff, the Community Services Board and Office of Human Rights to ensure the provision of essential supports following discharge</a:t>
            </a:r>
          </a:p>
          <a:p>
            <a:r>
              <a:rPr lang="en-US" sz="1150" dirty="0"/>
              <a:t>Incident Review Follow Up process to track and trend serious incidents and offer additional support to community providers as needed to ensure the health, safety and wellbeing of individuals discharged from Training </a:t>
            </a:r>
            <a:r>
              <a:rPr lang="en-US" sz="1150" dirty="0" smtClean="0"/>
              <a:t>Centers</a:t>
            </a:r>
            <a:endParaRPr lang="en-US" sz="1150" dirty="0"/>
          </a:p>
        </p:txBody>
      </p:sp>
      <p:pic>
        <p:nvPicPr>
          <p:cNvPr id="9" name="Content Placeholder 8"/>
          <p:cNvPicPr>
            <a:picLocks noGrp="1" noChangeAspect="1"/>
          </p:cNvPicPr>
          <p:nvPr>
            <p:ph sz="half" idx="2"/>
          </p:nvPr>
        </p:nvPicPr>
        <p:blipFill>
          <a:blip r:embed="rId3"/>
          <a:stretch>
            <a:fillRect/>
          </a:stretch>
        </p:blipFill>
        <p:spPr>
          <a:xfrm>
            <a:off x="6290458" y="1800045"/>
            <a:ext cx="5389708" cy="4106174"/>
          </a:xfrm>
          <a:prstGeom prst="rect">
            <a:avLst/>
          </a:prstGeom>
        </p:spPr>
      </p:pic>
    </p:spTree>
    <p:extLst>
      <p:ext uri="{BB962C8B-B14F-4D97-AF65-F5344CB8AC3E}">
        <p14:creationId xmlns:p14="http://schemas.microsoft.com/office/powerpoint/2010/main" val="1057581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67" y="448575"/>
            <a:ext cx="10340228" cy="598097"/>
          </a:xfrm>
        </p:spPr>
        <p:txBody>
          <a:bodyPr>
            <a:normAutofit/>
          </a:bodyPr>
          <a:lstStyle/>
          <a:p>
            <a:pPr algn="l"/>
            <a:r>
              <a:rPr lang="en-US" b="1" dirty="0"/>
              <a:t>Section V:  Quality and Risk Management</a:t>
            </a:r>
          </a:p>
        </p:txBody>
      </p:sp>
      <p:sp>
        <p:nvSpPr>
          <p:cNvPr id="4" name="Content Placeholder 3"/>
          <p:cNvSpPr>
            <a:spLocks noGrp="1"/>
          </p:cNvSpPr>
          <p:nvPr>
            <p:ph idx="1"/>
          </p:nvPr>
        </p:nvSpPr>
        <p:spPr>
          <a:xfrm>
            <a:off x="402567" y="1431986"/>
            <a:ext cx="7683259" cy="4767532"/>
          </a:xfrm>
        </p:spPr>
        <p:txBody>
          <a:bodyPr>
            <a:normAutofit fontScale="85000" lnSpcReduction="10000"/>
          </a:bodyPr>
          <a:lstStyle/>
          <a:p>
            <a:r>
              <a:rPr lang="en-US" sz="3600" dirty="0"/>
              <a:t>Quality and Risk Management</a:t>
            </a:r>
          </a:p>
          <a:p>
            <a:pPr lvl="1"/>
            <a:r>
              <a:rPr lang="en-US" sz="2800" dirty="0"/>
              <a:t>Create Quality and Risk Management System</a:t>
            </a:r>
          </a:p>
          <a:p>
            <a:pPr lvl="2"/>
            <a:r>
              <a:rPr lang="en-US" sz="2000" dirty="0"/>
              <a:t>Leveraged work from Licensing</a:t>
            </a:r>
          </a:p>
          <a:p>
            <a:pPr lvl="3"/>
            <a:r>
              <a:rPr lang="en-US" sz="1800" dirty="0"/>
              <a:t>Focus on Risk Mitigation</a:t>
            </a:r>
          </a:p>
          <a:p>
            <a:pPr lvl="3"/>
            <a:r>
              <a:rPr lang="en-US" sz="1800" dirty="0"/>
              <a:t>Risk Triggers and Thresholds</a:t>
            </a:r>
          </a:p>
          <a:p>
            <a:pPr lvl="3"/>
            <a:r>
              <a:rPr lang="en-US" sz="1800" dirty="0"/>
              <a:t>Incident Reporting</a:t>
            </a:r>
          </a:p>
          <a:p>
            <a:pPr lvl="3"/>
            <a:r>
              <a:rPr lang="en-US" sz="1800" dirty="0"/>
              <a:t>Corrective Action Plans</a:t>
            </a:r>
          </a:p>
          <a:p>
            <a:pPr lvl="2"/>
            <a:r>
              <a:rPr lang="en-US" sz="2000" dirty="0"/>
              <a:t>Created Division of Quality</a:t>
            </a:r>
          </a:p>
          <a:p>
            <a:pPr lvl="3"/>
            <a:r>
              <a:rPr lang="en-US" sz="1800" dirty="0"/>
              <a:t>Focus on Quality Improvement</a:t>
            </a:r>
          </a:p>
          <a:p>
            <a:pPr lvl="3"/>
            <a:r>
              <a:rPr lang="en-US" sz="1800" dirty="0"/>
              <a:t>Quality Improvement Committee</a:t>
            </a:r>
          </a:p>
          <a:p>
            <a:pPr lvl="3"/>
            <a:r>
              <a:rPr lang="en-US" sz="1800" dirty="0"/>
              <a:t>Regional Quality Councils</a:t>
            </a:r>
          </a:p>
          <a:p>
            <a:pPr lvl="3"/>
            <a:r>
              <a:rPr lang="en-US" sz="1800" dirty="0"/>
              <a:t>Data Reliability and Validity including gap Analysis</a:t>
            </a:r>
          </a:p>
          <a:p>
            <a:pPr lvl="3"/>
            <a:r>
              <a:rPr lang="en-US" sz="1800" dirty="0"/>
              <a:t>Quality Service Reviews</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826" y="3067050"/>
            <a:ext cx="3790950" cy="3790950"/>
          </a:xfrm>
          <a:prstGeom prst="rect">
            <a:avLst/>
          </a:prstGeom>
        </p:spPr>
      </p:pic>
    </p:spTree>
    <p:extLst>
      <p:ext uri="{BB962C8B-B14F-4D97-AF65-F5344CB8AC3E}">
        <p14:creationId xmlns:p14="http://schemas.microsoft.com/office/powerpoint/2010/main" val="1108176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71" y="287547"/>
            <a:ext cx="10317224" cy="638355"/>
          </a:xfrm>
        </p:spPr>
        <p:txBody>
          <a:bodyPr/>
          <a:lstStyle/>
          <a:p>
            <a:pPr algn="l"/>
            <a:r>
              <a:rPr lang="en-US" b="1" dirty="0" smtClean="0"/>
              <a:t>Key Accomplishments</a:t>
            </a:r>
            <a:endParaRPr lang="en-US" b="1" dirty="0"/>
          </a:p>
        </p:txBody>
      </p:sp>
      <p:sp>
        <p:nvSpPr>
          <p:cNvPr id="4" name="Content Placeholder 3"/>
          <p:cNvSpPr>
            <a:spLocks noGrp="1"/>
          </p:cNvSpPr>
          <p:nvPr>
            <p:ph idx="1"/>
          </p:nvPr>
        </p:nvSpPr>
        <p:spPr>
          <a:xfrm>
            <a:off x="356559" y="994914"/>
            <a:ext cx="9374038" cy="5101085"/>
          </a:xfrm>
        </p:spPr>
        <p:txBody>
          <a:bodyPr>
            <a:normAutofit fontScale="70000" lnSpcReduction="20000"/>
          </a:bodyPr>
          <a:lstStyle/>
          <a:p>
            <a:pPr marL="0" indent="0">
              <a:buNone/>
            </a:pPr>
            <a:r>
              <a:rPr lang="en-US" dirty="0"/>
              <a:t>1.  Completely redesigned the waivers-(created new waivers that met peoples needs, redesigned the waiting list, created new services that did not previously exist, and did this all in a fiscally responsible way (rate study</a:t>
            </a:r>
            <a:r>
              <a:rPr lang="en-US" dirty="0" smtClean="0"/>
              <a:t>))</a:t>
            </a:r>
            <a:endParaRPr lang="en-US" dirty="0"/>
          </a:p>
          <a:p>
            <a:pPr marL="0" indent="0">
              <a:buNone/>
            </a:pPr>
            <a:r>
              <a:rPr lang="en-US" dirty="0"/>
              <a:t>2.  Developed a crisis system for individuals with DD </a:t>
            </a:r>
          </a:p>
          <a:p>
            <a:pPr marL="0" indent="0">
              <a:buNone/>
            </a:pPr>
            <a:r>
              <a:rPr lang="en-US" dirty="0"/>
              <a:t>3.  Improved data and reports</a:t>
            </a:r>
          </a:p>
          <a:p>
            <a:pPr marL="0" indent="0">
              <a:buNone/>
            </a:pPr>
            <a:r>
              <a:rPr lang="en-US" dirty="0"/>
              <a:t>4.  Have provided over 5,000 new waivers to people</a:t>
            </a:r>
          </a:p>
          <a:p>
            <a:pPr marL="0" indent="0">
              <a:buNone/>
            </a:pPr>
            <a:r>
              <a:rPr lang="en-US" dirty="0"/>
              <a:t>5.  Closed 4 training centers</a:t>
            </a:r>
          </a:p>
          <a:p>
            <a:pPr marL="0" indent="0">
              <a:buNone/>
            </a:pPr>
            <a:r>
              <a:rPr lang="en-US" dirty="0"/>
              <a:t>6.  Created a new waiver management system</a:t>
            </a:r>
          </a:p>
          <a:p>
            <a:pPr marL="0" indent="0">
              <a:buNone/>
            </a:pPr>
            <a:r>
              <a:rPr lang="en-US" dirty="0"/>
              <a:t>7.  Created an IFSP program</a:t>
            </a:r>
          </a:p>
          <a:p>
            <a:pPr marL="0" indent="0">
              <a:buNone/>
            </a:pPr>
            <a:r>
              <a:rPr lang="en-US" dirty="0"/>
              <a:t>8.  Created a quality system where one did not previously exist</a:t>
            </a:r>
          </a:p>
          <a:p>
            <a:pPr marL="0" indent="0">
              <a:buNone/>
            </a:pPr>
            <a:r>
              <a:rPr lang="en-US" dirty="0"/>
              <a:t>9.  Created an incident management unit where one did not previously exist</a:t>
            </a:r>
          </a:p>
          <a:p>
            <a:pPr marL="0" indent="0">
              <a:buNone/>
            </a:pPr>
            <a:r>
              <a:rPr lang="en-US" dirty="0"/>
              <a:t>10.  Improved consistency in the way licensing reviews were complete</a:t>
            </a:r>
          </a:p>
          <a:p>
            <a:pPr marL="0" indent="0">
              <a:buNone/>
            </a:pPr>
            <a:r>
              <a:rPr lang="en-US" dirty="0"/>
              <a:t>11.  Created Jump Start funding for provider to initiate new services</a:t>
            </a:r>
          </a:p>
          <a:p>
            <a:pPr marL="0" indent="0">
              <a:buNone/>
            </a:pPr>
            <a:r>
              <a:rPr lang="en-US" dirty="0"/>
              <a:t>12. Developed new providers for specialty care</a:t>
            </a:r>
          </a:p>
          <a:p>
            <a:pPr marL="0" indent="0">
              <a:buNone/>
            </a:pPr>
            <a:r>
              <a:rPr lang="en-US" dirty="0"/>
              <a:t>13.  Developed Office of Integrated Health/DD Health Support Network</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122" y="2873495"/>
            <a:ext cx="3790950" cy="3790950"/>
          </a:xfrm>
          <a:prstGeom prst="rect">
            <a:avLst/>
          </a:prstGeom>
        </p:spPr>
      </p:pic>
    </p:spTree>
    <p:extLst>
      <p:ext uri="{BB962C8B-B14F-4D97-AF65-F5344CB8AC3E}">
        <p14:creationId xmlns:p14="http://schemas.microsoft.com/office/powerpoint/2010/main" val="2752317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217" y="253043"/>
            <a:ext cx="9293577" cy="695863"/>
          </a:xfrm>
        </p:spPr>
        <p:txBody>
          <a:bodyPr>
            <a:normAutofit fontScale="90000"/>
          </a:bodyPr>
          <a:lstStyle/>
          <a:p>
            <a:pPr algn="l"/>
            <a:r>
              <a:rPr lang="en-US" b="1" dirty="0" smtClean="0"/>
              <a:t>Big picture </a:t>
            </a:r>
            <a:r>
              <a:rPr lang="en-US" b="1" dirty="0" smtClean="0"/>
              <a:t>view – Project Management</a:t>
            </a:r>
            <a:endParaRPr lang="en-US" b="1" dirty="0"/>
          </a:p>
        </p:txBody>
      </p:sp>
      <p:sp>
        <p:nvSpPr>
          <p:cNvPr id="7" name="Text Placeholder 3">
            <a:extLst>
              <a:ext uri="{FF2B5EF4-FFF2-40B4-BE49-F238E27FC236}">
                <a16:creationId xmlns:a16="http://schemas.microsoft.com/office/drawing/2014/main" id="{9DE6919F-6EAE-4FE0-8B13-AD13EAF79FBB}"/>
              </a:ext>
            </a:extLst>
          </p:cNvPr>
          <p:cNvSpPr txBox="1">
            <a:spLocks/>
          </p:cNvSpPr>
          <p:nvPr/>
        </p:nvSpPr>
        <p:spPr>
          <a:xfrm>
            <a:off x="1449217" y="2159510"/>
            <a:ext cx="2286000" cy="4349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b="1" dirty="0" smtClean="0"/>
              <a:t>Goals (KPAs)</a:t>
            </a:r>
            <a:endParaRPr lang="en-US" b="1" dirty="0"/>
          </a:p>
        </p:txBody>
      </p:sp>
      <p:sp>
        <p:nvSpPr>
          <p:cNvPr id="8" name="Rectangle 7">
            <a:extLst>
              <a:ext uri="{FF2B5EF4-FFF2-40B4-BE49-F238E27FC236}">
                <a16:creationId xmlns:a16="http://schemas.microsoft.com/office/drawing/2014/main" id="{32CF67F4-BCE3-4011-B6C7-397BB938BE4C}"/>
              </a:ext>
            </a:extLst>
          </p:cNvPr>
          <p:cNvSpPr/>
          <p:nvPr/>
        </p:nvSpPr>
        <p:spPr>
          <a:xfrm>
            <a:off x="3205274" y="3313610"/>
            <a:ext cx="1028432" cy="1782616"/>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a:solidFill>
                  <a:prstClr val="white"/>
                </a:solidFill>
                <a:latin typeface="Calibri"/>
              </a:rPr>
              <a:t>Case Management</a:t>
            </a:r>
            <a:endParaRPr lang="en-US" sz="1050" dirty="0">
              <a:solidFill>
                <a:prstClr val="white"/>
              </a:solidFill>
              <a:latin typeface="Calibri"/>
            </a:endParaRPr>
          </a:p>
          <a:p>
            <a:pPr marL="102839" indent="-102839">
              <a:buFont typeface="Arial" panose="020B0604020202020204" pitchFamily="34" charset="0"/>
              <a:buChar char="•"/>
            </a:pPr>
            <a:r>
              <a:rPr lang="en-US" sz="1050" dirty="0">
                <a:solidFill>
                  <a:prstClr val="white"/>
                </a:solidFill>
                <a:latin typeface="Calibri"/>
              </a:rPr>
              <a:t>Performance Standards</a:t>
            </a:r>
          </a:p>
          <a:p>
            <a:pPr marL="102839" indent="-102839">
              <a:buFont typeface="Arial" panose="020B0604020202020204" pitchFamily="34" charset="0"/>
              <a:buChar char="•"/>
            </a:pPr>
            <a:r>
              <a:rPr lang="en-US" sz="1050" dirty="0">
                <a:solidFill>
                  <a:prstClr val="white"/>
                </a:solidFill>
                <a:latin typeface="Calibri"/>
              </a:rPr>
              <a:t>RSTs</a:t>
            </a:r>
          </a:p>
        </p:txBody>
      </p:sp>
      <p:sp>
        <p:nvSpPr>
          <p:cNvPr id="9" name="Rectangle 8">
            <a:extLst>
              <a:ext uri="{FF2B5EF4-FFF2-40B4-BE49-F238E27FC236}">
                <a16:creationId xmlns:a16="http://schemas.microsoft.com/office/drawing/2014/main" id="{9D57F472-985C-4E42-9876-77849BF0FF35}"/>
              </a:ext>
            </a:extLst>
          </p:cNvPr>
          <p:cNvSpPr/>
          <p:nvPr/>
        </p:nvSpPr>
        <p:spPr>
          <a:xfrm>
            <a:off x="4350017" y="3321770"/>
            <a:ext cx="1028432" cy="1782616"/>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a:solidFill>
                  <a:prstClr val="white"/>
                </a:solidFill>
                <a:latin typeface="Calibri"/>
              </a:rPr>
              <a:t>Crisis Management</a:t>
            </a:r>
          </a:p>
          <a:p>
            <a:pPr marL="102839" indent="-102839">
              <a:buFont typeface="Arial" panose="020B0604020202020204" pitchFamily="34" charset="0"/>
              <a:buChar char="•"/>
            </a:pPr>
            <a:r>
              <a:rPr lang="en-US" sz="1050" dirty="0">
                <a:solidFill>
                  <a:prstClr val="white"/>
                </a:solidFill>
                <a:latin typeface="Calibri"/>
              </a:rPr>
              <a:t>Performance Standards </a:t>
            </a:r>
          </a:p>
        </p:txBody>
      </p:sp>
      <p:sp>
        <p:nvSpPr>
          <p:cNvPr id="10" name="Rectangle 9">
            <a:extLst>
              <a:ext uri="{FF2B5EF4-FFF2-40B4-BE49-F238E27FC236}">
                <a16:creationId xmlns:a16="http://schemas.microsoft.com/office/drawing/2014/main" id="{7B17FFCD-F244-4EB2-815B-5A02D52A3C10}"/>
              </a:ext>
            </a:extLst>
          </p:cNvPr>
          <p:cNvSpPr/>
          <p:nvPr/>
        </p:nvSpPr>
        <p:spPr>
          <a:xfrm>
            <a:off x="5494760" y="3313605"/>
            <a:ext cx="1028432" cy="1782616"/>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a:solidFill>
                  <a:prstClr val="white"/>
                </a:solidFill>
                <a:latin typeface="Calibri"/>
              </a:rPr>
              <a:t>Integrated Settings</a:t>
            </a:r>
          </a:p>
          <a:p>
            <a:pPr marL="102839" indent="-102839">
              <a:buFont typeface="Arial" panose="020B0604020202020204" pitchFamily="34" charset="0"/>
              <a:buChar char="•"/>
            </a:pPr>
            <a:r>
              <a:rPr lang="en-US" sz="1050" dirty="0">
                <a:solidFill>
                  <a:prstClr val="white"/>
                </a:solidFill>
                <a:latin typeface="Calibri"/>
              </a:rPr>
              <a:t>Employment</a:t>
            </a:r>
          </a:p>
          <a:p>
            <a:pPr marL="102839" indent="-102839">
              <a:buFont typeface="Arial" panose="020B0604020202020204" pitchFamily="34" charset="0"/>
              <a:buChar char="•"/>
            </a:pPr>
            <a:r>
              <a:rPr lang="en-US" sz="1050" dirty="0" smtClean="0">
                <a:solidFill>
                  <a:prstClr val="white"/>
                </a:solidFill>
                <a:latin typeface="Calibri"/>
              </a:rPr>
              <a:t>Transpor-tation</a:t>
            </a:r>
            <a:endParaRPr lang="en-US" sz="1050" dirty="0">
              <a:solidFill>
                <a:prstClr val="white"/>
              </a:solidFill>
              <a:latin typeface="Calibri"/>
            </a:endParaRPr>
          </a:p>
          <a:p>
            <a:pPr marL="102839" indent="-102839">
              <a:buFont typeface="Arial" panose="020B0604020202020204" pitchFamily="34" charset="0"/>
              <a:buChar char="•"/>
            </a:pPr>
            <a:r>
              <a:rPr lang="en-US" sz="1050" dirty="0">
                <a:solidFill>
                  <a:prstClr val="white"/>
                </a:solidFill>
                <a:latin typeface="Calibri"/>
              </a:rPr>
              <a:t>Community Living</a:t>
            </a:r>
          </a:p>
          <a:p>
            <a:endParaRPr lang="en-US" sz="1200" dirty="0">
              <a:solidFill>
                <a:prstClr val="white"/>
              </a:solidFill>
              <a:latin typeface="Calibri"/>
            </a:endParaRPr>
          </a:p>
        </p:txBody>
      </p:sp>
      <p:sp>
        <p:nvSpPr>
          <p:cNvPr id="11" name="Rectangle 10">
            <a:extLst>
              <a:ext uri="{FF2B5EF4-FFF2-40B4-BE49-F238E27FC236}">
                <a16:creationId xmlns:a16="http://schemas.microsoft.com/office/drawing/2014/main" id="{441A6368-37E9-41BA-BE3B-7A9A571CE013}"/>
              </a:ext>
            </a:extLst>
          </p:cNvPr>
          <p:cNvSpPr/>
          <p:nvPr/>
        </p:nvSpPr>
        <p:spPr>
          <a:xfrm>
            <a:off x="6639503" y="3313623"/>
            <a:ext cx="1028432" cy="1782616"/>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a:solidFill>
                  <a:prstClr val="white"/>
                </a:solidFill>
                <a:latin typeface="Calibri"/>
              </a:rPr>
              <a:t>Provider Partnership</a:t>
            </a:r>
          </a:p>
          <a:p>
            <a:pPr marL="102839" indent="-102839">
              <a:buFont typeface="Arial" panose="020B0604020202020204" pitchFamily="34" charset="0"/>
              <a:buChar char="•"/>
            </a:pPr>
            <a:r>
              <a:rPr lang="en-US" sz="1050" dirty="0">
                <a:solidFill>
                  <a:prstClr val="white"/>
                </a:solidFill>
                <a:latin typeface="Calibri"/>
              </a:rPr>
              <a:t>Licensing</a:t>
            </a:r>
          </a:p>
          <a:p>
            <a:pPr marL="102839" indent="-102839">
              <a:buFont typeface="Arial" panose="020B0604020202020204" pitchFamily="34" charset="0"/>
              <a:buChar char="•"/>
            </a:pPr>
            <a:r>
              <a:rPr lang="en-US" sz="1050" dirty="0">
                <a:solidFill>
                  <a:prstClr val="white"/>
                </a:solidFill>
                <a:latin typeface="Calibri"/>
              </a:rPr>
              <a:t>Incident Reporting</a:t>
            </a:r>
          </a:p>
          <a:p>
            <a:pPr marL="102839" indent="-102839">
              <a:buFont typeface="Arial" panose="020B0604020202020204" pitchFamily="34" charset="0"/>
              <a:buChar char="•"/>
            </a:pPr>
            <a:r>
              <a:rPr lang="en-US" sz="1050" dirty="0">
                <a:solidFill>
                  <a:prstClr val="white"/>
                </a:solidFill>
                <a:latin typeface="Calibri"/>
              </a:rPr>
              <a:t>Corrective Actions</a:t>
            </a:r>
          </a:p>
          <a:p>
            <a:pPr marL="102839" indent="-102839">
              <a:buFont typeface="Arial" panose="020B0604020202020204" pitchFamily="34" charset="0"/>
              <a:buChar char="•"/>
            </a:pPr>
            <a:r>
              <a:rPr lang="en-US" sz="1050" dirty="0">
                <a:solidFill>
                  <a:prstClr val="white"/>
                </a:solidFill>
                <a:latin typeface="Calibri"/>
              </a:rPr>
              <a:t>Inspections</a:t>
            </a:r>
          </a:p>
          <a:p>
            <a:pPr marL="102839" indent="-102839">
              <a:buFont typeface="Arial" panose="020B0604020202020204" pitchFamily="34" charset="0"/>
              <a:buChar char="•"/>
            </a:pPr>
            <a:r>
              <a:rPr lang="en-US" sz="1050" dirty="0">
                <a:solidFill>
                  <a:prstClr val="white"/>
                </a:solidFill>
                <a:latin typeface="Calibri"/>
              </a:rPr>
              <a:t>Investiga-tions</a:t>
            </a:r>
            <a:endParaRPr lang="en-US" sz="1050" dirty="0">
              <a:solidFill>
                <a:prstClr val="white"/>
              </a:solidFill>
              <a:latin typeface="Calibri"/>
            </a:endParaRPr>
          </a:p>
        </p:txBody>
      </p:sp>
      <p:sp>
        <p:nvSpPr>
          <p:cNvPr id="12" name="Rectangle 11">
            <a:extLst>
              <a:ext uri="{FF2B5EF4-FFF2-40B4-BE49-F238E27FC236}">
                <a16:creationId xmlns:a16="http://schemas.microsoft.com/office/drawing/2014/main" id="{EA308F81-9802-41E7-AC39-5B2D07534DCE}"/>
              </a:ext>
            </a:extLst>
          </p:cNvPr>
          <p:cNvSpPr/>
          <p:nvPr/>
        </p:nvSpPr>
        <p:spPr>
          <a:xfrm>
            <a:off x="7784249" y="3313623"/>
            <a:ext cx="1028432" cy="1782616"/>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a:solidFill>
                  <a:prstClr val="white"/>
                </a:solidFill>
                <a:latin typeface="Calibri"/>
              </a:rPr>
              <a:t>Communi</a:t>
            </a:r>
            <a:r>
              <a:rPr lang="en-US" sz="1200" dirty="0">
                <a:solidFill>
                  <a:prstClr val="white"/>
                </a:solidFill>
                <a:latin typeface="Calibri"/>
              </a:rPr>
              <a:t>-cations/</a:t>
            </a:r>
          </a:p>
          <a:p>
            <a:pPr algn="ctr"/>
            <a:r>
              <a:rPr lang="en-US" sz="1200" dirty="0">
                <a:solidFill>
                  <a:prstClr val="white"/>
                </a:solidFill>
                <a:latin typeface="Calibri"/>
              </a:rPr>
              <a:t>Training</a:t>
            </a:r>
          </a:p>
          <a:p>
            <a:pPr marL="102839" indent="-102839">
              <a:buFont typeface="Arial" panose="020B0604020202020204" pitchFamily="34" charset="0"/>
              <a:buChar char="•"/>
            </a:pPr>
            <a:r>
              <a:rPr lang="en-US" sz="1050" dirty="0">
                <a:solidFill>
                  <a:prstClr val="white"/>
                </a:solidFill>
                <a:latin typeface="Calibri"/>
              </a:rPr>
              <a:t>CSB</a:t>
            </a:r>
          </a:p>
          <a:p>
            <a:pPr marL="102839" indent="-102839">
              <a:buFont typeface="Arial" panose="020B0604020202020204" pitchFamily="34" charset="0"/>
              <a:buChar char="•"/>
            </a:pPr>
            <a:r>
              <a:rPr lang="en-US" sz="1050" dirty="0">
                <a:solidFill>
                  <a:prstClr val="white"/>
                </a:solidFill>
                <a:latin typeface="Calibri"/>
              </a:rPr>
              <a:t>Other Pro-</a:t>
            </a:r>
            <a:r>
              <a:rPr lang="en-US" sz="1050" dirty="0">
                <a:solidFill>
                  <a:prstClr val="white"/>
                </a:solidFill>
                <a:latin typeface="Calibri"/>
              </a:rPr>
              <a:t>viders</a:t>
            </a:r>
            <a:endParaRPr lang="en-US" sz="1050" dirty="0">
              <a:solidFill>
                <a:prstClr val="white"/>
              </a:solidFill>
              <a:latin typeface="Calibri"/>
            </a:endParaRPr>
          </a:p>
          <a:p>
            <a:pPr marL="102839" indent="-102839">
              <a:buFont typeface="Arial" panose="020B0604020202020204" pitchFamily="34" charset="0"/>
              <a:buChar char="•"/>
            </a:pPr>
            <a:r>
              <a:rPr lang="en-US" sz="1050" dirty="0">
                <a:solidFill>
                  <a:prstClr val="white"/>
                </a:solidFill>
                <a:latin typeface="Calibri"/>
              </a:rPr>
              <a:t>Supervisor</a:t>
            </a:r>
          </a:p>
          <a:p>
            <a:pPr marL="102839" indent="-102839">
              <a:buFont typeface="Arial" panose="020B0604020202020204" pitchFamily="34" charset="0"/>
              <a:buChar char="•"/>
            </a:pPr>
            <a:r>
              <a:rPr lang="en-US" sz="1050" dirty="0">
                <a:solidFill>
                  <a:prstClr val="white"/>
                </a:solidFill>
                <a:latin typeface="Calibri"/>
              </a:rPr>
              <a:t>Family Outreach</a:t>
            </a:r>
          </a:p>
          <a:p>
            <a:pPr marL="102839" indent="-102839">
              <a:buFont typeface="Arial" panose="020B0604020202020204" pitchFamily="34" charset="0"/>
              <a:buChar char="•"/>
            </a:pPr>
            <a:r>
              <a:rPr lang="en-US" sz="1050" dirty="0">
                <a:solidFill>
                  <a:prstClr val="white"/>
                </a:solidFill>
                <a:latin typeface="Calibri"/>
              </a:rPr>
              <a:t>DOJ Library</a:t>
            </a:r>
          </a:p>
        </p:txBody>
      </p:sp>
      <p:sp>
        <p:nvSpPr>
          <p:cNvPr id="13" name="Rectangle 12">
            <a:extLst>
              <a:ext uri="{FF2B5EF4-FFF2-40B4-BE49-F238E27FC236}">
                <a16:creationId xmlns:a16="http://schemas.microsoft.com/office/drawing/2014/main" id="{C338B171-A20B-45B4-9F98-01A2AC17BC64}"/>
              </a:ext>
            </a:extLst>
          </p:cNvPr>
          <p:cNvSpPr/>
          <p:nvPr/>
        </p:nvSpPr>
        <p:spPr>
          <a:xfrm>
            <a:off x="3205272" y="5174583"/>
            <a:ext cx="5607407" cy="326486"/>
          </a:xfrm>
          <a:prstGeom prst="rect">
            <a:avLst/>
          </a:prstGeom>
          <a:solidFill>
            <a:srgbClr val="176B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49" dirty="0">
                <a:solidFill>
                  <a:prstClr val="white"/>
                </a:solidFill>
                <a:latin typeface="Calibri"/>
              </a:rPr>
              <a:t>QM/RM</a:t>
            </a:r>
          </a:p>
        </p:txBody>
      </p:sp>
      <p:sp>
        <p:nvSpPr>
          <p:cNvPr id="14" name="Rectangle 13">
            <a:extLst>
              <a:ext uri="{FF2B5EF4-FFF2-40B4-BE49-F238E27FC236}">
                <a16:creationId xmlns:a16="http://schemas.microsoft.com/office/drawing/2014/main" id="{18B9BC20-9565-430E-8B0F-50CF4E3ED861}"/>
              </a:ext>
            </a:extLst>
          </p:cNvPr>
          <p:cNvSpPr/>
          <p:nvPr/>
        </p:nvSpPr>
        <p:spPr>
          <a:xfrm>
            <a:off x="3205272" y="2946314"/>
            <a:ext cx="5631893" cy="326486"/>
          </a:xfrm>
          <a:prstGeom prst="rect">
            <a:avLst/>
          </a:prstGeom>
          <a:solidFill>
            <a:srgbClr val="176B7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49" dirty="0">
                <a:solidFill>
                  <a:prstClr val="white"/>
                </a:solidFill>
                <a:latin typeface="Calibri"/>
              </a:rPr>
              <a:t>CMS Requirements, Regulations</a:t>
            </a:r>
          </a:p>
        </p:txBody>
      </p:sp>
      <p:sp>
        <p:nvSpPr>
          <p:cNvPr id="15" name="TextBox 14">
            <a:extLst>
              <a:ext uri="{FF2B5EF4-FFF2-40B4-BE49-F238E27FC236}">
                <a16:creationId xmlns:a16="http://schemas.microsoft.com/office/drawing/2014/main" id="{3F0B0CB0-C888-4B6C-8E3F-3D68E0EAD8A0}"/>
              </a:ext>
            </a:extLst>
          </p:cNvPr>
          <p:cNvSpPr txBox="1"/>
          <p:nvPr/>
        </p:nvSpPr>
        <p:spPr>
          <a:xfrm>
            <a:off x="4358178" y="2068046"/>
            <a:ext cx="2062985" cy="434717"/>
          </a:xfrm>
          <a:prstGeom prst="rect">
            <a:avLst/>
          </a:prstGeom>
        </p:spPr>
        <p:txBody>
          <a:bodyPr vert="horz" wrap="square" lIns="68562" tIns="34281" rIns="68562" bIns="34281" rtlCol="0" anchor="ctr">
            <a:noAutofit/>
          </a:bodyPr>
          <a:lstStyle/>
          <a:p>
            <a:r>
              <a:rPr lang="en-US" sz="1050" dirty="0">
                <a:solidFill>
                  <a:prstClr val="white"/>
                </a:solidFill>
                <a:latin typeface="Calibri"/>
              </a:rPr>
              <a:t>    Physical, mental, behavioral     </a:t>
            </a:r>
          </a:p>
          <a:p>
            <a:r>
              <a:rPr lang="en-US" sz="1050" dirty="0">
                <a:solidFill>
                  <a:prstClr val="white"/>
                </a:solidFill>
                <a:latin typeface="Calibri"/>
              </a:rPr>
              <a:t>    health and well-being</a:t>
            </a:r>
          </a:p>
          <a:p>
            <a:endParaRPr lang="en-US" sz="1050" dirty="0">
              <a:solidFill>
                <a:prstClr val="black"/>
              </a:solidFill>
              <a:latin typeface="Roboto Condensed Regular"/>
              <a:cs typeface="Roboto Condensed Regular"/>
            </a:endParaRPr>
          </a:p>
        </p:txBody>
      </p:sp>
      <p:sp>
        <p:nvSpPr>
          <p:cNvPr id="16" name="TextBox 15">
            <a:extLst>
              <a:ext uri="{FF2B5EF4-FFF2-40B4-BE49-F238E27FC236}">
                <a16:creationId xmlns:a16="http://schemas.microsoft.com/office/drawing/2014/main" id="{5CB7FF64-456B-49EC-9AB5-42A47B5505FF}"/>
              </a:ext>
            </a:extLst>
          </p:cNvPr>
          <p:cNvSpPr txBox="1"/>
          <p:nvPr/>
        </p:nvSpPr>
        <p:spPr>
          <a:xfrm>
            <a:off x="5482511" y="1948942"/>
            <a:ext cx="1156991" cy="119103"/>
          </a:xfrm>
          <a:prstGeom prst="rect">
            <a:avLst/>
          </a:prstGeom>
        </p:spPr>
        <p:txBody>
          <a:bodyPr vert="horz" wrap="square" lIns="68562" tIns="34281" rIns="68562" bIns="34281" rtlCol="0" anchor="ctr">
            <a:noAutofit/>
          </a:bodyPr>
          <a:lstStyle/>
          <a:p>
            <a:pPr algn="ctr"/>
            <a:r>
              <a:rPr lang="en-US" sz="1050" dirty="0">
                <a:solidFill>
                  <a:prstClr val="white"/>
                </a:solidFill>
                <a:latin typeface="Calibri"/>
              </a:rPr>
              <a:t>Safety/Freedom from harm</a:t>
            </a:r>
          </a:p>
          <a:p>
            <a:pPr algn="ctr"/>
            <a:endParaRPr lang="en-US" sz="1050" dirty="0">
              <a:solidFill>
                <a:prstClr val="black"/>
              </a:solidFill>
              <a:latin typeface="Roboto Condensed Regular"/>
              <a:cs typeface="Roboto Condensed Regular"/>
            </a:endParaRPr>
          </a:p>
        </p:txBody>
      </p:sp>
      <p:sp>
        <p:nvSpPr>
          <p:cNvPr id="17" name="TextBox 16">
            <a:extLst>
              <a:ext uri="{FF2B5EF4-FFF2-40B4-BE49-F238E27FC236}">
                <a16:creationId xmlns:a16="http://schemas.microsoft.com/office/drawing/2014/main" id="{F8E2699A-A232-4567-8C70-6D6F42DB11BE}"/>
              </a:ext>
            </a:extLst>
          </p:cNvPr>
          <p:cNvSpPr txBox="1"/>
          <p:nvPr/>
        </p:nvSpPr>
        <p:spPr>
          <a:xfrm>
            <a:off x="3902229" y="2606751"/>
            <a:ext cx="1865962" cy="434717"/>
          </a:xfrm>
          <a:prstGeom prst="rect">
            <a:avLst/>
          </a:prstGeom>
        </p:spPr>
        <p:txBody>
          <a:bodyPr vert="horz" wrap="square" lIns="68562" tIns="34281" rIns="68562" bIns="34281" rtlCol="0" anchor="ctr">
            <a:noAutofit/>
          </a:bodyPr>
          <a:lstStyle/>
          <a:p>
            <a:r>
              <a:rPr lang="en-US" sz="1050" dirty="0">
                <a:solidFill>
                  <a:prstClr val="white"/>
                </a:solidFill>
                <a:latin typeface="Calibri"/>
              </a:rPr>
              <a:t>Avoiding Crises</a:t>
            </a:r>
          </a:p>
          <a:p>
            <a:endParaRPr lang="en-US" sz="1050" dirty="0">
              <a:solidFill>
                <a:prstClr val="black"/>
              </a:solidFill>
              <a:latin typeface="Roboto Condensed Regular"/>
              <a:cs typeface="Roboto Condensed Regular"/>
            </a:endParaRPr>
          </a:p>
        </p:txBody>
      </p:sp>
      <p:sp>
        <p:nvSpPr>
          <p:cNvPr id="18" name="Partial Circle 18">
            <a:extLst>
              <a:ext uri="{FF2B5EF4-FFF2-40B4-BE49-F238E27FC236}">
                <a16:creationId xmlns:a16="http://schemas.microsoft.com/office/drawing/2014/main" id="{038DA4D3-AB95-4A8A-B655-8A05035D3B6A}"/>
              </a:ext>
            </a:extLst>
          </p:cNvPr>
          <p:cNvSpPr/>
          <p:nvPr/>
        </p:nvSpPr>
        <p:spPr>
          <a:xfrm rot="10800000">
            <a:off x="3205271" y="1458710"/>
            <a:ext cx="5631892" cy="2420840"/>
          </a:xfrm>
          <a:prstGeom prst="pie">
            <a:avLst>
              <a:gd name="adj1" fmla="val 0"/>
              <a:gd name="adj2" fmla="val 10798195"/>
            </a:avLst>
          </a:prstGeom>
          <a:solidFill>
            <a:srgbClr val="CF211C"/>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endParaRPr lang="en-US" sz="900" b="1" dirty="0">
              <a:solidFill>
                <a:prstClr val="white"/>
              </a:solidFill>
              <a:latin typeface="Calibri"/>
            </a:endParaRPr>
          </a:p>
        </p:txBody>
      </p:sp>
      <p:sp>
        <p:nvSpPr>
          <p:cNvPr id="19" name="TextBox 18">
            <a:extLst>
              <a:ext uri="{FF2B5EF4-FFF2-40B4-BE49-F238E27FC236}">
                <a16:creationId xmlns:a16="http://schemas.microsoft.com/office/drawing/2014/main" id="{45DF28E4-B3D5-4B96-9B13-0721B366A7B1}"/>
              </a:ext>
            </a:extLst>
          </p:cNvPr>
          <p:cNvSpPr txBox="1"/>
          <p:nvPr/>
        </p:nvSpPr>
        <p:spPr>
          <a:xfrm>
            <a:off x="3271633" y="2170622"/>
            <a:ext cx="749334" cy="733395"/>
          </a:xfrm>
          <a:prstGeom prst="rect">
            <a:avLst/>
          </a:prstGeom>
        </p:spPr>
        <p:txBody>
          <a:bodyPr vert="horz" wrap="square" lIns="68562" tIns="34281" rIns="68562" bIns="34281" rtlCol="0" anchor="t">
            <a:noAutofit/>
          </a:bodyPr>
          <a:lstStyle/>
          <a:p>
            <a:pPr algn="ctr"/>
            <a:r>
              <a:rPr lang="en-US" sz="900" b="1" dirty="0">
                <a:solidFill>
                  <a:prstClr val="white"/>
                </a:solidFill>
                <a:latin typeface="Calibri"/>
                <a:cs typeface="Roboto Condensed Regular"/>
              </a:rPr>
              <a:t> Safety/</a:t>
            </a:r>
          </a:p>
          <a:p>
            <a:pPr algn="ctr"/>
            <a:r>
              <a:rPr lang="en-US" sz="900" b="1" dirty="0">
                <a:solidFill>
                  <a:prstClr val="white"/>
                </a:solidFill>
                <a:latin typeface="Calibri"/>
                <a:cs typeface="Roboto Condensed Regular"/>
              </a:rPr>
              <a:t>Freedom From Harm</a:t>
            </a:r>
          </a:p>
          <a:p>
            <a:pPr algn="ctr"/>
            <a:endParaRPr lang="en-US" sz="900" b="1" dirty="0">
              <a:solidFill>
                <a:prstClr val="white"/>
              </a:solidFill>
              <a:latin typeface="Calibri"/>
              <a:cs typeface="Roboto Condensed Regular"/>
            </a:endParaRPr>
          </a:p>
        </p:txBody>
      </p:sp>
      <p:sp>
        <p:nvSpPr>
          <p:cNvPr id="20" name="TextBox 19">
            <a:extLst>
              <a:ext uri="{FF2B5EF4-FFF2-40B4-BE49-F238E27FC236}">
                <a16:creationId xmlns:a16="http://schemas.microsoft.com/office/drawing/2014/main" id="{DD7F2CFD-FDBA-4145-BC00-B697A5CB8624}"/>
              </a:ext>
            </a:extLst>
          </p:cNvPr>
          <p:cNvSpPr txBox="1"/>
          <p:nvPr/>
        </p:nvSpPr>
        <p:spPr>
          <a:xfrm>
            <a:off x="3849518" y="1884872"/>
            <a:ext cx="1028438" cy="733395"/>
          </a:xfrm>
          <a:prstGeom prst="rect">
            <a:avLst/>
          </a:prstGeom>
        </p:spPr>
        <p:txBody>
          <a:bodyPr vert="horz" wrap="square" lIns="68562" tIns="34281" rIns="68562" bIns="34281" rtlCol="0" anchor="t">
            <a:noAutofit/>
          </a:bodyPr>
          <a:lstStyle/>
          <a:p>
            <a:pPr algn="ctr"/>
            <a:r>
              <a:rPr lang="en-US" sz="900" b="1" dirty="0">
                <a:solidFill>
                  <a:prstClr val="white"/>
                </a:solidFill>
                <a:latin typeface="Calibri"/>
                <a:cs typeface="Roboto Condensed Regular"/>
              </a:rPr>
              <a:t>Physical, Mental</a:t>
            </a:r>
          </a:p>
          <a:p>
            <a:pPr algn="ctr"/>
            <a:r>
              <a:rPr lang="en-US" sz="900" b="1" dirty="0">
                <a:solidFill>
                  <a:prstClr val="white"/>
                </a:solidFill>
                <a:latin typeface="Calibri"/>
                <a:cs typeface="Roboto Condensed Regular"/>
              </a:rPr>
              <a:t>Behavioral Health/Well-being</a:t>
            </a:r>
          </a:p>
        </p:txBody>
      </p:sp>
      <p:sp>
        <p:nvSpPr>
          <p:cNvPr id="21" name="TextBox 20">
            <a:extLst>
              <a:ext uri="{FF2B5EF4-FFF2-40B4-BE49-F238E27FC236}">
                <a16:creationId xmlns:a16="http://schemas.microsoft.com/office/drawing/2014/main" id="{4AFA88E8-C595-4BD5-883A-3A0E91C9B5F6}"/>
              </a:ext>
            </a:extLst>
          </p:cNvPr>
          <p:cNvSpPr txBox="1"/>
          <p:nvPr/>
        </p:nvSpPr>
        <p:spPr>
          <a:xfrm>
            <a:off x="4474020" y="1599122"/>
            <a:ext cx="749334" cy="733395"/>
          </a:xfrm>
          <a:prstGeom prst="rect">
            <a:avLst/>
          </a:prstGeom>
        </p:spPr>
        <p:txBody>
          <a:bodyPr vert="horz" wrap="square" lIns="68562" tIns="34281" rIns="68562" bIns="34281" rtlCol="0" anchor="t">
            <a:noAutofit/>
          </a:bodyPr>
          <a:lstStyle/>
          <a:p>
            <a:pPr algn="ctr"/>
            <a:r>
              <a:rPr lang="en-US" sz="900" b="1" dirty="0">
                <a:solidFill>
                  <a:prstClr val="white"/>
                </a:solidFill>
                <a:latin typeface="Calibri"/>
                <a:cs typeface="Roboto Condensed Regular"/>
              </a:rPr>
              <a:t>Avoiding</a:t>
            </a:r>
            <a:r>
              <a:rPr lang="en-US" sz="1050" b="1" dirty="0">
                <a:solidFill>
                  <a:prstClr val="white"/>
                </a:solidFill>
                <a:latin typeface="Calibri"/>
                <a:cs typeface="Roboto Condensed Regular"/>
              </a:rPr>
              <a:t> </a:t>
            </a:r>
          </a:p>
          <a:p>
            <a:pPr algn="ctr"/>
            <a:r>
              <a:rPr lang="en-US" sz="1050" b="1" dirty="0">
                <a:solidFill>
                  <a:prstClr val="white"/>
                </a:solidFill>
                <a:latin typeface="Calibri"/>
                <a:cs typeface="Roboto Condensed Regular"/>
              </a:rPr>
              <a:t>Crises</a:t>
            </a:r>
          </a:p>
        </p:txBody>
      </p:sp>
      <p:sp>
        <p:nvSpPr>
          <p:cNvPr id="22" name="TextBox 21">
            <a:extLst>
              <a:ext uri="{FF2B5EF4-FFF2-40B4-BE49-F238E27FC236}">
                <a16:creationId xmlns:a16="http://schemas.microsoft.com/office/drawing/2014/main" id="{6DE5EE62-EDB1-45D9-BB9E-CA7D1DB4004A}"/>
              </a:ext>
            </a:extLst>
          </p:cNvPr>
          <p:cNvSpPr txBox="1"/>
          <p:nvPr/>
        </p:nvSpPr>
        <p:spPr>
          <a:xfrm>
            <a:off x="8167557" y="2423266"/>
            <a:ext cx="644814" cy="401470"/>
          </a:xfrm>
          <a:prstGeom prst="rect">
            <a:avLst/>
          </a:prstGeom>
        </p:spPr>
        <p:txBody>
          <a:bodyPr vert="horz" wrap="square" lIns="68562" tIns="34281" rIns="68562" bIns="34281" rtlCol="0" anchor="t">
            <a:noAutofit/>
          </a:bodyPr>
          <a:lstStyle/>
          <a:p>
            <a:pPr algn="ctr"/>
            <a:r>
              <a:rPr lang="en-US" sz="900" b="1" dirty="0">
                <a:solidFill>
                  <a:prstClr val="white"/>
                </a:solidFill>
                <a:latin typeface="Calibri"/>
                <a:cs typeface="Roboto Condensed Regular"/>
              </a:rPr>
              <a:t>Stability</a:t>
            </a:r>
          </a:p>
        </p:txBody>
      </p:sp>
      <p:sp>
        <p:nvSpPr>
          <p:cNvPr id="23" name="TextBox 22">
            <a:extLst>
              <a:ext uri="{FF2B5EF4-FFF2-40B4-BE49-F238E27FC236}">
                <a16:creationId xmlns:a16="http://schemas.microsoft.com/office/drawing/2014/main" id="{25819458-BE3D-4DED-B84A-D89D207397BB}"/>
              </a:ext>
            </a:extLst>
          </p:cNvPr>
          <p:cNvSpPr txBox="1"/>
          <p:nvPr/>
        </p:nvSpPr>
        <p:spPr>
          <a:xfrm>
            <a:off x="6863334" y="1706852"/>
            <a:ext cx="863150" cy="733395"/>
          </a:xfrm>
          <a:prstGeom prst="rect">
            <a:avLst/>
          </a:prstGeom>
        </p:spPr>
        <p:txBody>
          <a:bodyPr vert="horz" wrap="square" lIns="68562" tIns="34281" rIns="68562" bIns="34281" rtlCol="0" anchor="t">
            <a:noAutofit/>
          </a:bodyPr>
          <a:lstStyle/>
          <a:p>
            <a:pPr algn="ctr"/>
            <a:r>
              <a:rPr lang="en-US" sz="900" b="1" dirty="0">
                <a:solidFill>
                  <a:prstClr val="white"/>
                </a:solidFill>
                <a:latin typeface="Calibri"/>
                <a:cs typeface="Roboto Condensed Regular"/>
              </a:rPr>
              <a:t>Choice and Self-</a:t>
            </a:r>
            <a:r>
              <a:rPr lang="en-US" sz="900" b="1" dirty="0">
                <a:solidFill>
                  <a:prstClr val="white"/>
                </a:solidFill>
                <a:latin typeface="Calibri"/>
                <a:cs typeface="Roboto Condensed Regular"/>
              </a:rPr>
              <a:t>Determ</a:t>
            </a:r>
            <a:r>
              <a:rPr lang="en-US" sz="900" b="1" dirty="0">
                <a:solidFill>
                  <a:prstClr val="white"/>
                </a:solidFill>
                <a:latin typeface="Calibri"/>
                <a:cs typeface="Roboto Condensed Regular"/>
              </a:rPr>
              <a:t>-</a:t>
            </a:r>
            <a:r>
              <a:rPr lang="en-US" sz="900" b="1" dirty="0">
                <a:solidFill>
                  <a:prstClr val="white"/>
                </a:solidFill>
                <a:latin typeface="Calibri"/>
                <a:cs typeface="Roboto Condensed Regular"/>
              </a:rPr>
              <a:t>ination</a:t>
            </a:r>
            <a:endParaRPr lang="en-US" sz="900" b="1" dirty="0">
              <a:solidFill>
                <a:prstClr val="white"/>
              </a:solidFill>
              <a:latin typeface="Calibri"/>
              <a:cs typeface="Roboto Condensed Regular"/>
            </a:endParaRPr>
          </a:p>
        </p:txBody>
      </p:sp>
      <p:sp>
        <p:nvSpPr>
          <p:cNvPr id="24" name="TextBox 23">
            <a:extLst>
              <a:ext uri="{FF2B5EF4-FFF2-40B4-BE49-F238E27FC236}">
                <a16:creationId xmlns:a16="http://schemas.microsoft.com/office/drawing/2014/main" id="{0902D021-B4F7-40E4-B963-7992551D063A}"/>
              </a:ext>
            </a:extLst>
          </p:cNvPr>
          <p:cNvSpPr txBox="1"/>
          <p:nvPr/>
        </p:nvSpPr>
        <p:spPr>
          <a:xfrm>
            <a:off x="7735717" y="1999172"/>
            <a:ext cx="806021" cy="733395"/>
          </a:xfrm>
          <a:prstGeom prst="rect">
            <a:avLst/>
          </a:prstGeom>
        </p:spPr>
        <p:txBody>
          <a:bodyPr vert="horz" wrap="square" lIns="68562" tIns="34281" rIns="68562" bIns="34281" rtlCol="0" anchor="t">
            <a:noAutofit/>
          </a:bodyPr>
          <a:lstStyle/>
          <a:p>
            <a:pPr algn="ctr"/>
            <a:r>
              <a:rPr lang="en-US" sz="900" b="1" dirty="0">
                <a:solidFill>
                  <a:prstClr val="white"/>
                </a:solidFill>
                <a:latin typeface="Calibri"/>
                <a:cs typeface="Roboto Condensed Regular"/>
              </a:rPr>
              <a:t>Community</a:t>
            </a:r>
          </a:p>
          <a:p>
            <a:pPr algn="ctr"/>
            <a:r>
              <a:rPr lang="en-US" sz="900" b="1" dirty="0">
                <a:solidFill>
                  <a:prstClr val="white"/>
                </a:solidFill>
                <a:latin typeface="Calibri"/>
                <a:cs typeface="Roboto Condensed Regular"/>
              </a:rPr>
              <a:t>Inclusion</a:t>
            </a:r>
          </a:p>
        </p:txBody>
      </p:sp>
      <p:sp>
        <p:nvSpPr>
          <p:cNvPr id="25" name="TextBox 24">
            <a:extLst>
              <a:ext uri="{FF2B5EF4-FFF2-40B4-BE49-F238E27FC236}">
                <a16:creationId xmlns:a16="http://schemas.microsoft.com/office/drawing/2014/main" id="{7D3E958D-923A-433E-BEB8-11CBB516C0BD}"/>
              </a:ext>
            </a:extLst>
          </p:cNvPr>
          <p:cNvSpPr txBox="1"/>
          <p:nvPr/>
        </p:nvSpPr>
        <p:spPr>
          <a:xfrm>
            <a:off x="5979191" y="1883506"/>
            <a:ext cx="863150" cy="466841"/>
          </a:xfrm>
          <a:prstGeom prst="rect">
            <a:avLst/>
          </a:prstGeom>
        </p:spPr>
        <p:txBody>
          <a:bodyPr vert="horz" wrap="square" lIns="68562" tIns="34281" rIns="68562" bIns="34281" rtlCol="0" anchor="t">
            <a:noAutofit/>
          </a:bodyPr>
          <a:lstStyle/>
          <a:p>
            <a:pPr algn="ctr"/>
            <a:r>
              <a:rPr lang="en-US" sz="900" b="1" dirty="0">
                <a:solidFill>
                  <a:prstClr val="white"/>
                </a:solidFill>
                <a:latin typeface="Calibri"/>
                <a:cs typeface="Roboto Condensed Regular"/>
              </a:rPr>
              <a:t>Access to Services</a:t>
            </a:r>
          </a:p>
        </p:txBody>
      </p:sp>
      <p:sp>
        <p:nvSpPr>
          <p:cNvPr id="26" name="TextBox 25">
            <a:extLst>
              <a:ext uri="{FF2B5EF4-FFF2-40B4-BE49-F238E27FC236}">
                <a16:creationId xmlns:a16="http://schemas.microsoft.com/office/drawing/2014/main" id="{4F0F5ABD-6CD4-4B33-B553-F5B50A5FF1EA}"/>
              </a:ext>
            </a:extLst>
          </p:cNvPr>
          <p:cNvSpPr txBox="1"/>
          <p:nvPr/>
        </p:nvSpPr>
        <p:spPr>
          <a:xfrm>
            <a:off x="5221117" y="1878302"/>
            <a:ext cx="863150" cy="520920"/>
          </a:xfrm>
          <a:prstGeom prst="rect">
            <a:avLst/>
          </a:prstGeom>
        </p:spPr>
        <p:txBody>
          <a:bodyPr vert="horz" wrap="square" lIns="68562" tIns="34281" rIns="68562" bIns="34281" rtlCol="0" anchor="t">
            <a:noAutofit/>
          </a:bodyPr>
          <a:lstStyle/>
          <a:p>
            <a:pPr algn="ctr"/>
            <a:r>
              <a:rPr lang="en-US" sz="900" b="1" dirty="0">
                <a:solidFill>
                  <a:prstClr val="white"/>
                </a:solidFill>
                <a:latin typeface="Calibri"/>
                <a:cs typeface="Roboto Condensed Regular"/>
              </a:rPr>
              <a:t>Provider Capacity</a:t>
            </a:r>
          </a:p>
        </p:txBody>
      </p:sp>
      <p:sp>
        <p:nvSpPr>
          <p:cNvPr id="27" name="Text Placeholder 3">
            <a:extLst>
              <a:ext uri="{FF2B5EF4-FFF2-40B4-BE49-F238E27FC236}">
                <a16:creationId xmlns:a16="http://schemas.microsoft.com/office/drawing/2014/main" id="{5CDC3517-28D9-4D8C-854C-730D86CAC6F7}"/>
              </a:ext>
            </a:extLst>
          </p:cNvPr>
          <p:cNvSpPr txBox="1">
            <a:spLocks/>
          </p:cNvSpPr>
          <p:nvPr/>
        </p:nvSpPr>
        <p:spPr>
          <a:xfrm>
            <a:off x="1654235" y="2893486"/>
            <a:ext cx="950291" cy="434861"/>
          </a:xfrm>
          <a:prstGeom prst="rect">
            <a:avLst/>
          </a:prstGeom>
          <a:noFill/>
          <a:ln>
            <a:noFill/>
          </a:ln>
        </p:spPr>
        <p:txBody>
          <a:bodyPr vert="horz" lIns="68562" tIns="34281" rIns="68562" bIns="34281" rtlCol="0" anchor="ctr">
            <a:normAutofit/>
          </a:bodyPr>
          <a:lstStyle>
            <a:lvl1pPr marL="0" indent="0" algn="l" defTabSz="609585" rtl="0" eaLnBrk="1" latinLnBrk="0" hangingPunct="1">
              <a:spcBef>
                <a:spcPts val="0"/>
              </a:spcBef>
              <a:spcAft>
                <a:spcPts val="800"/>
              </a:spcAft>
              <a:buFont typeface="Arial"/>
              <a:buNone/>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990575" indent="-380990" algn="l" defTabSz="609585" rtl="0" eaLnBrk="1" latinLnBrk="0" hangingPunct="1">
              <a:spcBef>
                <a:spcPts val="0"/>
              </a:spcBef>
              <a:spcAft>
                <a:spcPts val="800"/>
              </a:spcAft>
              <a:buFont typeface="Arial"/>
              <a:buChar char="•"/>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523962" indent="-304792" algn="l" defTabSz="609585" rtl="0" eaLnBrk="1" latinLnBrk="0" hangingPunct="1">
              <a:spcBef>
                <a:spcPts val="0"/>
              </a:spcBef>
              <a:spcAft>
                <a:spcPts val="800"/>
              </a:spcAft>
              <a:buFont typeface="Courier New"/>
              <a:buChar char="o"/>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3547" indent="-304792" algn="l" defTabSz="609585" rtl="0" eaLnBrk="1" latinLnBrk="0" hangingPunct="1">
              <a:spcBef>
                <a:spcPts val="0"/>
              </a:spcBef>
              <a:spcAft>
                <a:spcPts val="800"/>
              </a:spcAft>
              <a:buFont typeface="Arial"/>
              <a:buChar char="•"/>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3131" indent="-304792" algn="l" defTabSz="609585" rtl="0" eaLnBrk="1" latinLnBrk="0" hangingPunct="1">
              <a:spcBef>
                <a:spcPts val="0"/>
              </a:spcBef>
              <a:spcAft>
                <a:spcPts val="800"/>
              </a:spcAft>
              <a:buFont typeface="Courier New"/>
              <a:buChar char="o"/>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599" b="1" dirty="0"/>
              <a:t>Drivers</a:t>
            </a:r>
          </a:p>
        </p:txBody>
      </p:sp>
      <p:sp>
        <p:nvSpPr>
          <p:cNvPr id="28" name="Text Placeholder 3">
            <a:extLst>
              <a:ext uri="{FF2B5EF4-FFF2-40B4-BE49-F238E27FC236}">
                <a16:creationId xmlns:a16="http://schemas.microsoft.com/office/drawing/2014/main" id="{D1265093-A4E8-496D-A56B-28FEDE90EFCF}"/>
              </a:ext>
            </a:extLst>
          </p:cNvPr>
          <p:cNvSpPr txBox="1">
            <a:spLocks/>
          </p:cNvSpPr>
          <p:nvPr/>
        </p:nvSpPr>
        <p:spPr>
          <a:xfrm>
            <a:off x="1620668" y="3619918"/>
            <a:ext cx="1567360" cy="434861"/>
          </a:xfrm>
          <a:prstGeom prst="rect">
            <a:avLst/>
          </a:prstGeom>
          <a:noFill/>
          <a:ln>
            <a:noFill/>
          </a:ln>
        </p:spPr>
        <p:txBody>
          <a:bodyPr vert="horz" lIns="68562" tIns="34281" rIns="68562" bIns="34281" rtlCol="0" anchor="ctr">
            <a:normAutofit fontScale="92500"/>
          </a:bodyPr>
          <a:lstStyle>
            <a:lvl1pPr marL="0" indent="0" algn="l" defTabSz="609585" rtl="0" eaLnBrk="1" latinLnBrk="0" hangingPunct="1">
              <a:spcBef>
                <a:spcPts val="0"/>
              </a:spcBef>
              <a:spcAft>
                <a:spcPts val="800"/>
              </a:spcAft>
              <a:buFont typeface="Arial"/>
              <a:buNone/>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990575" indent="-380990" algn="l" defTabSz="609585" rtl="0" eaLnBrk="1" latinLnBrk="0" hangingPunct="1">
              <a:spcBef>
                <a:spcPts val="0"/>
              </a:spcBef>
              <a:spcAft>
                <a:spcPts val="800"/>
              </a:spcAft>
              <a:buFont typeface="Arial"/>
              <a:buChar char="•"/>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523962" indent="-304792" algn="l" defTabSz="609585" rtl="0" eaLnBrk="1" latinLnBrk="0" hangingPunct="1">
              <a:spcBef>
                <a:spcPts val="0"/>
              </a:spcBef>
              <a:spcAft>
                <a:spcPts val="800"/>
              </a:spcAft>
              <a:buFont typeface="Courier New"/>
              <a:buChar char="o"/>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3547" indent="-304792" algn="l" defTabSz="609585" rtl="0" eaLnBrk="1" latinLnBrk="0" hangingPunct="1">
              <a:spcBef>
                <a:spcPts val="0"/>
              </a:spcBef>
              <a:spcAft>
                <a:spcPts val="800"/>
              </a:spcAft>
              <a:buFont typeface="Arial"/>
              <a:buChar char="•"/>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3131" indent="-304792" algn="l" defTabSz="609585" rtl="0" eaLnBrk="1" latinLnBrk="0" hangingPunct="1">
              <a:spcBef>
                <a:spcPts val="0"/>
              </a:spcBef>
              <a:spcAft>
                <a:spcPts val="800"/>
              </a:spcAft>
              <a:buFont typeface="Courier New"/>
              <a:buChar char="o"/>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599" b="1" dirty="0"/>
              <a:t>Business areas</a:t>
            </a:r>
          </a:p>
        </p:txBody>
      </p:sp>
      <p:sp>
        <p:nvSpPr>
          <p:cNvPr id="29" name="Text Placeholder 3">
            <a:extLst>
              <a:ext uri="{FF2B5EF4-FFF2-40B4-BE49-F238E27FC236}">
                <a16:creationId xmlns:a16="http://schemas.microsoft.com/office/drawing/2014/main" id="{B18ED1B5-3DB7-47D1-BAD9-4781740B8313}"/>
              </a:ext>
            </a:extLst>
          </p:cNvPr>
          <p:cNvSpPr txBox="1">
            <a:spLocks/>
          </p:cNvSpPr>
          <p:nvPr/>
        </p:nvSpPr>
        <p:spPr>
          <a:xfrm>
            <a:off x="1654236" y="5048293"/>
            <a:ext cx="2285631" cy="434861"/>
          </a:xfrm>
          <a:prstGeom prst="rect">
            <a:avLst/>
          </a:prstGeom>
          <a:noFill/>
          <a:ln>
            <a:noFill/>
          </a:ln>
        </p:spPr>
        <p:txBody>
          <a:bodyPr vert="horz" lIns="68562" tIns="34281" rIns="68562" bIns="34281" rtlCol="0" anchor="ctr">
            <a:normAutofit/>
          </a:bodyPr>
          <a:lstStyle>
            <a:lvl1pPr marL="0" indent="0" algn="l" defTabSz="609585" rtl="0" eaLnBrk="1" latinLnBrk="0" hangingPunct="1">
              <a:spcBef>
                <a:spcPts val="0"/>
              </a:spcBef>
              <a:spcAft>
                <a:spcPts val="800"/>
              </a:spcAft>
              <a:buFont typeface="Arial"/>
              <a:buNone/>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990575" indent="-380990" algn="l" defTabSz="609585" rtl="0" eaLnBrk="1" latinLnBrk="0" hangingPunct="1">
              <a:spcBef>
                <a:spcPts val="0"/>
              </a:spcBef>
              <a:spcAft>
                <a:spcPts val="800"/>
              </a:spcAft>
              <a:buFont typeface="Arial"/>
              <a:buChar char="•"/>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523962" indent="-304792" algn="l" defTabSz="609585" rtl="0" eaLnBrk="1" latinLnBrk="0" hangingPunct="1">
              <a:spcBef>
                <a:spcPts val="0"/>
              </a:spcBef>
              <a:spcAft>
                <a:spcPts val="800"/>
              </a:spcAft>
              <a:buFont typeface="Courier New"/>
              <a:buChar char="o"/>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3547" indent="-304792" algn="l" defTabSz="609585" rtl="0" eaLnBrk="1" latinLnBrk="0" hangingPunct="1">
              <a:spcBef>
                <a:spcPts val="0"/>
              </a:spcBef>
              <a:spcAft>
                <a:spcPts val="800"/>
              </a:spcAft>
              <a:buFont typeface="Arial"/>
              <a:buChar char="•"/>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3131" indent="-304792" algn="l" defTabSz="609585" rtl="0" eaLnBrk="1" latinLnBrk="0" hangingPunct="1">
              <a:spcBef>
                <a:spcPts val="0"/>
              </a:spcBef>
              <a:spcAft>
                <a:spcPts val="800"/>
              </a:spcAft>
              <a:buFont typeface="Courier New"/>
              <a:buChar char="o"/>
              <a:defRPr sz="2133" b="0" i="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599" b="1" dirty="0"/>
              <a:t>Measures</a:t>
            </a:r>
          </a:p>
        </p:txBody>
      </p:sp>
      <p:sp>
        <p:nvSpPr>
          <p:cNvPr id="30" name="Rectangle 29">
            <a:extLst>
              <a:ext uri="{FF2B5EF4-FFF2-40B4-BE49-F238E27FC236}">
                <a16:creationId xmlns:a16="http://schemas.microsoft.com/office/drawing/2014/main" id="{50D81A87-DB67-4108-B44E-1672C2A0A305}"/>
              </a:ext>
            </a:extLst>
          </p:cNvPr>
          <p:cNvSpPr/>
          <p:nvPr/>
        </p:nvSpPr>
        <p:spPr>
          <a:xfrm>
            <a:off x="3205269" y="2697738"/>
            <a:ext cx="5631893" cy="277898"/>
          </a:xfrm>
          <a:prstGeom prst="rect">
            <a:avLst/>
          </a:prstGeom>
          <a:solidFill>
            <a:srgbClr val="CF211C"/>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r>
              <a:rPr lang="en-US" sz="900" b="1" dirty="0">
                <a:solidFill>
                  <a:prstClr val="white"/>
                </a:solidFill>
                <a:latin typeface="Calibri"/>
              </a:rPr>
              <a:t>                          Health, Safety                                   Provider Competency                         Community Integration   </a:t>
            </a:r>
          </a:p>
          <a:p>
            <a:r>
              <a:rPr lang="en-US" sz="900" b="1" dirty="0">
                <a:solidFill>
                  <a:prstClr val="white"/>
                </a:solidFill>
                <a:latin typeface="Calibri"/>
              </a:rPr>
              <a:t>                          and Wellbeing                                          and Capacity                                           and Inclusion                        </a:t>
            </a:r>
          </a:p>
        </p:txBody>
      </p:sp>
      <p:cxnSp>
        <p:nvCxnSpPr>
          <p:cNvPr id="31" name="Straight Connector 30">
            <a:extLst>
              <a:ext uri="{FF2B5EF4-FFF2-40B4-BE49-F238E27FC236}">
                <a16:creationId xmlns:a16="http://schemas.microsoft.com/office/drawing/2014/main" id="{DAEFC5BF-7286-4661-B578-B3027DAB3C37}"/>
              </a:ext>
            </a:extLst>
          </p:cNvPr>
          <p:cNvCxnSpPr>
            <a:cxnSpLocks/>
          </p:cNvCxnSpPr>
          <p:nvPr/>
        </p:nvCxnSpPr>
        <p:spPr>
          <a:xfrm flipH="1">
            <a:off x="6753126" y="1512307"/>
            <a:ext cx="182253" cy="1459729"/>
          </a:xfrm>
          <a:prstGeom prst="line">
            <a:avLst/>
          </a:prstGeom>
          <a:ln w="317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E9AB399-C609-4885-A591-33AD1FA8FAAA}"/>
              </a:ext>
            </a:extLst>
          </p:cNvPr>
          <p:cNvCxnSpPr>
            <a:cxnSpLocks/>
          </p:cNvCxnSpPr>
          <p:nvPr/>
        </p:nvCxnSpPr>
        <p:spPr>
          <a:xfrm>
            <a:off x="5043411" y="1512307"/>
            <a:ext cx="335037" cy="1457513"/>
          </a:xfrm>
          <a:prstGeom prst="line">
            <a:avLst/>
          </a:prstGeom>
          <a:ln w="31750">
            <a:solidFill>
              <a:schemeClr val="bg1"/>
            </a:solidFill>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5930327" y="3117972"/>
            <a:ext cx="227948" cy="300082"/>
          </a:xfrm>
          <a:prstGeom prst="rect">
            <a:avLst/>
          </a:prstGeom>
        </p:spPr>
        <p:txBody>
          <a:bodyPr wrap="none">
            <a:spAutoFit/>
          </a:bodyPr>
          <a:lstStyle/>
          <a:p>
            <a:r>
              <a:rPr lang="en-US" sz="1350" dirty="0">
                <a:solidFill>
                  <a:srgbClr val="000000"/>
                </a:solidFill>
                <a:latin typeface="Times New Roman" panose="02020603050405020304" pitchFamily="18" charset="0"/>
              </a:rPr>
              <a:t> </a:t>
            </a:r>
            <a:endParaRPr lang="en-US" sz="1350" dirty="0"/>
          </a:p>
        </p:txBody>
      </p:sp>
      <p:sp>
        <p:nvSpPr>
          <p:cNvPr id="34" name="Rectangle 33"/>
          <p:cNvSpPr/>
          <p:nvPr/>
        </p:nvSpPr>
        <p:spPr>
          <a:xfrm>
            <a:off x="5930327" y="3117972"/>
            <a:ext cx="227948" cy="300082"/>
          </a:xfrm>
          <a:prstGeom prst="rect">
            <a:avLst/>
          </a:prstGeom>
        </p:spPr>
        <p:txBody>
          <a:bodyPr wrap="none">
            <a:spAutoFit/>
          </a:bodyPr>
          <a:lstStyle/>
          <a:p>
            <a:r>
              <a:rPr lang="en-US" sz="1350" dirty="0">
                <a:solidFill>
                  <a:srgbClr val="000000"/>
                </a:solidFill>
                <a:latin typeface="Times New Roman" panose="02020603050405020304" pitchFamily="18" charset="0"/>
              </a:rPr>
              <a:t> </a:t>
            </a:r>
            <a:endParaRPr lang="en-US" sz="1350" dirty="0"/>
          </a:p>
        </p:txBody>
      </p:sp>
      <p:sp>
        <p:nvSpPr>
          <p:cNvPr id="35" name="Rectangle 34"/>
          <p:cNvSpPr/>
          <p:nvPr/>
        </p:nvSpPr>
        <p:spPr>
          <a:xfrm>
            <a:off x="5930327" y="3117972"/>
            <a:ext cx="227948" cy="300082"/>
          </a:xfrm>
          <a:prstGeom prst="rect">
            <a:avLst/>
          </a:prstGeom>
        </p:spPr>
        <p:txBody>
          <a:bodyPr wrap="none">
            <a:spAutoFit/>
          </a:bodyPr>
          <a:lstStyle/>
          <a:p>
            <a:r>
              <a:rPr lang="en-US" sz="1350" dirty="0">
                <a:solidFill>
                  <a:srgbClr val="000000"/>
                </a:solidFill>
                <a:latin typeface="Times New Roman" panose="02020603050405020304" pitchFamily="18" charset="0"/>
              </a:rPr>
              <a:t> </a:t>
            </a:r>
            <a:endParaRPr lang="en-US" sz="1350" dirty="0"/>
          </a:p>
        </p:txBody>
      </p:sp>
      <p:sp>
        <p:nvSpPr>
          <p:cNvPr id="36" name="Rectangle 35"/>
          <p:cNvSpPr/>
          <p:nvPr/>
        </p:nvSpPr>
        <p:spPr>
          <a:xfrm>
            <a:off x="5930327" y="3117972"/>
            <a:ext cx="227948" cy="300082"/>
          </a:xfrm>
          <a:prstGeom prst="rect">
            <a:avLst/>
          </a:prstGeom>
        </p:spPr>
        <p:txBody>
          <a:bodyPr wrap="none">
            <a:spAutoFit/>
          </a:bodyPr>
          <a:lstStyle/>
          <a:p>
            <a:r>
              <a:rPr lang="en-US" sz="1350" dirty="0">
                <a:solidFill>
                  <a:srgbClr val="000000"/>
                </a:solidFill>
                <a:latin typeface="Times New Roman" panose="02020603050405020304" pitchFamily="18" charset="0"/>
              </a:rPr>
              <a:t> </a:t>
            </a:r>
            <a:endParaRPr lang="en-US" sz="1350" dirty="0"/>
          </a:p>
        </p:txBody>
      </p:sp>
    </p:spTree>
    <p:extLst>
      <p:ext uri="{BB962C8B-B14F-4D97-AF65-F5344CB8AC3E}">
        <p14:creationId xmlns:p14="http://schemas.microsoft.com/office/powerpoint/2010/main" val="1127562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8939" y="442823"/>
            <a:ext cx="11588261" cy="506083"/>
          </a:xfrm>
        </p:spPr>
        <p:txBody>
          <a:bodyPr>
            <a:normAutofit fontScale="90000"/>
          </a:bodyPr>
          <a:lstStyle/>
          <a:p>
            <a:pPr algn="l"/>
            <a:r>
              <a:rPr lang="en-US" dirty="0"/>
              <a:t>Department of Justice (DOJ) Settlement Agreement</a:t>
            </a:r>
          </a:p>
        </p:txBody>
      </p:sp>
      <p:sp>
        <p:nvSpPr>
          <p:cNvPr id="2" name="Rectangle 1"/>
          <p:cNvSpPr/>
          <p:nvPr/>
        </p:nvSpPr>
        <p:spPr>
          <a:xfrm>
            <a:off x="224287" y="1345721"/>
            <a:ext cx="8919713" cy="4811574"/>
          </a:xfrm>
          <a:prstGeom prst="rect">
            <a:avLst/>
          </a:prstGeom>
        </p:spPr>
        <p:txBody>
          <a:bodyPr wrap="square">
            <a:spAutoFit/>
          </a:bodyPr>
          <a:lstStyle/>
          <a:p>
            <a:pPr marL="342900" indent="-342900">
              <a:lnSpc>
                <a:spcPts val="1600"/>
              </a:lnSpc>
              <a:buFont typeface="Arial" panose="020B0604020202020204" pitchFamily="34" charset="0"/>
              <a:buChar char="•"/>
            </a:pPr>
            <a:r>
              <a:rPr lang="en-US" sz="2000" b="1" dirty="0"/>
              <a:t>“Build the Run”</a:t>
            </a:r>
          </a:p>
          <a:p>
            <a:pPr marL="800100" lvl="1" indent="-342900">
              <a:lnSpc>
                <a:spcPts val="1600"/>
              </a:lnSpc>
              <a:buFont typeface="Arial" panose="020B0604020202020204" pitchFamily="34" charset="0"/>
              <a:buChar char="•"/>
            </a:pPr>
            <a:r>
              <a:rPr lang="en-US" sz="2000" dirty="0"/>
              <a:t>Completing the Build Summaries to document compliance</a:t>
            </a:r>
            <a:endParaRPr lang="en-US" sz="2000" dirty="0">
              <a:cs typeface="Calibri"/>
            </a:endParaRPr>
          </a:p>
          <a:p>
            <a:pPr marL="800100" lvl="1" indent="-342900">
              <a:lnSpc>
                <a:spcPts val="1600"/>
              </a:lnSpc>
              <a:buFont typeface="Arial" panose="020B0604020202020204" pitchFamily="34" charset="0"/>
              <a:buChar char="•"/>
            </a:pPr>
            <a:r>
              <a:rPr lang="en-US" sz="2000" dirty="0"/>
              <a:t>Operationalize what was </a:t>
            </a:r>
            <a:r>
              <a:rPr lang="en-US" sz="2000" dirty="0" smtClean="0"/>
              <a:t>built</a:t>
            </a:r>
          </a:p>
          <a:p>
            <a:pPr marL="800100" lvl="1" indent="-342900">
              <a:lnSpc>
                <a:spcPts val="1600"/>
              </a:lnSpc>
              <a:buFont typeface="Arial" panose="020B0604020202020204" pitchFamily="34" charset="0"/>
              <a:buChar char="•"/>
            </a:pPr>
            <a:endParaRPr lang="en-US" sz="2000" dirty="0"/>
          </a:p>
          <a:p>
            <a:pPr marL="342900" indent="-342900">
              <a:lnSpc>
                <a:spcPts val="1600"/>
              </a:lnSpc>
              <a:buFont typeface="Arial" panose="020B0604020202020204" pitchFamily="34" charset="0"/>
              <a:buChar char="•"/>
            </a:pPr>
            <a:r>
              <a:rPr lang="en-US" sz="2000" b="1" dirty="0"/>
              <a:t>Performance Management Dashboard</a:t>
            </a:r>
          </a:p>
          <a:p>
            <a:pPr marL="800100" lvl="1" indent="-342900">
              <a:lnSpc>
                <a:spcPts val="1600"/>
              </a:lnSpc>
              <a:buFont typeface="Arial" panose="020B0604020202020204" pitchFamily="34" charset="0"/>
              <a:buChar char="•"/>
            </a:pPr>
            <a:r>
              <a:rPr lang="en-US" sz="2000" dirty="0"/>
              <a:t>Show progress against the measures (quantitative compliance indicators)</a:t>
            </a:r>
          </a:p>
          <a:p>
            <a:pPr marL="800100" lvl="1" indent="-342900">
              <a:lnSpc>
                <a:spcPts val="1600"/>
              </a:lnSpc>
              <a:buFont typeface="Arial" panose="020B0604020202020204" pitchFamily="34" charset="0"/>
              <a:buChar char="•"/>
            </a:pPr>
            <a:r>
              <a:rPr lang="en-US" sz="2000" dirty="0"/>
              <a:t>Demonstrate successful surveillance (qualitative compliance indicators</a:t>
            </a:r>
            <a:r>
              <a:rPr lang="en-US" sz="2000" dirty="0" smtClean="0"/>
              <a:t>)</a:t>
            </a:r>
          </a:p>
          <a:p>
            <a:pPr marL="800100" lvl="1" indent="-342900">
              <a:lnSpc>
                <a:spcPts val="1600"/>
              </a:lnSpc>
              <a:buFont typeface="Arial" panose="020B0604020202020204" pitchFamily="34" charset="0"/>
              <a:buChar char="•"/>
            </a:pPr>
            <a:endParaRPr lang="en-US" sz="2000" dirty="0" smtClean="0"/>
          </a:p>
          <a:p>
            <a:pPr marL="342900" indent="-342900">
              <a:lnSpc>
                <a:spcPts val="1600"/>
              </a:lnSpc>
              <a:buFont typeface="Arial" panose="020B0604020202020204" pitchFamily="34" charset="0"/>
              <a:buChar char="•"/>
            </a:pPr>
            <a:r>
              <a:rPr lang="en-US" sz="2000" b="1" dirty="0"/>
              <a:t>Data Management</a:t>
            </a:r>
          </a:p>
          <a:p>
            <a:pPr marL="800100" lvl="1" indent="-342900">
              <a:lnSpc>
                <a:spcPts val="1600"/>
              </a:lnSpc>
              <a:buFont typeface="Arial" panose="020B0604020202020204" pitchFamily="34" charset="0"/>
              <a:buChar char="•"/>
            </a:pPr>
            <a:r>
              <a:rPr lang="en-US" sz="2000" dirty="0"/>
              <a:t>Data as a controlled </a:t>
            </a:r>
            <a:r>
              <a:rPr lang="en-US" sz="2000" dirty="0" smtClean="0"/>
              <a:t>asset</a:t>
            </a:r>
          </a:p>
          <a:p>
            <a:pPr marL="800100" lvl="1" indent="-342900">
              <a:lnSpc>
                <a:spcPts val="1600"/>
              </a:lnSpc>
              <a:buFont typeface="Arial" panose="020B0604020202020204" pitchFamily="34" charset="0"/>
              <a:buChar char="•"/>
            </a:pPr>
            <a:endParaRPr lang="en-US" sz="2000" dirty="0"/>
          </a:p>
          <a:p>
            <a:pPr marL="342900" indent="-342900">
              <a:lnSpc>
                <a:spcPts val="1600"/>
              </a:lnSpc>
              <a:buFont typeface="Arial" panose="020B0604020202020204" pitchFamily="34" charset="0"/>
              <a:buChar char="•"/>
            </a:pPr>
            <a:r>
              <a:rPr lang="en-US" sz="2000" b="1" dirty="0"/>
              <a:t>Sustainability Backlog</a:t>
            </a:r>
          </a:p>
          <a:p>
            <a:pPr marL="800100" lvl="1" indent="-342900">
              <a:lnSpc>
                <a:spcPts val="1600"/>
              </a:lnSpc>
              <a:buFont typeface="Arial" panose="020B0604020202020204" pitchFamily="34" charset="0"/>
              <a:buChar char="•"/>
            </a:pPr>
            <a:r>
              <a:rPr lang="en-US" sz="2000" dirty="0"/>
              <a:t>Build out the mid-to-long-term solutions to replace minimum viable product</a:t>
            </a:r>
            <a:endParaRPr lang="en-US" sz="2000" dirty="0">
              <a:cs typeface="Calibri"/>
            </a:endParaRPr>
          </a:p>
          <a:p>
            <a:pPr marL="800100" lvl="1" indent="-342900">
              <a:lnSpc>
                <a:spcPts val="1600"/>
              </a:lnSpc>
              <a:buFont typeface="Arial" panose="020B0604020202020204" pitchFamily="34" charset="0"/>
              <a:buChar char="•"/>
            </a:pPr>
            <a:r>
              <a:rPr lang="en-US" sz="2000" dirty="0"/>
              <a:t>Heavily reliant on Phase 1 data gap analysis and process opportunities from “Build the Run</a:t>
            </a:r>
            <a:r>
              <a:rPr lang="en-US" sz="2000" dirty="0" smtClean="0"/>
              <a:t>”</a:t>
            </a:r>
          </a:p>
          <a:p>
            <a:pPr marL="800100" lvl="1" indent="-342900">
              <a:lnSpc>
                <a:spcPts val="1600"/>
              </a:lnSpc>
              <a:buFont typeface="Arial" panose="020B0604020202020204" pitchFamily="34" charset="0"/>
              <a:buChar char="•"/>
            </a:pPr>
            <a:endParaRPr lang="en-US" sz="2000" dirty="0"/>
          </a:p>
          <a:p>
            <a:pPr marL="342900" indent="-342900">
              <a:lnSpc>
                <a:spcPts val="1600"/>
              </a:lnSpc>
              <a:buFont typeface="Arial" panose="020B0604020202020204" pitchFamily="34" charset="0"/>
              <a:buChar char="•"/>
            </a:pPr>
            <a:r>
              <a:rPr lang="en-US" sz="2000" b="1" dirty="0">
                <a:cs typeface="Calibri"/>
              </a:rPr>
              <a:t>Public Launch Document Library</a:t>
            </a:r>
          </a:p>
          <a:p>
            <a:pPr marL="800100" lvl="1" indent="-342900">
              <a:lnSpc>
                <a:spcPts val="1600"/>
              </a:lnSpc>
              <a:buFont typeface="Arial" panose="020B0604020202020204" pitchFamily="34" charset="0"/>
              <a:buChar char="•"/>
            </a:pPr>
            <a:r>
              <a:rPr lang="en-US" sz="2000" dirty="0">
                <a:cs typeface="Calibri"/>
              </a:rPr>
              <a:t>Shows evidence of compliance</a:t>
            </a:r>
            <a:endParaRPr lang="en-US" sz="2000" b="1" dirty="0">
              <a:cs typeface="Calibri"/>
            </a:endParaRPr>
          </a:p>
          <a:p>
            <a:pPr marL="800100" lvl="1" indent="-342900">
              <a:lnSpc>
                <a:spcPts val="1600"/>
              </a:lnSpc>
              <a:buFont typeface="Arial" panose="020B0604020202020204" pitchFamily="34" charset="0"/>
              <a:buChar char="•"/>
            </a:pPr>
            <a:r>
              <a:rPr lang="en-US" sz="2000" dirty="0">
                <a:cs typeface="Calibri"/>
              </a:rPr>
              <a:t>Updated over time to ensure ongoing compliance</a:t>
            </a:r>
          </a:p>
          <a:p>
            <a:pPr lvl="1">
              <a:lnSpc>
                <a:spcPts val="1600"/>
              </a:lnSpc>
            </a:pPr>
            <a:endParaRPr lang="en-US" sz="1600"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9052057" y="3895795"/>
            <a:ext cx="3084878" cy="2083789"/>
          </a:xfrm>
          <a:prstGeom prst="rect">
            <a:avLst/>
          </a:prstGeom>
        </p:spPr>
      </p:pic>
    </p:spTree>
    <p:extLst>
      <p:ext uri="{BB962C8B-B14F-4D97-AF65-F5344CB8AC3E}">
        <p14:creationId xmlns:p14="http://schemas.microsoft.com/office/powerpoint/2010/main" val="3663668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423" y="724620"/>
            <a:ext cx="8643154" cy="1201946"/>
          </a:xfrm>
        </p:spPr>
        <p:txBody>
          <a:bodyPr>
            <a:normAutofit/>
          </a:bodyPr>
          <a:lstStyle/>
          <a:p>
            <a:r>
              <a:rPr lang="en-US" sz="8000" b="1" dirty="0" smtClean="0"/>
              <a:t>The End</a:t>
            </a:r>
            <a:endParaRPr lang="en-US" sz="8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622" y="2127849"/>
            <a:ext cx="4410974" cy="4025661"/>
          </a:xfrm>
          <a:prstGeom prst="rect">
            <a:avLst/>
          </a:prstGeom>
        </p:spPr>
      </p:pic>
    </p:spTree>
    <p:extLst>
      <p:ext uri="{BB962C8B-B14F-4D97-AF65-F5344CB8AC3E}">
        <p14:creationId xmlns:p14="http://schemas.microsoft.com/office/powerpoint/2010/main" val="2676142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853" y="431322"/>
            <a:ext cx="10115941" cy="718868"/>
          </a:xfrm>
        </p:spPr>
        <p:txBody>
          <a:bodyPr/>
          <a:lstStyle/>
          <a:p>
            <a:pPr algn="l"/>
            <a:r>
              <a:rPr lang="en-US" b="1" dirty="0" smtClean="0"/>
              <a:t>In the Beginning…</a:t>
            </a:r>
            <a:endParaRPr lang="en-US" b="1" dirty="0"/>
          </a:p>
        </p:txBody>
      </p:sp>
      <p:sp>
        <p:nvSpPr>
          <p:cNvPr id="4" name="Content Placeholder 3"/>
          <p:cNvSpPr>
            <a:spLocks noGrp="1"/>
          </p:cNvSpPr>
          <p:nvPr>
            <p:ph idx="1"/>
          </p:nvPr>
        </p:nvSpPr>
        <p:spPr>
          <a:xfrm>
            <a:off x="626853" y="1374476"/>
            <a:ext cx="10115941" cy="4091870"/>
          </a:xfrm>
        </p:spPr>
        <p:txBody>
          <a:bodyPr>
            <a:normAutofit/>
          </a:bodyPr>
          <a:lstStyle/>
          <a:p>
            <a:r>
              <a:rPr lang="en-US" dirty="0"/>
              <a:t>2008 DOJ started investigations at CVTC</a:t>
            </a:r>
          </a:p>
          <a:p>
            <a:pPr lvl="1"/>
            <a:r>
              <a:rPr lang="en-US" dirty="0"/>
              <a:t>Under Civil Rights of Institutionalized Persons Act </a:t>
            </a:r>
          </a:p>
          <a:p>
            <a:pPr lvl="1"/>
            <a:r>
              <a:rPr lang="en-US" dirty="0"/>
              <a:t>2010 - Broadened investigation to all training centers and community supports and services under ADA and Olmstead</a:t>
            </a:r>
          </a:p>
          <a:p>
            <a:pPr lvl="1"/>
            <a:r>
              <a:rPr lang="en-US" dirty="0"/>
              <a:t>2011- DOJ issued </a:t>
            </a:r>
            <a:r>
              <a:rPr lang="en-US" dirty="0" smtClean="0"/>
              <a:t>findings</a:t>
            </a:r>
          </a:p>
          <a:p>
            <a:pPr lvl="1"/>
            <a:endParaRPr lang="en-US" dirty="0"/>
          </a:p>
          <a:p>
            <a:r>
              <a:rPr lang="en-US" dirty="0"/>
              <a:t>2011- DBHDS entered into negotiations with Department of Justice</a:t>
            </a:r>
          </a:p>
          <a:p>
            <a:pPr lvl="1"/>
            <a:r>
              <a:rPr lang="en-US" dirty="0"/>
              <a:t>1/26/2012 DBHDS and DOJ entered a Settlement Agreement</a:t>
            </a:r>
          </a:p>
          <a:p>
            <a:pPr lvl="1"/>
            <a:r>
              <a:rPr lang="en-US" dirty="0"/>
              <a:t>Consent Decree signed 8/2012 following opportunity of stakeholders opportunity to </a:t>
            </a:r>
            <a:r>
              <a:rPr lang="en-US" dirty="0" smtClean="0"/>
              <a:t>file</a:t>
            </a:r>
          </a:p>
          <a:p>
            <a:pPr lvl="1"/>
            <a:r>
              <a:rPr lang="en-US" sz="1800" dirty="0" smtClean="0"/>
              <a:t>Amicus </a:t>
            </a:r>
            <a:r>
              <a:rPr lang="en-US" sz="1800" dirty="0"/>
              <a:t>Briefs and letters highlighting Pros and Cons of SA</a:t>
            </a:r>
          </a:p>
          <a:p>
            <a:endParaRPr lang="en-US" dirty="0"/>
          </a:p>
        </p:txBody>
      </p:sp>
    </p:spTree>
    <p:extLst>
      <p:ext uri="{BB962C8B-B14F-4D97-AF65-F5344CB8AC3E}">
        <p14:creationId xmlns:p14="http://schemas.microsoft.com/office/powerpoint/2010/main" val="3515556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2310"/>
            <a:ext cx="11421373" cy="701616"/>
          </a:xfrm>
        </p:spPr>
        <p:txBody>
          <a:bodyPr>
            <a:normAutofit fontScale="90000"/>
          </a:bodyPr>
          <a:lstStyle/>
          <a:p>
            <a:pPr algn="l"/>
            <a:r>
              <a:rPr lang="en-US" b="1" dirty="0"/>
              <a:t>Section III: The Settlement Agreement Population</a:t>
            </a:r>
          </a:p>
        </p:txBody>
      </p:sp>
      <p:sp>
        <p:nvSpPr>
          <p:cNvPr id="4" name="Content Placeholder 3"/>
          <p:cNvSpPr>
            <a:spLocks noGrp="1"/>
          </p:cNvSpPr>
          <p:nvPr>
            <p:ph idx="1"/>
          </p:nvPr>
        </p:nvSpPr>
        <p:spPr>
          <a:xfrm>
            <a:off x="2852468" y="2015732"/>
            <a:ext cx="8793192" cy="4103272"/>
          </a:xfrm>
        </p:spPr>
        <p:txBody>
          <a:bodyPr/>
          <a:lstStyle/>
          <a:p>
            <a:r>
              <a:rPr lang="en-US" dirty="0"/>
              <a:t>Currently reside at any of the training centers, </a:t>
            </a:r>
          </a:p>
          <a:p>
            <a:r>
              <a:rPr lang="en-US" dirty="0"/>
              <a:t>Meet the criteria for the Intellectual Disability (ID) waiver or Developmental Disability (DD) waiver wait lists, </a:t>
            </a:r>
          </a:p>
          <a:p>
            <a:r>
              <a:rPr lang="en-US" dirty="0"/>
              <a:t>Currently reside in a nursing home or ICF.</a:t>
            </a:r>
          </a:p>
          <a:p>
            <a:pPr marL="0" indent="0">
              <a:buNone/>
            </a:pP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96" y="2850491"/>
            <a:ext cx="3790950" cy="3790950"/>
          </a:xfrm>
          <a:prstGeom prst="rect">
            <a:avLst/>
          </a:prstGeom>
        </p:spPr>
      </p:pic>
    </p:spTree>
    <p:extLst>
      <p:ext uri="{BB962C8B-B14F-4D97-AF65-F5344CB8AC3E}">
        <p14:creationId xmlns:p14="http://schemas.microsoft.com/office/powerpoint/2010/main" val="1350591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59" y="287548"/>
            <a:ext cx="10386236" cy="569344"/>
          </a:xfrm>
        </p:spPr>
        <p:txBody>
          <a:bodyPr/>
          <a:lstStyle/>
          <a:p>
            <a:pPr algn="l"/>
            <a:r>
              <a:rPr lang="en-US" b="1" dirty="0"/>
              <a:t>Section III: Waiver Slots</a:t>
            </a:r>
          </a:p>
        </p:txBody>
      </p:sp>
      <p:sp>
        <p:nvSpPr>
          <p:cNvPr id="11" name="Text Placeholder 10"/>
          <p:cNvSpPr>
            <a:spLocks noGrp="1"/>
          </p:cNvSpPr>
          <p:nvPr>
            <p:ph type="body" idx="1"/>
          </p:nvPr>
        </p:nvSpPr>
        <p:spPr/>
        <p:txBody>
          <a:bodyPr/>
          <a:lstStyle/>
          <a:p>
            <a:r>
              <a:rPr lang="en-US" b="1" dirty="0"/>
              <a:t>Required by DOJ</a:t>
            </a:r>
          </a:p>
          <a:p>
            <a:endParaRPr lang="en-US" dirty="0"/>
          </a:p>
        </p:txBody>
      </p:sp>
      <p:pic>
        <p:nvPicPr>
          <p:cNvPr id="15" name="Content Placeholder 12"/>
          <p:cNvPicPr>
            <a:picLocks noGrp="1" noChangeAspect="1"/>
          </p:cNvPicPr>
          <p:nvPr>
            <p:ph sz="half" idx="2"/>
          </p:nvPr>
        </p:nvPicPr>
        <p:blipFill>
          <a:blip r:embed="rId3"/>
          <a:stretch>
            <a:fillRect/>
          </a:stretch>
        </p:blipFill>
        <p:spPr>
          <a:xfrm>
            <a:off x="1447800" y="2976351"/>
            <a:ext cx="4487863" cy="2340399"/>
          </a:xfrm>
          <a:prstGeom prst="rect">
            <a:avLst/>
          </a:prstGeom>
        </p:spPr>
      </p:pic>
      <p:pic>
        <p:nvPicPr>
          <p:cNvPr id="16" name="Content Placeholder 13"/>
          <p:cNvPicPr>
            <a:picLocks noGrp="1" noChangeAspect="1"/>
          </p:cNvPicPr>
          <p:nvPr>
            <p:ph sz="quarter" idx="4"/>
          </p:nvPr>
        </p:nvPicPr>
        <p:blipFill>
          <a:blip r:embed="rId4"/>
          <a:stretch>
            <a:fillRect/>
          </a:stretch>
        </p:blipFill>
        <p:spPr>
          <a:xfrm>
            <a:off x="6256338" y="2980274"/>
            <a:ext cx="4487862" cy="2319853"/>
          </a:xfrm>
          <a:prstGeom prst="rect">
            <a:avLst/>
          </a:prstGeom>
        </p:spPr>
      </p:pic>
      <p:sp>
        <p:nvSpPr>
          <p:cNvPr id="17" name="Text Placeholder 10"/>
          <p:cNvSpPr>
            <a:spLocks noGrp="1"/>
          </p:cNvSpPr>
          <p:nvPr>
            <p:ph type="body" idx="1"/>
          </p:nvPr>
        </p:nvSpPr>
        <p:spPr>
          <a:xfrm>
            <a:off x="6256338" y="2019549"/>
            <a:ext cx="4486455" cy="801943"/>
          </a:xfrm>
        </p:spPr>
        <p:txBody>
          <a:bodyPr/>
          <a:lstStyle/>
          <a:p>
            <a:r>
              <a:rPr lang="en-US" b="1" dirty="0" smtClean="0"/>
              <a:t>Approved Through GA</a:t>
            </a:r>
            <a:endParaRPr lang="en-US" b="1" dirty="0"/>
          </a:p>
          <a:p>
            <a:endParaRPr lang="en-US" dirty="0"/>
          </a:p>
        </p:txBody>
      </p:sp>
    </p:spTree>
    <p:extLst>
      <p:ext uri="{BB962C8B-B14F-4D97-AF65-F5344CB8AC3E}">
        <p14:creationId xmlns:p14="http://schemas.microsoft.com/office/powerpoint/2010/main" val="3934076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79" y="287547"/>
            <a:ext cx="10259715" cy="713117"/>
          </a:xfrm>
        </p:spPr>
        <p:txBody>
          <a:bodyPr/>
          <a:lstStyle/>
          <a:p>
            <a:pPr algn="l"/>
            <a:r>
              <a:rPr lang="en-US" b="1" dirty="0"/>
              <a:t>Section III:  Case Management</a:t>
            </a:r>
          </a:p>
        </p:txBody>
      </p:sp>
      <p:sp>
        <p:nvSpPr>
          <p:cNvPr id="4" name="Content Placeholder 3"/>
          <p:cNvSpPr>
            <a:spLocks noGrp="1"/>
          </p:cNvSpPr>
          <p:nvPr>
            <p:ph idx="1"/>
          </p:nvPr>
        </p:nvSpPr>
        <p:spPr>
          <a:xfrm>
            <a:off x="483079" y="1167441"/>
            <a:ext cx="8879457" cy="5037827"/>
          </a:xfrm>
        </p:spPr>
        <p:txBody>
          <a:bodyPr>
            <a:normAutofit fontScale="92500" lnSpcReduction="20000"/>
          </a:bodyPr>
          <a:lstStyle/>
          <a:p>
            <a:r>
              <a:rPr lang="en-US" dirty="0"/>
              <a:t>Critical role in achieving the intention and outcomes of the SA</a:t>
            </a:r>
          </a:p>
          <a:p>
            <a:pPr lvl="1"/>
            <a:r>
              <a:rPr lang="en-US" dirty="0"/>
              <a:t>SA focus on collaboration, comprehensive ISP development, meeting needs, monitoring, and assuring choice</a:t>
            </a:r>
          </a:p>
          <a:p>
            <a:pPr lvl="1"/>
            <a:r>
              <a:rPr lang="en-US" dirty="0"/>
              <a:t>Established a single point of entry for Developmental Disability Case Management (CM) with Waiver redesign (2016)</a:t>
            </a:r>
          </a:p>
          <a:p>
            <a:pPr lvl="1"/>
            <a:endParaRPr lang="en-US" sz="1000" dirty="0"/>
          </a:p>
          <a:p>
            <a:r>
              <a:rPr lang="en-US" dirty="0"/>
              <a:t>Increased focus on CM </a:t>
            </a:r>
          </a:p>
          <a:p>
            <a:pPr lvl="1"/>
            <a:r>
              <a:rPr lang="en-US" dirty="0"/>
              <a:t>Established a Case Management Steering Committee (2018)</a:t>
            </a:r>
          </a:p>
          <a:p>
            <a:pPr lvl="1"/>
            <a:r>
              <a:rPr lang="en-US" dirty="0"/>
              <a:t>Funded a CM System Study (2018)</a:t>
            </a:r>
          </a:p>
          <a:p>
            <a:pPr lvl="1"/>
            <a:r>
              <a:rPr lang="en-US" dirty="0"/>
              <a:t>Enhanced CM Training Modules (2019)</a:t>
            </a:r>
          </a:p>
          <a:p>
            <a:pPr lvl="1"/>
            <a:r>
              <a:rPr lang="en-US" dirty="0"/>
              <a:t>Created an online DD CM Manual (2019)</a:t>
            </a:r>
          </a:p>
          <a:p>
            <a:pPr lvl="1"/>
            <a:r>
              <a:rPr lang="en-US" dirty="0"/>
              <a:t>Funded a Transactional CM pilot (2019)</a:t>
            </a:r>
          </a:p>
          <a:p>
            <a:pPr lvl="1"/>
            <a:r>
              <a:rPr lang="en-US" dirty="0"/>
              <a:t>Established an electronic data exchange for centralized ISPs (2019)</a:t>
            </a:r>
          </a:p>
          <a:p>
            <a:pPr lvl="1"/>
            <a:r>
              <a:rPr lang="en-US" dirty="0"/>
              <a:t>Implemented a Support Coordination Quality Review process (2019)</a:t>
            </a:r>
          </a:p>
          <a:p>
            <a:pPr lvl="1"/>
            <a:r>
              <a:rPr lang="en-US" dirty="0"/>
              <a:t>Implemented standardized assessments for crisis risk, health risks, changes in status, and appropriate service implementation (2020)</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472" y="2787231"/>
            <a:ext cx="3790950" cy="3790950"/>
          </a:xfrm>
          <a:prstGeom prst="rect">
            <a:avLst/>
          </a:prstGeom>
        </p:spPr>
      </p:pic>
    </p:spTree>
    <p:extLst>
      <p:ext uri="{BB962C8B-B14F-4D97-AF65-F5344CB8AC3E}">
        <p14:creationId xmlns:p14="http://schemas.microsoft.com/office/powerpoint/2010/main" val="1419641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79065" y="972099"/>
            <a:ext cx="8833870" cy="4913802"/>
          </a:xfrm>
          <a:prstGeom prst="rect">
            <a:avLst/>
          </a:prstGeom>
        </p:spPr>
      </p:pic>
      <p:pic>
        <p:nvPicPr>
          <p:cNvPr id="8" name="Picture 7"/>
          <p:cNvPicPr>
            <a:picLocks noChangeAspect="1"/>
          </p:cNvPicPr>
          <p:nvPr/>
        </p:nvPicPr>
        <p:blipFill>
          <a:blip r:embed="rId4"/>
          <a:stretch>
            <a:fillRect/>
          </a:stretch>
        </p:blipFill>
        <p:spPr>
          <a:xfrm>
            <a:off x="9306968" y="5695401"/>
            <a:ext cx="926911" cy="381000"/>
          </a:xfrm>
          <a:prstGeom prst="rect">
            <a:avLst/>
          </a:prstGeom>
        </p:spPr>
      </p:pic>
      <p:pic>
        <p:nvPicPr>
          <p:cNvPr id="9" name="Picture 8"/>
          <p:cNvPicPr>
            <a:picLocks noChangeAspect="1"/>
          </p:cNvPicPr>
          <p:nvPr/>
        </p:nvPicPr>
        <p:blipFill>
          <a:blip r:embed="rId5"/>
          <a:stretch>
            <a:fillRect/>
          </a:stretch>
        </p:blipFill>
        <p:spPr>
          <a:xfrm>
            <a:off x="1809331" y="5494961"/>
            <a:ext cx="742951" cy="781880"/>
          </a:xfrm>
          <a:prstGeom prst="rect">
            <a:avLst/>
          </a:prstGeom>
        </p:spPr>
      </p:pic>
      <p:pic>
        <p:nvPicPr>
          <p:cNvPr id="10" name="Picture 9"/>
          <p:cNvPicPr>
            <a:picLocks noChangeAspect="1"/>
          </p:cNvPicPr>
          <p:nvPr/>
        </p:nvPicPr>
        <p:blipFill>
          <a:blip r:embed="rId5"/>
          <a:stretch>
            <a:fillRect/>
          </a:stretch>
        </p:blipFill>
        <p:spPr>
          <a:xfrm>
            <a:off x="1809331" y="2576366"/>
            <a:ext cx="742951" cy="781880"/>
          </a:xfrm>
          <a:prstGeom prst="rect">
            <a:avLst/>
          </a:prstGeom>
        </p:spPr>
      </p:pic>
      <p:pic>
        <p:nvPicPr>
          <p:cNvPr id="11" name="Picture 10"/>
          <p:cNvPicPr>
            <a:picLocks noChangeAspect="1"/>
          </p:cNvPicPr>
          <p:nvPr/>
        </p:nvPicPr>
        <p:blipFill>
          <a:blip r:embed="rId6"/>
          <a:stretch>
            <a:fillRect/>
          </a:stretch>
        </p:blipFill>
        <p:spPr>
          <a:xfrm>
            <a:off x="9770424" y="1341520"/>
            <a:ext cx="457200" cy="459644"/>
          </a:xfrm>
          <a:prstGeom prst="rect">
            <a:avLst/>
          </a:prstGeom>
        </p:spPr>
      </p:pic>
      <p:pic>
        <p:nvPicPr>
          <p:cNvPr id="12" name="Picture 11"/>
          <p:cNvPicPr>
            <a:picLocks noChangeAspect="1"/>
          </p:cNvPicPr>
          <p:nvPr/>
        </p:nvPicPr>
        <p:blipFill>
          <a:blip r:embed="rId7"/>
          <a:stretch>
            <a:fillRect/>
          </a:stretch>
        </p:blipFill>
        <p:spPr>
          <a:xfrm>
            <a:off x="9755375" y="2632970"/>
            <a:ext cx="472249" cy="334336"/>
          </a:xfrm>
          <a:prstGeom prst="rect">
            <a:avLst/>
          </a:prstGeom>
        </p:spPr>
      </p:pic>
      <p:sp>
        <p:nvSpPr>
          <p:cNvPr id="14" name="Title 13"/>
          <p:cNvSpPr>
            <a:spLocks noGrp="1"/>
          </p:cNvSpPr>
          <p:nvPr>
            <p:ph type="title"/>
          </p:nvPr>
        </p:nvSpPr>
        <p:spPr>
          <a:xfrm>
            <a:off x="494581" y="201284"/>
            <a:ext cx="10248213" cy="770816"/>
          </a:xfrm>
        </p:spPr>
        <p:txBody>
          <a:bodyPr>
            <a:normAutofit fontScale="90000"/>
          </a:bodyPr>
          <a:lstStyle/>
          <a:p>
            <a:r>
              <a:rPr lang="en-US" b="1" dirty="0"/>
              <a:t>Individual and Family Support Program (IFSP)</a:t>
            </a:r>
          </a:p>
        </p:txBody>
      </p:sp>
    </p:spTree>
    <p:extLst>
      <p:ext uri="{BB962C8B-B14F-4D97-AF65-F5344CB8AC3E}">
        <p14:creationId xmlns:p14="http://schemas.microsoft.com/office/powerpoint/2010/main" val="125298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1615" y="207035"/>
            <a:ext cx="10041180" cy="460074"/>
          </a:xfrm>
        </p:spPr>
        <p:txBody>
          <a:bodyPr>
            <a:normAutofit fontScale="90000"/>
          </a:bodyPr>
          <a:lstStyle/>
          <a:p>
            <a:pPr algn="l"/>
            <a:r>
              <a:rPr lang="en-US" b="1" dirty="0"/>
              <a:t>Section III:  Crisis Services</a:t>
            </a:r>
          </a:p>
        </p:txBody>
      </p:sp>
      <p:sp>
        <p:nvSpPr>
          <p:cNvPr id="8" name="Text Placeholder 7"/>
          <p:cNvSpPr>
            <a:spLocks noGrp="1"/>
          </p:cNvSpPr>
          <p:nvPr>
            <p:ph type="body" idx="1"/>
          </p:nvPr>
        </p:nvSpPr>
        <p:spPr>
          <a:xfrm>
            <a:off x="2743199" y="2019549"/>
            <a:ext cx="3192786" cy="801943"/>
          </a:xfrm>
        </p:spPr>
        <p:txBody>
          <a:bodyPr/>
          <a:lstStyle/>
          <a:p>
            <a:r>
              <a:rPr lang="en-US" dirty="0"/>
              <a:t>Brief History</a:t>
            </a:r>
          </a:p>
          <a:p>
            <a:endParaRPr lang="en-US" dirty="0"/>
          </a:p>
        </p:txBody>
      </p:sp>
      <p:sp>
        <p:nvSpPr>
          <p:cNvPr id="9" name="Content Placeholder 8"/>
          <p:cNvSpPr>
            <a:spLocks noGrp="1"/>
          </p:cNvSpPr>
          <p:nvPr>
            <p:ph sz="half" idx="2"/>
          </p:nvPr>
        </p:nvSpPr>
        <p:spPr>
          <a:xfrm>
            <a:off x="2743199" y="2824269"/>
            <a:ext cx="3192785" cy="3248727"/>
          </a:xfrm>
        </p:spPr>
        <p:txBody>
          <a:bodyPr>
            <a:normAutofit fontScale="70000" lnSpcReduction="20000"/>
          </a:bodyPr>
          <a:lstStyle/>
          <a:p>
            <a:r>
              <a:rPr lang="en-US" dirty="0"/>
              <a:t>Developed to address need of supporting individuals with a developmental disability through crisis events in the community</a:t>
            </a:r>
          </a:p>
          <a:p>
            <a:pPr marL="0" indent="0">
              <a:buNone/>
            </a:pPr>
            <a:endParaRPr lang="en-US" dirty="0"/>
          </a:p>
          <a:p>
            <a:r>
              <a:rPr lang="en-US" dirty="0"/>
              <a:t>Adult programs began in FY12, short term residential launched FY16</a:t>
            </a:r>
          </a:p>
          <a:p>
            <a:endParaRPr lang="en-US" dirty="0"/>
          </a:p>
          <a:p>
            <a:r>
              <a:rPr lang="en-US" dirty="0"/>
              <a:t>Child programs began FY16, short term residential launched FY20</a:t>
            </a:r>
          </a:p>
          <a:p>
            <a:endParaRPr lang="en-US" dirty="0"/>
          </a:p>
        </p:txBody>
      </p:sp>
      <p:sp>
        <p:nvSpPr>
          <p:cNvPr id="10" name="Text Placeholder 9"/>
          <p:cNvSpPr>
            <a:spLocks noGrp="1"/>
          </p:cNvSpPr>
          <p:nvPr>
            <p:ph type="body" sz="quarter" idx="3"/>
          </p:nvPr>
        </p:nvSpPr>
        <p:spPr>
          <a:xfrm>
            <a:off x="6365631" y="2023003"/>
            <a:ext cx="4379188" cy="802237"/>
          </a:xfrm>
        </p:spPr>
        <p:txBody>
          <a:bodyPr/>
          <a:lstStyle/>
          <a:p>
            <a:r>
              <a:rPr lang="en-US" dirty="0"/>
              <a:t>What REACH provides</a:t>
            </a:r>
          </a:p>
          <a:p>
            <a:endParaRPr lang="en-US" dirty="0"/>
          </a:p>
        </p:txBody>
      </p:sp>
      <p:sp>
        <p:nvSpPr>
          <p:cNvPr id="11" name="Content Placeholder 10"/>
          <p:cNvSpPr>
            <a:spLocks noGrp="1"/>
          </p:cNvSpPr>
          <p:nvPr>
            <p:ph sz="quarter" idx="4"/>
          </p:nvPr>
        </p:nvSpPr>
        <p:spPr>
          <a:xfrm>
            <a:off x="6128238" y="2821492"/>
            <a:ext cx="5873261" cy="3111546"/>
          </a:xfrm>
        </p:spPr>
        <p:txBody>
          <a:bodyPr>
            <a:normAutofit fontScale="32500" lnSpcReduction="20000"/>
          </a:bodyPr>
          <a:lstStyle/>
          <a:p>
            <a:pPr>
              <a:defRPr/>
            </a:pPr>
            <a:r>
              <a:rPr lang="en-US" sz="3200" dirty="0"/>
              <a:t>A 24/7 mobile crisis response</a:t>
            </a:r>
          </a:p>
          <a:p>
            <a:pPr lvl="1">
              <a:defRPr/>
            </a:pPr>
            <a:r>
              <a:rPr lang="en-US" sz="3200" dirty="0"/>
              <a:t>Crisis line </a:t>
            </a:r>
          </a:p>
          <a:p>
            <a:pPr lvl="1">
              <a:defRPr/>
            </a:pPr>
            <a:r>
              <a:rPr lang="en-US" sz="3200" dirty="0"/>
              <a:t>24/7 face to face response</a:t>
            </a:r>
          </a:p>
          <a:p>
            <a:pPr>
              <a:defRPr/>
            </a:pPr>
            <a:r>
              <a:rPr lang="en-US" sz="3200" dirty="0"/>
              <a:t>Community-based mobile crisis services</a:t>
            </a:r>
          </a:p>
          <a:p>
            <a:pPr lvl="1">
              <a:defRPr/>
            </a:pPr>
            <a:r>
              <a:rPr lang="en-US" sz="3200" dirty="0"/>
              <a:t>Implementation of crisis stabilization plans in the natural setting</a:t>
            </a:r>
          </a:p>
          <a:p>
            <a:pPr lvl="1">
              <a:defRPr/>
            </a:pPr>
            <a:r>
              <a:rPr lang="en-US" sz="3200" dirty="0"/>
              <a:t>Development of a Crisis Education and Prevention Plan (CEPP)</a:t>
            </a:r>
          </a:p>
          <a:p>
            <a:pPr lvl="1">
              <a:defRPr/>
            </a:pPr>
            <a:r>
              <a:rPr lang="en-US" sz="3200" dirty="0"/>
              <a:t>Coaching/Mentoring the system of support</a:t>
            </a:r>
          </a:p>
          <a:p>
            <a:pPr lvl="1">
              <a:defRPr/>
            </a:pPr>
            <a:r>
              <a:rPr lang="en-US" sz="3200" dirty="0"/>
              <a:t>Prevention services &amp; linkages</a:t>
            </a:r>
          </a:p>
          <a:p>
            <a:pPr>
              <a:defRPr/>
            </a:pPr>
            <a:r>
              <a:rPr lang="en-US" sz="3200" dirty="0"/>
              <a:t>Crisis Therapeutic Home</a:t>
            </a:r>
          </a:p>
          <a:p>
            <a:pPr lvl="1">
              <a:defRPr/>
            </a:pPr>
            <a:r>
              <a:rPr lang="en-US" sz="3200" dirty="0"/>
              <a:t>Residential crisis stabilization for up to 10 days for children, 30 days for adults</a:t>
            </a:r>
          </a:p>
          <a:p>
            <a:pPr lvl="1">
              <a:defRPr/>
            </a:pPr>
            <a:r>
              <a:rPr lang="en-US" sz="3200" dirty="0"/>
              <a:t>Step down transition from hospitals, jail, training center</a:t>
            </a:r>
          </a:p>
          <a:p>
            <a:pPr lvl="1">
              <a:defRPr/>
            </a:pPr>
            <a:r>
              <a:rPr lang="en-US" sz="3200" dirty="0"/>
              <a:t>Prevention stays to add additional support during periods of high stress</a:t>
            </a:r>
          </a:p>
          <a:p>
            <a:endParaRPr lang="en-US" dirty="0"/>
          </a:p>
        </p:txBody>
      </p:sp>
      <p:pic>
        <p:nvPicPr>
          <p:cNvPr id="12" name="Content Placeholder 4" descr="cid:image003.jpg@01CF2655.6B2F4790"/>
          <p:cNvPicPr>
            <a:picLocks/>
          </p:cNvPicPr>
          <p:nvPr/>
        </p:nvPicPr>
        <p:blipFill>
          <a:blip r:embed="rId3" cstate="print"/>
          <a:srcRect/>
          <a:stretch>
            <a:fillRect/>
          </a:stretch>
        </p:blipFill>
        <p:spPr bwMode="auto">
          <a:xfrm>
            <a:off x="5215357" y="815529"/>
            <a:ext cx="2065337" cy="928771"/>
          </a:xfrm>
          <a:prstGeom prst="rect">
            <a:avLst/>
          </a:prstGeom>
          <a:noFill/>
          <a:ln w="9525">
            <a:noFill/>
            <a:miter lim="800000"/>
            <a:headEnd/>
            <a:tailEnd/>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223" y="3023019"/>
            <a:ext cx="3540245" cy="3790950"/>
          </a:xfrm>
          <a:prstGeom prst="rect">
            <a:avLst/>
          </a:prstGeom>
        </p:spPr>
      </p:pic>
    </p:spTree>
    <p:extLst>
      <p:ext uri="{BB962C8B-B14F-4D97-AF65-F5344CB8AC3E}">
        <p14:creationId xmlns:p14="http://schemas.microsoft.com/office/powerpoint/2010/main" val="4190233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2348" y="310552"/>
            <a:ext cx="10104408" cy="782128"/>
          </a:xfrm>
        </p:spPr>
        <p:txBody>
          <a:bodyPr>
            <a:normAutofit fontScale="90000"/>
          </a:bodyPr>
          <a:lstStyle/>
          <a:p>
            <a:pPr algn="l"/>
            <a:r>
              <a:rPr lang="en-US" b="1" dirty="0"/>
              <a:t>Section III:  </a:t>
            </a:r>
            <a:r>
              <a:rPr lang="en-US" b="1" dirty="0" smtClean="0"/>
              <a:t>Employment/Integrated Day</a:t>
            </a:r>
            <a:endParaRPr lang="en-US" b="1" dirty="0"/>
          </a:p>
        </p:txBody>
      </p:sp>
      <p:pic>
        <p:nvPicPr>
          <p:cNvPr id="9" name="Content Placeholder 8"/>
          <p:cNvPicPr>
            <a:picLocks noGrp="1" noChangeAspect="1"/>
          </p:cNvPicPr>
          <p:nvPr>
            <p:ph sz="half" idx="1"/>
          </p:nvPr>
        </p:nvPicPr>
        <p:blipFill>
          <a:blip r:embed="rId3"/>
          <a:stretch>
            <a:fillRect/>
          </a:stretch>
        </p:blipFill>
        <p:spPr>
          <a:xfrm>
            <a:off x="1276710" y="2156604"/>
            <a:ext cx="4094671" cy="3916391"/>
          </a:xfrm>
          <a:prstGeom prst="rect">
            <a:avLst/>
          </a:prstGeom>
        </p:spPr>
      </p:pic>
      <p:pic>
        <p:nvPicPr>
          <p:cNvPr id="10" name="Content Placeholder 9"/>
          <p:cNvPicPr>
            <a:picLocks noGrp="1" noChangeAspect="1"/>
          </p:cNvPicPr>
          <p:nvPr>
            <p:ph sz="half" idx="2"/>
          </p:nvPr>
        </p:nvPicPr>
        <p:blipFill>
          <a:blip r:embed="rId4"/>
          <a:stretch>
            <a:fillRect/>
          </a:stretch>
        </p:blipFill>
        <p:spPr>
          <a:xfrm>
            <a:off x="6849374" y="2156604"/>
            <a:ext cx="4037162" cy="3916391"/>
          </a:xfrm>
          <a:prstGeom prst="rect">
            <a:avLst/>
          </a:prstGeom>
        </p:spPr>
      </p:pic>
      <p:sp>
        <p:nvSpPr>
          <p:cNvPr id="11" name="Title 3"/>
          <p:cNvSpPr txBox="1">
            <a:spLocks/>
          </p:cNvSpPr>
          <p:nvPr/>
        </p:nvSpPr>
        <p:spPr>
          <a:xfrm>
            <a:off x="592348" y="879894"/>
            <a:ext cx="11329357" cy="1219200"/>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marL="457200" indent="-457200" algn="l">
              <a:buFont typeface="Arial" panose="020B0604020202020204" pitchFamily="34" charset="0"/>
              <a:buChar char="•"/>
            </a:pPr>
            <a:endParaRPr lang="en-US" sz="2800" dirty="0" smtClean="0"/>
          </a:p>
          <a:p>
            <a:pPr marL="457200" indent="-457200" algn="l">
              <a:buFont typeface="Arial" panose="020B0604020202020204" pitchFamily="34" charset="0"/>
              <a:buChar char="•"/>
            </a:pPr>
            <a:r>
              <a:rPr lang="en-US" sz="2800" dirty="0" smtClean="0">
                <a:solidFill>
                  <a:schemeClr val="tx1"/>
                </a:solidFill>
              </a:rPr>
              <a:t>Employment </a:t>
            </a:r>
            <a:r>
              <a:rPr lang="en-US" sz="2800" dirty="0">
                <a:solidFill>
                  <a:schemeClr val="tx1"/>
                </a:solidFill>
              </a:rPr>
              <a:t>First Initiative Proclamation October </a:t>
            </a:r>
            <a:r>
              <a:rPr lang="en-US" sz="2800" dirty="0" smtClean="0">
                <a:solidFill>
                  <a:schemeClr val="tx1"/>
                </a:solidFill>
              </a:rPr>
              <a:t>2011</a:t>
            </a:r>
          </a:p>
          <a:p>
            <a:pPr marL="457200" indent="-457200" algn="l">
              <a:buFont typeface="Arial" panose="020B0604020202020204" pitchFamily="34" charset="0"/>
              <a:buChar char="•"/>
            </a:pPr>
            <a:r>
              <a:rPr lang="en-US" sz="2800" dirty="0">
                <a:solidFill>
                  <a:schemeClr val="tx1"/>
                </a:solidFill>
              </a:rPr>
              <a:t>Employment First Policy December 2012</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2277993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853" y="276046"/>
            <a:ext cx="10115941" cy="753374"/>
          </a:xfrm>
        </p:spPr>
        <p:txBody>
          <a:bodyPr/>
          <a:lstStyle/>
          <a:p>
            <a:pPr algn="l"/>
            <a:r>
              <a:rPr lang="en-US" b="1" dirty="0"/>
              <a:t>Section III:  Regional Support </a:t>
            </a:r>
            <a:r>
              <a:rPr lang="en-US" b="1" dirty="0" smtClean="0"/>
              <a:t>TeamS</a:t>
            </a:r>
            <a:endParaRPr lang="en-US" b="1" dirty="0"/>
          </a:p>
        </p:txBody>
      </p:sp>
      <p:sp>
        <p:nvSpPr>
          <p:cNvPr id="6" name="Content Placeholder 5"/>
          <p:cNvSpPr>
            <a:spLocks noGrp="1"/>
          </p:cNvSpPr>
          <p:nvPr>
            <p:ph idx="1"/>
          </p:nvPr>
        </p:nvSpPr>
        <p:spPr>
          <a:xfrm>
            <a:off x="2886973" y="1339970"/>
            <a:ext cx="9005977" cy="4744528"/>
          </a:xfrm>
        </p:spPr>
        <p:txBody>
          <a:bodyPr>
            <a:normAutofit fontScale="85000" lnSpcReduction="10000"/>
          </a:bodyPr>
          <a:lstStyle/>
          <a:p>
            <a:r>
              <a:rPr lang="en-US" dirty="0"/>
              <a:t>Five Regional Support Teams </a:t>
            </a:r>
            <a:r>
              <a:rPr lang="en-US" dirty="0" smtClean="0"/>
              <a:t>were developed </a:t>
            </a:r>
            <a:r>
              <a:rPr lang="en-US" dirty="0"/>
              <a:t>in 2013 with a focus on supporting people in the most integrated setting consistent with their informed choice and needs</a:t>
            </a:r>
          </a:p>
          <a:p>
            <a:pPr marL="0" indent="0">
              <a:buNone/>
            </a:pPr>
            <a:endParaRPr lang="en-US" dirty="0"/>
          </a:p>
          <a:p>
            <a:pPr lvl="1"/>
            <a:r>
              <a:rPr lang="en-US" sz="2000" dirty="0"/>
              <a:t>Reviews referrals for people with DD in the target population when established criteria are met</a:t>
            </a:r>
          </a:p>
          <a:p>
            <a:pPr lvl="2"/>
            <a:r>
              <a:rPr lang="en-US" sz="1700" dirty="0"/>
              <a:t>Difficulty finding services</a:t>
            </a:r>
          </a:p>
          <a:p>
            <a:pPr lvl="2"/>
            <a:r>
              <a:rPr lang="en-US" sz="1700" dirty="0"/>
              <a:t>Considering a congregate setting of five or more people</a:t>
            </a:r>
          </a:p>
          <a:p>
            <a:pPr lvl="2"/>
            <a:r>
              <a:rPr lang="en-US" sz="1700" dirty="0"/>
              <a:t>Considering a nursing home or ICF-IID</a:t>
            </a:r>
          </a:p>
          <a:p>
            <a:pPr lvl="2"/>
            <a:r>
              <a:rPr lang="en-US" sz="1700" dirty="0"/>
              <a:t>Pattern of being removed from home</a:t>
            </a:r>
          </a:p>
          <a:p>
            <a:pPr lvl="2"/>
            <a:endParaRPr lang="en-US" sz="1700" dirty="0"/>
          </a:p>
          <a:p>
            <a:pPr lvl="1"/>
            <a:r>
              <a:rPr lang="en-US" sz="2000" dirty="0"/>
              <a:t>Diverse stakeholder and professional membership</a:t>
            </a:r>
          </a:p>
          <a:p>
            <a:pPr lvl="1"/>
            <a:r>
              <a:rPr lang="en-US" sz="2000" dirty="0"/>
              <a:t>Seeks to resolve barriers to more integrated settings</a:t>
            </a:r>
          </a:p>
          <a:p>
            <a:pPr lvl="1"/>
            <a:r>
              <a:rPr lang="en-US" sz="2000" dirty="0"/>
              <a:t>Makes recommendations to SCs/planning teams</a:t>
            </a:r>
          </a:p>
          <a:p>
            <a:pPr lvl="1"/>
            <a:r>
              <a:rPr lang="en-US" sz="2000" dirty="0"/>
              <a:t>Contributes data related to gaps in services</a:t>
            </a:r>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23" y="3023019"/>
            <a:ext cx="3540245" cy="3790950"/>
          </a:xfrm>
          <a:prstGeom prst="rect">
            <a:avLst/>
          </a:prstGeom>
        </p:spPr>
      </p:pic>
    </p:spTree>
    <p:extLst>
      <p:ext uri="{BB962C8B-B14F-4D97-AF65-F5344CB8AC3E}">
        <p14:creationId xmlns:p14="http://schemas.microsoft.com/office/powerpoint/2010/main" val="683822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5955</TotalTime>
  <Words>1176</Words>
  <Application>Microsoft Office PowerPoint</Application>
  <PresentationFormat>Widescreen</PresentationFormat>
  <Paragraphs>189</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Roboto Condensed Regular</vt:lpstr>
      <vt:lpstr>Rockwell</vt:lpstr>
      <vt:lpstr>Tahoma</vt:lpstr>
      <vt:lpstr>Times New Roman</vt:lpstr>
      <vt:lpstr>Gallery</vt:lpstr>
      <vt:lpstr>     DOJ Settlement Agreement</vt:lpstr>
      <vt:lpstr>In the Beginning…</vt:lpstr>
      <vt:lpstr>Section III: The Settlement Agreement Population</vt:lpstr>
      <vt:lpstr>Section III: Waiver Slots</vt:lpstr>
      <vt:lpstr>Section III:  Case Management</vt:lpstr>
      <vt:lpstr>Individual and Family Support Program (IFSP)</vt:lpstr>
      <vt:lpstr>Section III:  Crisis Services</vt:lpstr>
      <vt:lpstr>Section III:  Employment/Integrated Day</vt:lpstr>
      <vt:lpstr>Section III:  Regional Support TeamS</vt:lpstr>
      <vt:lpstr>Section IV:  Discharge Planning and Training Centers</vt:lpstr>
      <vt:lpstr>Section V:  Quality and Risk Management</vt:lpstr>
      <vt:lpstr>Key Accomplishments</vt:lpstr>
      <vt:lpstr>Big picture view – Project Management</vt:lpstr>
      <vt:lpstr>Department of Justice (DOJ) Settlement Agreement</vt:lpstr>
      <vt:lpstr>The End</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dc:title>
  <dc:creator>Ford, Tiffany (DBHDS)</dc:creator>
  <cp:lastModifiedBy>Ford, Tiffany (DBHDS)</cp:lastModifiedBy>
  <cp:revision>70</cp:revision>
  <dcterms:created xsi:type="dcterms:W3CDTF">2020-09-15T14:50:21Z</dcterms:created>
  <dcterms:modified xsi:type="dcterms:W3CDTF">2020-11-10T20:03:06Z</dcterms:modified>
</cp:coreProperties>
</file>