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0"/>
  </p:notesMasterIdLst>
  <p:handoutMasterIdLst>
    <p:handoutMasterId r:id="rId71"/>
  </p:handoutMasterIdLst>
  <p:sldIdLst>
    <p:sldId id="256" r:id="rId5"/>
    <p:sldId id="258" r:id="rId6"/>
    <p:sldId id="257" r:id="rId7"/>
    <p:sldId id="264" r:id="rId8"/>
    <p:sldId id="262" r:id="rId9"/>
    <p:sldId id="265" r:id="rId10"/>
    <p:sldId id="333" r:id="rId11"/>
    <p:sldId id="266" r:id="rId12"/>
    <p:sldId id="341" r:id="rId13"/>
    <p:sldId id="342" r:id="rId14"/>
    <p:sldId id="336" r:id="rId15"/>
    <p:sldId id="337" r:id="rId16"/>
    <p:sldId id="267" r:id="rId17"/>
    <p:sldId id="343" r:id="rId18"/>
    <p:sldId id="344" r:id="rId19"/>
    <p:sldId id="357" r:id="rId20"/>
    <p:sldId id="279" r:id="rId21"/>
    <p:sldId id="263" r:id="rId22"/>
    <p:sldId id="276" r:id="rId23"/>
    <p:sldId id="345" r:id="rId24"/>
    <p:sldId id="346" r:id="rId25"/>
    <p:sldId id="347" r:id="rId26"/>
    <p:sldId id="348" r:id="rId27"/>
    <p:sldId id="349" r:id="rId28"/>
    <p:sldId id="277" r:id="rId29"/>
    <p:sldId id="305" r:id="rId30"/>
    <p:sldId id="285" r:id="rId31"/>
    <p:sldId id="358" r:id="rId32"/>
    <p:sldId id="286" r:id="rId33"/>
    <p:sldId id="316" r:id="rId34"/>
    <p:sldId id="287" r:id="rId35"/>
    <p:sldId id="318" r:id="rId36"/>
    <p:sldId id="317" r:id="rId37"/>
    <p:sldId id="319" r:id="rId38"/>
    <p:sldId id="290" r:id="rId39"/>
    <p:sldId id="320" r:id="rId40"/>
    <p:sldId id="296" r:id="rId41"/>
    <p:sldId id="321" r:id="rId42"/>
    <p:sldId id="297" r:id="rId43"/>
    <p:sldId id="298" r:id="rId44"/>
    <p:sldId id="299" r:id="rId45"/>
    <p:sldId id="322" r:id="rId46"/>
    <p:sldId id="303" r:id="rId47"/>
    <p:sldId id="323" r:id="rId48"/>
    <p:sldId id="300" r:id="rId49"/>
    <p:sldId id="324" r:id="rId50"/>
    <p:sldId id="301" r:id="rId51"/>
    <p:sldId id="325" r:id="rId52"/>
    <p:sldId id="302" r:id="rId53"/>
    <p:sldId id="326" r:id="rId54"/>
    <p:sldId id="282" r:id="rId55"/>
    <p:sldId id="327" r:id="rId56"/>
    <p:sldId id="339" r:id="rId57"/>
    <p:sldId id="340" r:id="rId58"/>
    <p:sldId id="304" r:id="rId59"/>
    <p:sldId id="350" r:id="rId60"/>
    <p:sldId id="351" r:id="rId61"/>
    <p:sldId id="355" r:id="rId62"/>
    <p:sldId id="354" r:id="rId63"/>
    <p:sldId id="356" r:id="rId64"/>
    <p:sldId id="352" r:id="rId65"/>
    <p:sldId id="353" r:id="rId66"/>
    <p:sldId id="307" r:id="rId67"/>
    <p:sldId id="313" r:id="rId68"/>
    <p:sldId id="259" r:id="rId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FFC000"/>
    <a:srgbClr val="D6DCE5"/>
    <a:srgbClr val="339966"/>
    <a:srgbClr val="136734"/>
    <a:srgbClr val="CC0099"/>
    <a:srgbClr val="FF3399"/>
    <a:srgbClr val="FF0066"/>
    <a:srgbClr val="3069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85219" autoAdjust="0"/>
  </p:normalViewPr>
  <p:slideViewPr>
    <p:cSldViewPr snapToGrid="0">
      <p:cViewPr varScale="1">
        <p:scale>
          <a:sx n="98" d="100"/>
          <a:sy n="98" d="100"/>
        </p:scale>
        <p:origin x="1722" y="84"/>
      </p:cViewPr>
      <p:guideLst>
        <p:guide orient="horz" pos="2160"/>
        <p:guide pos="2880"/>
      </p:guideLst>
    </p:cSldViewPr>
  </p:slideViewPr>
  <p:notesTextViewPr>
    <p:cViewPr>
      <p:scale>
        <a:sx n="1" d="1"/>
        <a:sy n="1" d="1"/>
      </p:scale>
      <p:origin x="0" y="0"/>
    </p:cViewPr>
  </p:notesTextViewPr>
  <p:notesViewPr>
    <p:cSldViewPr snapToGrid="0">
      <p:cViewPr varScale="1">
        <p:scale>
          <a:sx n="125" d="100"/>
          <a:sy n="125" d="100"/>
        </p:scale>
        <p:origin x="493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F9B970C-497A-4FC9-871C-9EF8E6CACACE}" type="datetimeFigureOut">
              <a:rPr lang="en-US" smtClean="0"/>
              <a:t>7/24/2020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9780B1C-6F64-4B5F-B435-D919D1D619E3}" type="slidenum">
              <a:rPr lang="en-US" smtClean="0"/>
              <a:t>‹#›</a:t>
            </a:fld>
            <a:endParaRPr lang="en-US"/>
          </a:p>
        </p:txBody>
      </p:sp>
    </p:spTree>
    <p:extLst>
      <p:ext uri="{BB962C8B-B14F-4D97-AF65-F5344CB8AC3E}">
        <p14:creationId xmlns:p14="http://schemas.microsoft.com/office/powerpoint/2010/main" val="1662661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A6B34B-727B-44FF-B60F-FCEC4E8D2ECB}" type="datetimeFigureOut">
              <a:rPr lang="en-US" smtClean="0"/>
              <a:t>7/24/2020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F1ADC7-396E-4D2A-B938-A3146F3332C4}" type="slidenum">
              <a:rPr lang="en-US" smtClean="0"/>
              <a:t>‹#›</a:t>
            </a:fld>
            <a:endParaRPr lang="en-US"/>
          </a:p>
        </p:txBody>
      </p:sp>
    </p:spTree>
    <p:extLst>
      <p:ext uri="{BB962C8B-B14F-4D97-AF65-F5344CB8AC3E}">
        <p14:creationId xmlns:p14="http://schemas.microsoft.com/office/powerpoint/2010/main" val="2475956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semi-annual State of the State Webinar, presented by the DBHDS Office</a:t>
            </a:r>
            <a:r>
              <a:rPr lang="en-US" baseline="0" dirty="0" smtClean="0"/>
              <a:t> of Provider Development, where we will be reviewing the information from the Provider Data Summary from May 2020.</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1</a:t>
            </a:fld>
            <a:endParaRPr lang="en-US"/>
          </a:p>
        </p:txBody>
      </p:sp>
    </p:spTree>
    <p:extLst>
      <p:ext uri="{BB962C8B-B14F-4D97-AF65-F5344CB8AC3E}">
        <p14:creationId xmlns:p14="http://schemas.microsoft.com/office/powerpoint/2010/main" val="1185728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My Life My Community (MLMC) Provider Database and Provider Designation Process were launched on November 15, 2019.  All DD Waiver providers are encouraged to register on the database, which will serve as the centralized location for finding DD services in Virginia. As of May 2020, approximately 60 providers registered and have DD Professional Membership at the MLMC Provider Database. In addition, four surveys became available to registered providers. This afforded DBHDS the opportunity to identify provider expertise and give public recognition for having program features that support Accessibility, Autism, Complex Health Supports, and Complex Behavioral Supports. Collectively, four providers hold badges in Autism, Behavioral Support and Complex Health Supports. To date, twenty–two providers have passed surveys and the next step is to submit the required evidential documents. Providers can check their status on the database and, if needed, register at the website</a:t>
            </a:r>
            <a:r>
              <a:rPr lang="en-US" baseline="0" dirty="0" smtClean="0"/>
              <a:t> on the slide (link is also available in the Data Summary report).</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10</a:t>
            </a:fld>
            <a:endParaRPr lang="en-US"/>
          </a:p>
        </p:txBody>
      </p:sp>
    </p:spTree>
    <p:extLst>
      <p:ext uri="{BB962C8B-B14F-4D97-AF65-F5344CB8AC3E}">
        <p14:creationId xmlns:p14="http://schemas.microsoft.com/office/powerpoint/2010/main" val="3714021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February 2020, the reassignment of Community Resource Consultants (CRCs) occurred across these three areas, providing access to one CRC in each capacity-building area per region.</a:t>
            </a:r>
          </a:p>
          <a:p>
            <a:endParaRPr lang="en-US" dirty="0" smtClean="0"/>
          </a:p>
          <a:p>
            <a:r>
              <a:rPr lang="en-US" dirty="0" smtClean="0"/>
              <a:t>Primary outcomes include:</a:t>
            </a:r>
          </a:p>
          <a:p>
            <a:endParaRPr lang="en-US" dirty="0" smtClean="0"/>
          </a:p>
          <a:p>
            <a:r>
              <a:rPr lang="en-US" dirty="0" smtClean="0"/>
              <a:t>Individual: People with developmental disabilities live personally meaningful lives in their community of choice.</a:t>
            </a:r>
          </a:p>
          <a:p>
            <a:r>
              <a:rPr lang="en-US" dirty="0" smtClean="0"/>
              <a:t>Provider:</a:t>
            </a:r>
            <a:r>
              <a:rPr lang="en-US" baseline="0" dirty="0" smtClean="0"/>
              <a:t>  </a:t>
            </a:r>
            <a:r>
              <a:rPr lang="en-US" dirty="0" smtClean="0"/>
              <a:t>Providers of developmental disability waiver services have access to information and technical assistance that supports best practices.</a:t>
            </a:r>
          </a:p>
          <a:p>
            <a:r>
              <a:rPr lang="en-US" dirty="0" smtClean="0"/>
              <a:t>System:</a:t>
            </a:r>
            <a:r>
              <a:rPr lang="en-US" baseline="0" dirty="0" smtClean="0"/>
              <a:t>  </a:t>
            </a:r>
            <a:r>
              <a:rPr lang="en-US" dirty="0" smtClean="0"/>
              <a:t>DBHDS provides resources for supports coordinators and providers that are based on promising and best practices in supporting people with developmental disabilities in Virginia.</a:t>
            </a:r>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11</a:t>
            </a:fld>
            <a:endParaRPr lang="en-US"/>
          </a:p>
        </p:txBody>
      </p:sp>
    </p:spTree>
    <p:extLst>
      <p:ext uri="{BB962C8B-B14F-4D97-AF65-F5344CB8AC3E}">
        <p14:creationId xmlns:p14="http://schemas.microsoft.com/office/powerpoint/2010/main" val="3867840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region</a:t>
            </a:r>
            <a:r>
              <a:rPr lang="en-US" baseline="0" dirty="0" smtClean="0"/>
              <a:t> has 1 assigned CRC for each focus area.  You can access the chart with who to contact in your region by going to the DBHDS website, click on, “getting help,” then “Provider Development,” and click on “Contacts” at the bottom of the page.  Should you contact a CRC for a situation not in their focus area, they will direct you to the appropriate CRC in your region.</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12</a:t>
            </a:fld>
            <a:endParaRPr lang="en-US"/>
          </a:p>
        </p:txBody>
      </p:sp>
    </p:spTree>
    <p:extLst>
      <p:ext uri="{BB962C8B-B14F-4D97-AF65-F5344CB8AC3E}">
        <p14:creationId xmlns:p14="http://schemas.microsoft.com/office/powerpoint/2010/main" val="1930048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Jump-Start Funding Program has awarded approximately $55,490 for Fiscal Year 2020. We are continuing to create more integrated residential and day services options in underserved areas. Funds are available to assist providers with service expansion in all regions. Provider Development staff have presented program information at regional Provider Roundtables and held an “open house” to meet directly with interested providers. Information on how to apply is located on the Provider Development</a:t>
            </a:r>
            <a:r>
              <a:rPr lang="en-US" baseline="0" dirty="0" smtClean="0"/>
              <a:t> webpage.</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13</a:t>
            </a:fld>
            <a:endParaRPr lang="en-US"/>
          </a:p>
        </p:txBody>
      </p:sp>
    </p:spTree>
    <p:extLst>
      <p:ext uri="{BB962C8B-B14F-4D97-AF65-F5344CB8AC3E}">
        <p14:creationId xmlns:p14="http://schemas.microsoft.com/office/powerpoint/2010/main" val="1251246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DSP Supervisory Training has been updated and expanded to meet indicators of the DOJ Settlement Agreement, and it is now available on the Commonwealth of Virginia Learning Center (COVLC) as</a:t>
            </a:r>
            <a:r>
              <a:rPr lang="en-US" baseline="0" dirty="0" smtClean="0"/>
              <a:t> of</a:t>
            </a:r>
            <a:r>
              <a:rPr lang="en-US" dirty="0" smtClean="0"/>
              <a:t> July 1, 2020.  This training consists of 3 modules that take approximately 2 ½ hours to complete. It will be mandatory for new DSP Supervisors and optional for DSP Supervisors who have already received a certificate from completion of the previous version of the training in COVLC.</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14</a:t>
            </a:fld>
            <a:endParaRPr lang="en-US"/>
          </a:p>
        </p:txBody>
      </p:sp>
    </p:spTree>
    <p:extLst>
      <p:ext uri="{BB962C8B-B14F-4D97-AF65-F5344CB8AC3E}">
        <p14:creationId xmlns:p14="http://schemas.microsoft.com/office/powerpoint/2010/main" val="950141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adapt to distance learning needs in the face of the COVID-19 pandemic, the Office of Provider Development has been working to create virtual methods of providing training to providers throughout the Commonwealth. An interactive virtual version of the Part V Plan for Supports Training has been developed and will be made available in the near future.</a:t>
            </a:r>
            <a:r>
              <a:rPr lang="en-US" baseline="0" dirty="0" smtClean="0"/>
              <a:t>  </a:t>
            </a:r>
            <a:r>
              <a:rPr lang="en-US" dirty="0" smtClean="0"/>
              <a:t>In addition, an Instructor Led Remote (virtual) version of the Community Connections and Person Centered Thinking classes have been developed by The Learning Community for Person Centered Practices. The Partnership for People with Disabilities at VCU in collaboration with TLCPCP credentialed instructors at DBHDS will be scheduling the classes starting in July. In addition, they will be providing orientation and training to other Learning Community-credentialed instructors around the Commonwealth.</a:t>
            </a:r>
          </a:p>
        </p:txBody>
      </p:sp>
      <p:sp>
        <p:nvSpPr>
          <p:cNvPr id="4" name="Slide Number Placeholder 3"/>
          <p:cNvSpPr>
            <a:spLocks noGrp="1"/>
          </p:cNvSpPr>
          <p:nvPr>
            <p:ph type="sldNum" sz="quarter" idx="10"/>
          </p:nvPr>
        </p:nvSpPr>
        <p:spPr/>
        <p:txBody>
          <a:bodyPr/>
          <a:lstStyle/>
          <a:p>
            <a:fld id="{1DF1ADC7-396E-4D2A-B938-A3146F3332C4}" type="slidenum">
              <a:rPr lang="en-US" smtClean="0"/>
              <a:t>15</a:t>
            </a:fld>
            <a:endParaRPr lang="en-US"/>
          </a:p>
        </p:txBody>
      </p:sp>
    </p:spTree>
    <p:extLst>
      <p:ext uri="{BB962C8B-B14F-4D97-AF65-F5344CB8AC3E}">
        <p14:creationId xmlns:p14="http://schemas.microsoft.com/office/powerpoint/2010/main" val="1194052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contains information about the results of various performance measures and additional data that helps in understanding the DD system of supports and services in Virginia. This content will be included in future reports to provide a more comprehensive understanding of services and people who access them.</a:t>
            </a:r>
          </a:p>
          <a:p>
            <a:endParaRPr lang="en-US" baseline="0" dirty="0" smtClean="0"/>
          </a:p>
        </p:txBody>
      </p:sp>
      <p:sp>
        <p:nvSpPr>
          <p:cNvPr id="4" name="Slide Number Placeholder 3"/>
          <p:cNvSpPr>
            <a:spLocks noGrp="1"/>
          </p:cNvSpPr>
          <p:nvPr>
            <p:ph type="sldNum" sz="quarter" idx="10"/>
          </p:nvPr>
        </p:nvSpPr>
        <p:spPr/>
        <p:txBody>
          <a:bodyPr/>
          <a:lstStyle/>
          <a:p>
            <a:fld id="{1DF1ADC7-396E-4D2A-B938-A3146F3332C4}" type="slidenum">
              <a:rPr lang="en-US" smtClean="0"/>
              <a:t>16</a:t>
            </a:fld>
            <a:endParaRPr lang="en-US"/>
          </a:p>
        </p:txBody>
      </p:sp>
    </p:spTree>
    <p:extLst>
      <p:ext uri="{BB962C8B-B14F-4D97-AF65-F5344CB8AC3E}">
        <p14:creationId xmlns:p14="http://schemas.microsoft.com/office/powerpoint/2010/main" val="569720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Our first Key Performance Measure is that “Data continues to indicate an annual 2% increase in the overall DD waiver population receiving services in the most integrated settings.”</a:t>
            </a:r>
          </a:p>
          <a:p>
            <a:endParaRPr lang="en-US" dirty="0" smtClean="0"/>
          </a:p>
          <a:p>
            <a:r>
              <a:rPr lang="en-US" dirty="0" smtClean="0"/>
              <a:t>This chart illustrates the overall trend in living situations for people with DD Waiver from March 31, 2019 to March 30, 2020 compared to baseline on September 30, 2016. Over the course of the last year included in the table, there has been an overall shift of 1.2% toward more integrated settings. From baseline, there has been a total increase toward integrated settings of 5.8%. This measure has</a:t>
            </a:r>
            <a:r>
              <a:rPr lang="en-US" baseline="0" dirty="0" smtClean="0"/>
              <a:t> not been met.</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17</a:t>
            </a:fld>
            <a:endParaRPr lang="en-US"/>
          </a:p>
        </p:txBody>
      </p:sp>
    </p:spTree>
    <p:extLst>
      <p:ext uri="{BB962C8B-B14F-4D97-AF65-F5344CB8AC3E}">
        <p14:creationId xmlns:p14="http://schemas.microsoft.com/office/powerpoint/2010/main" val="1251246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Performance Measure 2 is that “Data continues to indicate that at least 90% of individuals new to the</a:t>
            </a:r>
          </a:p>
          <a:p>
            <a:r>
              <a:rPr lang="en-US" dirty="0" smtClean="0"/>
              <a:t>waivers, including for individuals with a “supports need level” of 6 or 7, since FY16 are receiving services in the most integrated setting.”</a:t>
            </a:r>
          </a:p>
          <a:p>
            <a:endParaRPr lang="en-US" dirty="0" smtClean="0"/>
          </a:p>
          <a:p>
            <a:endParaRPr lang="en-US" dirty="0" smtClean="0"/>
          </a:p>
          <a:p>
            <a:r>
              <a:rPr lang="en-US" dirty="0" smtClean="0"/>
              <a:t>These tables provide annual data that illustrates that 84.7% of all people new to the DD waivers reside in integrated settings and among those, 57.8% of people with Supports Intensity Scale 6 or 7 receive services in integrated settings. At 84.7%, measure not met.</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18</a:t>
            </a:fld>
            <a:endParaRPr lang="en-US"/>
          </a:p>
        </p:txBody>
      </p:sp>
    </p:spTree>
    <p:extLst>
      <p:ext uri="{BB962C8B-B14F-4D97-AF65-F5344CB8AC3E}">
        <p14:creationId xmlns:p14="http://schemas.microsoft.com/office/powerpoint/2010/main" val="1033479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third measure is that “The Data Summary indicates an increase in services available by locality over time.” </a:t>
            </a:r>
            <a:endParaRPr lang="en-US" dirty="0" smtClean="0"/>
          </a:p>
          <a:p>
            <a:endParaRPr lang="en-US" dirty="0" smtClean="0"/>
          </a:p>
          <a:p>
            <a:r>
              <a:rPr lang="en-US" dirty="0" smtClean="0"/>
              <a:t>Provider Development, through the support of the Office of Integrated</a:t>
            </a:r>
            <a:r>
              <a:rPr lang="en-US" baseline="0" dirty="0" smtClean="0"/>
              <a:t> </a:t>
            </a:r>
            <a:r>
              <a:rPr lang="en-US" dirty="0" smtClean="0"/>
              <a:t>Support Services at DBHDS, makes available a Baseline Measurement Tool on a semi-annual basis for provider use in conducting market research and strategic planning efforts. Small to modest increases have been noted across all regions with the exception of Crisis Support Services (where there was the loss of one unique provider) and Private Duty Nursing (where there was a loss of two unique providers) since June 2018 as seen in this</a:t>
            </a:r>
            <a:r>
              <a:rPr lang="en-US" baseline="0" dirty="0" smtClean="0"/>
              <a:t> chart</a:t>
            </a:r>
            <a:r>
              <a:rPr lang="en-US" dirty="0" smtClean="0"/>
              <a:t>. Of significance is the lack of providers for two of the services: Peer Mentoring and Employment and Community Transportation. Development activities for these two services are nearing completion. This</a:t>
            </a:r>
            <a:r>
              <a:rPr lang="en-US" baseline="0" dirty="0" smtClean="0"/>
              <a:t> m</a:t>
            </a:r>
            <a:r>
              <a:rPr lang="en-US" dirty="0" smtClean="0"/>
              <a:t>easure partially met.</a:t>
            </a:r>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19</a:t>
            </a:fld>
            <a:endParaRPr lang="en-US"/>
          </a:p>
        </p:txBody>
      </p:sp>
    </p:spTree>
    <p:extLst>
      <p:ext uri="{BB962C8B-B14F-4D97-AF65-F5344CB8AC3E}">
        <p14:creationId xmlns:p14="http://schemas.microsoft.com/office/powerpoint/2010/main" val="125124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will go</a:t>
            </a:r>
            <a:r>
              <a:rPr lang="en-US" baseline="0" dirty="0" smtClean="0"/>
              <a:t> over an introduction to the Provider Data Summary, Provider Development Activities, our Key Performance Measures and Targets, Regional Data, Opportunities for service expansion, our next steps, and then we will end with the opportunity for you all to pose questions and offer suggestions.</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2</a:t>
            </a:fld>
            <a:endParaRPr lang="en-US"/>
          </a:p>
        </p:txBody>
      </p:sp>
    </p:spTree>
    <p:extLst>
      <p:ext uri="{BB962C8B-B14F-4D97-AF65-F5344CB8AC3E}">
        <p14:creationId xmlns:p14="http://schemas.microsoft.com/office/powerpoint/2010/main" val="2786761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4</a:t>
            </a:r>
            <a:r>
              <a:rPr lang="en-US" baseline="30000" dirty="0" smtClean="0"/>
              <a:t>th</a:t>
            </a:r>
            <a:r>
              <a:rPr lang="en-US" dirty="0" smtClean="0"/>
              <a:t> measure is that “The Commonwealth ensures that  at least  86%  of  individuals  who are assigned a waiver slot are enrolled in a service within 5 months,  per regulations.” For this measure, the numerator includes the number of individuals who had a service with an authorized begin date prior to the 5 month maximum and the denominator includes the number of individuals who went active on a waiver for the first time in fiscal year 2019. Current results in this</a:t>
            </a:r>
            <a:r>
              <a:rPr lang="en-US" baseline="0" dirty="0" smtClean="0"/>
              <a:t> table </a:t>
            </a:r>
            <a:r>
              <a:rPr lang="en-US" dirty="0" smtClean="0"/>
              <a:t>indicate a result of 91.5%. </a:t>
            </a:r>
            <a:r>
              <a:rPr lang="en-US" baseline="0" dirty="0" smtClean="0"/>
              <a:t> This m</a:t>
            </a:r>
            <a:r>
              <a:rPr lang="en-US" dirty="0" smtClean="0"/>
              <a:t>easure has been met.</a:t>
            </a:r>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20</a:t>
            </a:fld>
            <a:endParaRPr lang="en-US"/>
          </a:p>
        </p:txBody>
      </p:sp>
    </p:spTree>
    <p:extLst>
      <p:ext uri="{BB962C8B-B14F-4D97-AF65-F5344CB8AC3E}">
        <p14:creationId xmlns:p14="http://schemas.microsoft.com/office/powerpoint/2010/main" val="1559812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5</a:t>
            </a:r>
            <a:r>
              <a:rPr lang="en-US" baseline="30000" dirty="0" smtClean="0"/>
              <a:t>th</a:t>
            </a:r>
            <a:r>
              <a:rPr lang="en-US" dirty="0" smtClean="0"/>
              <a:t> measure is that “86% of people with a DD waiver, who are identified through indicator #13 of III.D.6, desiring a more integrated residential service option (defined as independent living supports, in-home support services, supported living, and sponsored residential) have access to an option that meets their preferences within nine months.”</a:t>
            </a:r>
          </a:p>
          <a:p>
            <a:endParaRPr lang="en-US" dirty="0" smtClean="0"/>
          </a:p>
          <a:p>
            <a:r>
              <a:rPr lang="en-US" dirty="0" smtClean="0"/>
              <a:t>To date no individual has met criteria for this measure. In preparation, the language</a:t>
            </a:r>
            <a:r>
              <a:rPr lang="en-US" baseline="0" dirty="0" smtClean="0"/>
              <a:t> in this slide was added to all quarterly RST compliance letters provided to CSBs.  In summary, it indicates that any individual in the compliance letter should be provided with informed choice, which should be reflected in the Virginia Informed Choice form.  When individuals are identified in the letter who exit the RST process with the criteria of “Needed services not available in desired location,” DBHDS will work with the CSB and local providers to develop an option that meets the person’s needs and preferences per the Settlement Agreement provision III.D.1.</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21</a:t>
            </a:fld>
            <a:endParaRPr lang="en-US"/>
          </a:p>
        </p:txBody>
      </p:sp>
    </p:spTree>
    <p:extLst>
      <p:ext uri="{BB962C8B-B14F-4D97-AF65-F5344CB8AC3E}">
        <p14:creationId xmlns:p14="http://schemas.microsoft.com/office/powerpoint/2010/main" val="2095490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a:t>
            </a:r>
            <a:r>
              <a:rPr lang="en-US" baseline="0" dirty="0" smtClean="0"/>
              <a:t> 6 is that “86% of provider agency staff meet provider orientation training requirements.  </a:t>
            </a:r>
          </a:p>
          <a:p>
            <a:endParaRPr lang="en-US" baseline="0" dirty="0" smtClean="0"/>
          </a:p>
          <a:p>
            <a:r>
              <a:rPr lang="en-US" dirty="0" smtClean="0"/>
              <a:t>As reported in the FY19 Quality Review Team End of Year report, this performance</a:t>
            </a:r>
            <a:r>
              <a:rPr lang="en-US" baseline="0" dirty="0" smtClean="0"/>
              <a:t> </a:t>
            </a:r>
            <a:r>
              <a:rPr lang="en-US" dirty="0" smtClean="0"/>
              <a:t>measure seeks to demonstrate that provider agency staff had completed the annual DSP orientation training and documentation is present in the provider’s record. The aggregate total for all waivers for 2019 is 83.96%, which is below the required threshold of 86% (as seen in this chart). This</a:t>
            </a:r>
            <a:r>
              <a:rPr lang="en-US" baseline="0" dirty="0" smtClean="0"/>
              <a:t> m</a:t>
            </a:r>
            <a:r>
              <a:rPr lang="en-US" dirty="0" smtClean="0"/>
              <a:t>easure is not met.</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22</a:t>
            </a:fld>
            <a:endParaRPr lang="en-US"/>
          </a:p>
        </p:txBody>
      </p:sp>
    </p:spTree>
    <p:extLst>
      <p:ext uri="{BB962C8B-B14F-4D97-AF65-F5344CB8AC3E}">
        <p14:creationId xmlns:p14="http://schemas.microsoft.com/office/powerpoint/2010/main" val="3178716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a:t>
            </a:r>
            <a:r>
              <a:rPr lang="en-US" baseline="0" dirty="0" smtClean="0"/>
              <a:t> 6 is that “86% of provider agency direct support professionals (DSPs) meet competency training requirements.”</a:t>
            </a:r>
          </a:p>
          <a:p>
            <a:endParaRPr lang="en-US" baseline="0" dirty="0" smtClean="0"/>
          </a:p>
          <a:p>
            <a:r>
              <a:rPr lang="en-US" dirty="0" smtClean="0"/>
              <a:t>As reported in the FY19 Quality Review Team End of Year report, this performance measure seeks to ensure that all provider agency DSP’s completed competency training requirements and that this documentation is present in the provider’s record. The aggregate total for all waivers for 2019 is 55.89%, which is below the required threshold of 86% (as noted in the chart on this slide). This Measure has not been met.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23</a:t>
            </a:fld>
            <a:endParaRPr lang="en-US"/>
          </a:p>
        </p:txBody>
      </p:sp>
    </p:spTree>
    <p:extLst>
      <p:ext uri="{BB962C8B-B14F-4D97-AF65-F5344CB8AC3E}">
        <p14:creationId xmlns:p14="http://schemas.microsoft.com/office/powerpoint/2010/main" val="3139988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May 2020 Provider Data Summary Report contains demographic data you can use to</a:t>
            </a:r>
            <a:r>
              <a:rPr lang="en-US" baseline="0" dirty="0" smtClean="0"/>
              <a:t> make decisions on starting or expanding services.</a:t>
            </a:r>
            <a:r>
              <a:rPr lang="en-US" dirty="0" smtClean="0"/>
              <a:t> In the report</a:t>
            </a:r>
            <a:r>
              <a:rPr lang="en-US" baseline="0" dirty="0" smtClean="0"/>
              <a:t> </a:t>
            </a:r>
            <a:r>
              <a:rPr lang="en-US" dirty="0" smtClean="0"/>
              <a:t>you will find demographic</a:t>
            </a:r>
            <a:r>
              <a:rPr lang="en-US" baseline="0" dirty="0" smtClean="0"/>
              <a:t> data on:</a:t>
            </a:r>
            <a:endParaRPr lang="en-US" dirty="0" smtClean="0"/>
          </a:p>
          <a:p>
            <a:r>
              <a:rPr lang="en-US" dirty="0" smtClean="0"/>
              <a:t>The Waitlist</a:t>
            </a:r>
          </a:p>
          <a:p>
            <a:r>
              <a:rPr lang="en-US" dirty="0" smtClean="0"/>
              <a:t>      -by region and priority, and</a:t>
            </a:r>
          </a:p>
          <a:p>
            <a:r>
              <a:rPr lang="en-US" dirty="0" smtClean="0"/>
              <a:t>      -by time on waitlist and age</a:t>
            </a:r>
          </a:p>
          <a:p>
            <a:r>
              <a:rPr lang="en-US" dirty="0" smtClean="0"/>
              <a:t>Residential setting size and type</a:t>
            </a:r>
          </a:p>
          <a:p>
            <a:r>
              <a:rPr lang="en-US" dirty="0" smtClean="0"/>
              <a:t>Day Services by type</a:t>
            </a:r>
          </a:p>
          <a:p>
            <a:r>
              <a:rPr lang="en-US" dirty="0" smtClean="0"/>
              <a:t>Data specific to types of services received by region</a:t>
            </a:r>
          </a:p>
          <a:p>
            <a:r>
              <a:rPr lang="en-US" dirty="0" smtClean="0"/>
              <a:t>Availability of specific services, and</a:t>
            </a:r>
          </a:p>
          <a:p>
            <a:r>
              <a:rPr lang="en-US" dirty="0" smtClean="0"/>
              <a:t>Waiver Service Authorizations by region.</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24</a:t>
            </a:fld>
            <a:endParaRPr lang="en-US"/>
          </a:p>
        </p:txBody>
      </p:sp>
    </p:spTree>
    <p:extLst>
      <p:ext uri="{BB962C8B-B14F-4D97-AF65-F5344CB8AC3E}">
        <p14:creationId xmlns:p14="http://schemas.microsoft.com/office/powerpoint/2010/main" val="169957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upcoming regional data, you will see that since June 2018, there has been a net loss of 2 unique Private Duty Nursing providers, with an increase of 45 people authorized for that service.</a:t>
            </a:r>
          </a:p>
          <a:p>
            <a:r>
              <a:rPr lang="en-US" baseline="0" dirty="0" smtClean="0"/>
              <a:t>Also, Crisis Services have lost 1 unique provider since June 2018, with an increase of 45 people authorized for those services.</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25</a:t>
            </a:fld>
            <a:endParaRPr lang="en-US"/>
          </a:p>
        </p:txBody>
      </p:sp>
    </p:spTree>
    <p:extLst>
      <p:ext uri="{BB962C8B-B14F-4D97-AF65-F5344CB8AC3E}">
        <p14:creationId xmlns:p14="http://schemas.microsoft.com/office/powerpoint/2010/main" val="1251246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notable updates from the report are that</a:t>
            </a:r>
          </a:p>
          <a:p>
            <a:r>
              <a:rPr lang="en-US" dirty="0" smtClean="0"/>
              <a:t>-With the exceptions of Peer Mentoring and Employment and Community Transportation, all services tracked through this report have experienced an increase in the number of people supported since June of 2018</a:t>
            </a:r>
          </a:p>
          <a:p>
            <a:r>
              <a:rPr lang="en-US" dirty="0" smtClean="0"/>
              <a:t>-there has been a significant expansion in the data provided through this report to support a better understanding of Virginia's DD system of supports and services and achieve compliance with the Settlement Agreement</a:t>
            </a:r>
          </a:p>
          <a:p>
            <a:r>
              <a:rPr lang="en-US" dirty="0" smtClean="0"/>
              <a:t>-data reflects a reduction in Virginia's training centers to one location with a census of 78 in the past six months the first authorizations (15) were authorized for Community Guide Services</a:t>
            </a:r>
          </a:p>
          <a:p>
            <a:r>
              <a:rPr lang="en-US" dirty="0" smtClean="0"/>
              <a:t>-in the past six months use of Electronic Home-based Services more than doubled from 24 to 49 authorizations, and</a:t>
            </a:r>
          </a:p>
          <a:p>
            <a:r>
              <a:rPr lang="en-US" dirty="0" smtClean="0"/>
              <a:t>-DSP supervisory training has been expanded and loaded into the Virginia Learning Center for supervisor access</a:t>
            </a:r>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26</a:t>
            </a:fld>
            <a:endParaRPr lang="en-US"/>
          </a:p>
        </p:txBody>
      </p:sp>
    </p:spTree>
    <p:extLst>
      <p:ext uri="{BB962C8B-B14F-4D97-AF65-F5344CB8AC3E}">
        <p14:creationId xmlns:p14="http://schemas.microsoft.com/office/powerpoint/2010/main" val="1251246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charts review the change in non-unique providers for each more integrated or critical</a:t>
            </a:r>
            <a:r>
              <a:rPr lang="en-US" baseline="0" dirty="0" smtClean="0"/>
              <a:t> service by regional subarea, followed by total people authorized for that service, change in number of authorizations, as well as net gains and losses of providers by that service, and total number of providers by regional subarea. </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27</a:t>
            </a:fld>
            <a:endParaRPr lang="en-US"/>
          </a:p>
        </p:txBody>
      </p:sp>
    </p:spTree>
    <p:extLst>
      <p:ext uri="{BB962C8B-B14F-4D97-AF65-F5344CB8AC3E}">
        <p14:creationId xmlns:p14="http://schemas.microsoft.com/office/powerpoint/2010/main" val="1251246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following data, each of the 5 regions throughout the state are broken into 4 subareas.  Take a second to look at these tables to determine which subarea your location falls.</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28</a:t>
            </a:fld>
            <a:endParaRPr lang="en-US"/>
          </a:p>
        </p:txBody>
      </p:sp>
    </p:spTree>
    <p:extLst>
      <p:ext uri="{BB962C8B-B14F-4D97-AF65-F5344CB8AC3E}">
        <p14:creationId xmlns:p14="http://schemas.microsoft.com/office/powerpoint/2010/main" val="3832536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non-unique data for</a:t>
            </a:r>
            <a:r>
              <a:rPr lang="en-US" baseline="0" dirty="0" smtClean="0"/>
              <a:t> Community Engagement. In regards to the non-unique data we will be looking at, it is possible that the provider shows up repeatedly across subareas. </a:t>
            </a:r>
          </a:p>
          <a:p>
            <a:endParaRPr lang="en-US" baseline="0" dirty="0" smtClean="0"/>
          </a:p>
          <a:p>
            <a:r>
              <a:rPr lang="en-US" baseline="0" dirty="0" smtClean="0"/>
              <a:t>As you can see, we lost 19 non-unique providers in subarea 4-A (which is the Greater Richmond Area) and 14 in 5-D (which is the Hampton Roads area South of Norfolk), and 10 in 2-A (which is Northern Virginia), while gaining 11 in 2-D (the Northwestern CSB catchment area), and 13 in subarea 5-C (which is Williamsburg and the Hampton Roads area South of Norfolk).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29</a:t>
            </a:fld>
            <a:endParaRPr lang="en-US"/>
          </a:p>
        </p:txBody>
      </p:sp>
    </p:spTree>
    <p:extLst>
      <p:ext uri="{BB962C8B-B14F-4D97-AF65-F5344CB8AC3E}">
        <p14:creationId xmlns:p14="http://schemas.microsoft.com/office/powerpoint/2010/main" val="1251246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mission at The Office of Provider Development is</a:t>
            </a:r>
            <a:r>
              <a:rPr lang="en-US" baseline="0" dirty="0" smtClean="0"/>
              <a:t> to focus</a:t>
            </a:r>
            <a:r>
              <a:rPr lang="en-US" dirty="0" smtClean="0"/>
              <a:t> on developing and sustaining a qualified community of providers in Virginia so that people who have developmental disabilities and their families have choice and access to options that meet their needs. </a:t>
            </a:r>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3</a:t>
            </a:fld>
            <a:endParaRPr lang="en-US"/>
          </a:p>
        </p:txBody>
      </p:sp>
    </p:spTree>
    <p:extLst>
      <p:ext uri="{BB962C8B-B14F-4D97-AF65-F5344CB8AC3E}">
        <p14:creationId xmlns:p14="http://schemas.microsoft.com/office/powerpoint/2010/main" val="2290989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you see that as of the end of April, 3074 people were authorized for Community Engagement Services, which is an increase of 345 people since June 2018.  Also, you can see there has been an overall net increase of 7 Community Engagement Providers in the state.</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30</a:t>
            </a:fld>
            <a:endParaRPr lang="en-US"/>
          </a:p>
        </p:txBody>
      </p:sp>
    </p:spTree>
    <p:extLst>
      <p:ext uri="{BB962C8B-B14F-4D97-AF65-F5344CB8AC3E}">
        <p14:creationId xmlns:p14="http://schemas.microsoft.com/office/powerpoint/2010/main" val="13052322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for Community Coaching, the non-unique</a:t>
            </a:r>
            <a:r>
              <a:rPr lang="en-US" baseline="0" dirty="0" smtClean="0"/>
              <a:t> loss of providers are in the same regions as Community Engagement, and may have likely been some of those same providers.  You see there was in increase of 5 non-unique providers in 3-D (or far southwest VA), as well as 5-B (Eastern Shore) and 5-C (Williamsburg and Hampton Roads west of Norfolk.</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31</a:t>
            </a:fld>
            <a:endParaRPr lang="en-US"/>
          </a:p>
        </p:txBody>
      </p:sp>
    </p:spTree>
    <p:extLst>
      <p:ext uri="{BB962C8B-B14F-4D97-AF65-F5344CB8AC3E}">
        <p14:creationId xmlns:p14="http://schemas.microsoft.com/office/powerpoint/2010/main" val="1251246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look at the data about</a:t>
            </a:r>
            <a:r>
              <a:rPr lang="en-US" baseline="0" dirty="0" smtClean="0"/>
              <a:t> unique authorizations and providers, we can see that as of 4/30/20, there were a total of 402 people with Community Coaching as a service, which is an increase of 104 since June 2018 with an overall increase of 12 providers.</a:t>
            </a:r>
          </a:p>
          <a:p>
            <a:endParaRPr lang="en-US" baseline="0" dirty="0" smtClean="0"/>
          </a:p>
          <a:p>
            <a:r>
              <a:rPr lang="en-US" baseline="0" dirty="0" smtClean="0"/>
              <a:t>As you can see to the left, that there is a lack of Community Coaching providers in 1-C, 3-D, 4-B, 5-A, and 5-B.</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32</a:t>
            </a:fld>
            <a:endParaRPr lang="en-US"/>
          </a:p>
        </p:txBody>
      </p:sp>
    </p:spTree>
    <p:extLst>
      <p:ext uri="{BB962C8B-B14F-4D97-AF65-F5344CB8AC3E}">
        <p14:creationId xmlns:p14="http://schemas.microsoft.com/office/powerpoint/2010/main" val="9546566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look at Independent Living supports, we can see an increase of 7 providers in the 5-C, with a loss of 4 in 5-D.</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33</a:t>
            </a:fld>
            <a:endParaRPr lang="en-US"/>
          </a:p>
        </p:txBody>
      </p:sp>
    </p:spTree>
    <p:extLst>
      <p:ext uri="{BB962C8B-B14F-4D97-AF65-F5344CB8AC3E}">
        <p14:creationId xmlns:p14="http://schemas.microsoft.com/office/powerpoint/2010/main" val="2296015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unique authorization and provider data shows 121 people authorized for Independent Living, which is an increase of 79 people.  There has been a net increase of 9 unique providers since June 2018.</a:t>
            </a:r>
          </a:p>
          <a:p>
            <a:endParaRPr lang="en-US" baseline="0" dirty="0" smtClean="0"/>
          </a:p>
          <a:p>
            <a:r>
              <a:rPr lang="en-US" baseline="0" dirty="0" smtClean="0"/>
              <a:t>As you look at the Total number of providers per subarea on the left, you will see there is a wide opportunity for expansion into Independent Living Supports throughout the entire Commonwealth.  For those providers who have a license for Supportive In-home and would like to add Independent Living Supports in one of these subareas, JumpStart funding is available.</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34</a:t>
            </a:fld>
            <a:endParaRPr lang="en-US"/>
          </a:p>
        </p:txBody>
      </p:sp>
    </p:spTree>
    <p:extLst>
      <p:ext uri="{BB962C8B-B14F-4D97-AF65-F5344CB8AC3E}">
        <p14:creationId xmlns:p14="http://schemas.microsoft.com/office/powerpoint/2010/main" val="3162735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Home Support Services have seen a</a:t>
            </a:r>
            <a:r>
              <a:rPr lang="en-US" baseline="0" dirty="0" smtClean="0"/>
              <a:t> decrease of non-unique providers, most notably in subareas 2-A, 4-A, and 5-D, with notable increases in 2-D and 5-C.</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35</a:t>
            </a:fld>
            <a:endParaRPr lang="en-US"/>
          </a:p>
        </p:txBody>
      </p:sp>
    </p:spTree>
    <p:extLst>
      <p:ext uri="{BB962C8B-B14F-4D97-AF65-F5344CB8AC3E}">
        <p14:creationId xmlns:p14="http://schemas.microsoft.com/office/powerpoint/2010/main" val="1251246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see here that total authorizations for In-Home as of the end of April are 2006, which is an increase of 132 since June 2018.  There has been an overall net increase of 19 providers.</a:t>
            </a:r>
          </a:p>
          <a:p>
            <a:endParaRPr lang="en-US" baseline="0" dirty="0" smtClean="0"/>
          </a:p>
          <a:p>
            <a:r>
              <a:rPr lang="en-US" baseline="0" dirty="0" smtClean="0"/>
              <a:t>As the more people move from congregate settings into independent living situations and as the number of FIS Waivers awarded increases, there is going to continue to be a need for more In-Home providers throughout the state.  As you look at the providers per subarea to the left, you can see that while there is a great opportunity to expand services in even some of the more densely populated areas of the Commonwealth. </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36</a:t>
            </a:fld>
            <a:endParaRPr lang="en-US"/>
          </a:p>
        </p:txBody>
      </p:sp>
    </p:spTree>
    <p:extLst>
      <p:ext uri="{BB962C8B-B14F-4D97-AF65-F5344CB8AC3E}">
        <p14:creationId xmlns:p14="http://schemas.microsoft.com/office/powerpoint/2010/main" val="3052853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and the next chart both show that there is still currently only one provider of Shared Living here</a:t>
            </a:r>
            <a:r>
              <a:rPr lang="en-US" baseline="0" dirty="0" smtClean="0"/>
              <a:t> in Virginia.</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37</a:t>
            </a:fld>
            <a:endParaRPr lang="en-US"/>
          </a:p>
        </p:txBody>
      </p:sp>
    </p:spTree>
    <p:extLst>
      <p:ext uri="{BB962C8B-B14F-4D97-AF65-F5344CB8AC3E}">
        <p14:creationId xmlns:p14="http://schemas.microsoft.com/office/powerpoint/2010/main" val="1251246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a:t>
            </a:r>
            <a:r>
              <a:rPr lang="en-US" baseline="0" dirty="0" smtClean="0"/>
              <a:t> one provider serves 2 people, and they appear to be located in the Greater Richmond Area.</a:t>
            </a:r>
          </a:p>
          <a:p>
            <a:endParaRPr lang="en-US" baseline="0" dirty="0" smtClean="0"/>
          </a:p>
          <a:p>
            <a:r>
              <a:rPr lang="en-US" baseline="0" dirty="0" smtClean="0"/>
              <a:t>If you are interested in providing this service, please contact your Provider Team CRC to discuss how to get started and applying for JumpStart funding.</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38</a:t>
            </a:fld>
            <a:endParaRPr lang="en-US"/>
          </a:p>
        </p:txBody>
      </p:sp>
    </p:spTree>
    <p:extLst>
      <p:ext uri="{BB962C8B-B14F-4D97-AF65-F5344CB8AC3E}">
        <p14:creationId xmlns:p14="http://schemas.microsoft.com/office/powerpoint/2010/main" val="437878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see here that there has been a net change of negative 6 Supported Living providers in the Greater</a:t>
            </a:r>
            <a:r>
              <a:rPr lang="en-US" baseline="0" dirty="0" smtClean="0"/>
              <a:t> Richmond area.</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39</a:t>
            </a:fld>
            <a:endParaRPr lang="en-US"/>
          </a:p>
        </p:txBody>
      </p:sp>
    </p:spTree>
    <p:extLst>
      <p:ext uri="{BB962C8B-B14F-4D97-AF65-F5344CB8AC3E}">
        <p14:creationId xmlns:p14="http://schemas.microsoft.com/office/powerpoint/2010/main" val="1251246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fourth Provider Data Summary Report that provides updates on the status of DD Waiver service availability and activities completed by the Office of Provider Development (OPD) in the Division of Community Services (DCS) at the Department of Behavioral Health and Developmental Services (DBHDS).</a:t>
            </a:r>
          </a:p>
          <a:p>
            <a:r>
              <a:rPr lang="en-US" dirty="0" smtClean="0"/>
              <a:t> </a:t>
            </a:r>
          </a:p>
          <a:p>
            <a:r>
              <a:rPr lang="en-US" dirty="0" smtClean="0"/>
              <a:t>Provider Data Summary webinars continue on a semiannual basis to provide a forum for sharing the results of ongoing analysis of the opportunities for DD services development across all regions.</a:t>
            </a:r>
          </a:p>
          <a:p>
            <a:endParaRPr lang="en-US" dirty="0" smtClean="0"/>
          </a:p>
          <a:p>
            <a:r>
              <a:rPr lang="en-US" dirty="0" smtClean="0"/>
              <a:t>This webinar will include a basic overview of findings, provide support on using the data provided, and encourage the development of business acumen in the DD provider community.</a:t>
            </a:r>
            <a:r>
              <a:rPr lang="en-US" baseline="0" dirty="0" smtClean="0"/>
              <a:t>  </a:t>
            </a:r>
          </a:p>
          <a:p>
            <a:endParaRPr lang="en-US" baseline="0" dirty="0" smtClean="0"/>
          </a:p>
          <a:p>
            <a:r>
              <a:rPr lang="en-US" baseline="0" dirty="0" smtClean="0"/>
              <a:t>Reports, webinar slideshows, and other materials related to Provider Development can downloaded from the provider development page on the DBHDS website.</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4</a:t>
            </a:fld>
            <a:endParaRPr lang="en-US"/>
          </a:p>
        </p:txBody>
      </p:sp>
    </p:spTree>
    <p:extLst>
      <p:ext uri="{BB962C8B-B14F-4D97-AF65-F5344CB8AC3E}">
        <p14:creationId xmlns:p14="http://schemas.microsoft.com/office/powerpoint/2010/main" val="3932693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of the end of April, there were 157 people authorized for Supported Living, which is an increase of 28, with a net increase of 2 unique providers.  </a:t>
            </a:r>
          </a:p>
          <a:p>
            <a:endParaRPr lang="en-US" baseline="0" dirty="0" smtClean="0"/>
          </a:p>
          <a:p>
            <a:r>
              <a:rPr lang="en-US" baseline="0" dirty="0" smtClean="0"/>
              <a:t>You can see to the left that there continues to be a need for Supported Living providers throughout the Commonwealth, as this service is one of the 2 residential support options for people with the FIS waiver.</a:t>
            </a:r>
          </a:p>
        </p:txBody>
      </p:sp>
      <p:sp>
        <p:nvSpPr>
          <p:cNvPr id="4" name="Slide Number Placeholder 3"/>
          <p:cNvSpPr>
            <a:spLocks noGrp="1"/>
          </p:cNvSpPr>
          <p:nvPr>
            <p:ph type="sldNum" sz="quarter" idx="10"/>
          </p:nvPr>
        </p:nvSpPr>
        <p:spPr/>
        <p:txBody>
          <a:bodyPr/>
          <a:lstStyle/>
          <a:p>
            <a:fld id="{1DF1ADC7-396E-4D2A-B938-A3146F3332C4}" type="slidenum">
              <a:rPr lang="en-US" smtClean="0"/>
              <a:t>40</a:t>
            </a:fld>
            <a:endParaRPr lang="en-US"/>
          </a:p>
        </p:txBody>
      </p:sp>
    </p:spTree>
    <p:extLst>
      <p:ext uri="{BB962C8B-B14F-4D97-AF65-F5344CB8AC3E}">
        <p14:creationId xmlns:p14="http://schemas.microsoft.com/office/powerpoint/2010/main" val="12512460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Notable</a:t>
            </a:r>
            <a:r>
              <a:rPr lang="en-US" baseline="0" dirty="0" smtClean="0"/>
              <a:t> non unique net changes in Sponsored Residential Services, are a net loss of 10 providers in subarea 1-D (Northwestern CSB catchment) and 7 in 5-D (Hampton Roads South of Norfolk).  There were, however, a net gain of 13 non-unique providers in 4-C (Southside) and 9 in 4-D (District 19)</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41</a:t>
            </a:fld>
            <a:endParaRPr lang="en-US"/>
          </a:p>
        </p:txBody>
      </p:sp>
    </p:spTree>
    <p:extLst>
      <p:ext uri="{BB962C8B-B14F-4D97-AF65-F5344CB8AC3E}">
        <p14:creationId xmlns:p14="http://schemas.microsoft.com/office/powerpoint/2010/main" val="12512460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look at unique information</a:t>
            </a:r>
            <a:r>
              <a:rPr lang="en-US" baseline="0" dirty="0" smtClean="0"/>
              <a:t>, you can see that as of the end of April, there were 2068 people authorized for Sponsored Residential, an increase of 255 people from June 2018 and a net increase of 9 unique providers in that time period.  </a:t>
            </a:r>
          </a:p>
          <a:p>
            <a:endParaRPr lang="en-US" baseline="0" dirty="0" smtClean="0"/>
          </a:p>
          <a:p>
            <a:r>
              <a:rPr lang="en-US" baseline="0" dirty="0" smtClean="0"/>
              <a:t>Subareas with no Sponsored Residential Providers are 1-C, 2-B, 5-A, and 5-B.</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42</a:t>
            </a:fld>
            <a:endParaRPr lang="en-US"/>
          </a:p>
        </p:txBody>
      </p:sp>
    </p:spTree>
    <p:extLst>
      <p:ext uri="{BB962C8B-B14F-4D97-AF65-F5344CB8AC3E}">
        <p14:creationId xmlns:p14="http://schemas.microsoft.com/office/powerpoint/2010/main" val="287087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notable with Crisis Support Services was a loss of 5 non</a:t>
            </a:r>
            <a:r>
              <a:rPr lang="en-US" baseline="0" dirty="0" smtClean="0"/>
              <a:t> unique providers in 2-A (Northern VA)</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43</a:t>
            </a:fld>
            <a:endParaRPr lang="en-US"/>
          </a:p>
        </p:txBody>
      </p:sp>
    </p:spTree>
    <p:extLst>
      <p:ext uri="{BB962C8B-B14F-4D97-AF65-F5344CB8AC3E}">
        <p14:creationId xmlns:p14="http://schemas.microsoft.com/office/powerpoint/2010/main" val="12512460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a total number of authorizations for Crisis Support Services, that is an increase of 87 people, with a net loss of 1 unique provider.</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44</a:t>
            </a:fld>
            <a:endParaRPr lang="en-US"/>
          </a:p>
        </p:txBody>
      </p:sp>
    </p:spTree>
    <p:extLst>
      <p:ext uri="{BB962C8B-B14F-4D97-AF65-F5344CB8AC3E}">
        <p14:creationId xmlns:p14="http://schemas.microsoft.com/office/powerpoint/2010/main" val="42908005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Benefits</a:t>
            </a:r>
            <a:r>
              <a:rPr lang="en-US" baseline="0" dirty="0" smtClean="0"/>
              <a:t> planning shows an increase of 1 non-unique provider in 4-B (Goochland-Powhatan) and 3 in 5-C (Williamsburg and Western Hampton Roads)</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45</a:t>
            </a:fld>
            <a:endParaRPr lang="en-US"/>
          </a:p>
        </p:txBody>
      </p:sp>
    </p:spTree>
    <p:extLst>
      <p:ext uri="{BB962C8B-B14F-4D97-AF65-F5344CB8AC3E}">
        <p14:creationId xmlns:p14="http://schemas.microsoft.com/office/powerpoint/2010/main" val="12512460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Benefits Planning</a:t>
            </a:r>
            <a:r>
              <a:rPr lang="en-US" baseline="0" dirty="0" smtClean="0"/>
              <a:t> just started as a DD waiver service fairly recently, the total people authorized of 158 are all new authorizations, with 4 unique providers.</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46</a:t>
            </a:fld>
            <a:endParaRPr lang="en-US"/>
          </a:p>
        </p:txBody>
      </p:sp>
    </p:spTree>
    <p:extLst>
      <p:ext uri="{BB962C8B-B14F-4D97-AF65-F5344CB8AC3E}">
        <p14:creationId xmlns:p14="http://schemas.microsoft.com/office/powerpoint/2010/main" val="10638079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 Guide is also a fairly new services with an increase of 1 non-unique</a:t>
            </a:r>
            <a:r>
              <a:rPr lang="en-US" baseline="0" dirty="0" smtClean="0"/>
              <a:t> provider in 1-A, 1-B, and 4-B.</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47</a:t>
            </a:fld>
            <a:endParaRPr lang="en-US"/>
          </a:p>
        </p:txBody>
      </p:sp>
    </p:spTree>
    <p:extLst>
      <p:ext uri="{BB962C8B-B14F-4D97-AF65-F5344CB8AC3E}">
        <p14:creationId xmlns:p14="http://schemas.microsoft.com/office/powerpoint/2010/main" val="12512460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 total of 15 people authorized, there are 3 unique providers of this service,</a:t>
            </a:r>
            <a:r>
              <a:rPr lang="en-US" baseline="0" dirty="0" smtClean="0"/>
              <a:t> operating in Northern Virginia and the Danville-Pittsylvania area.</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48</a:t>
            </a:fld>
            <a:endParaRPr lang="en-US"/>
          </a:p>
        </p:txBody>
      </p:sp>
    </p:spTree>
    <p:extLst>
      <p:ext uri="{BB962C8B-B14F-4D97-AF65-F5344CB8AC3E}">
        <p14:creationId xmlns:p14="http://schemas.microsoft.com/office/powerpoint/2010/main" val="22033890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Non-unique information</a:t>
            </a:r>
            <a:r>
              <a:rPr lang="en-US" baseline="0" dirty="0" smtClean="0"/>
              <a:t> for Electronic Home Based Services show an increase of 1 provider in each 3-C, 3-D, and 5-C.</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49</a:t>
            </a:fld>
            <a:endParaRPr lang="en-US"/>
          </a:p>
        </p:txBody>
      </p:sp>
    </p:spTree>
    <p:extLst>
      <p:ext uri="{BB962C8B-B14F-4D97-AF65-F5344CB8AC3E}">
        <p14:creationId xmlns:p14="http://schemas.microsoft.com/office/powerpoint/2010/main" val="1251246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with  the last report, there is consideration of a subset of DD Waiver services considered to be more integrated or critical, which include: Benefits Planning, Community Coaching, Community Engagement, Community Guide, Electronic Home- Based Services, Employment and Community Transportation, Independent Living Supports, In-home Supports, Peer Mentoring, Shared Living, Supported Living, Crisis Support Services, Private Duty Nursing, Skilled Nursing, and Sponsored Residential.</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5</a:t>
            </a:fld>
            <a:endParaRPr lang="en-US"/>
          </a:p>
        </p:txBody>
      </p:sp>
    </p:spTree>
    <p:extLst>
      <p:ext uri="{BB962C8B-B14F-4D97-AF65-F5344CB8AC3E}">
        <p14:creationId xmlns:p14="http://schemas.microsoft.com/office/powerpoint/2010/main" val="21937894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Totals</a:t>
            </a:r>
            <a:r>
              <a:rPr lang="en-US" baseline="0" dirty="0" smtClean="0"/>
              <a:t> for Electronic Home Based Services are a total of 49 authorizations and there were 3 total unique providers as of 4/30.</a:t>
            </a:r>
          </a:p>
          <a:p>
            <a:endParaRPr lang="en-US" baseline="0" dirty="0" smtClean="0"/>
          </a:p>
          <a:p>
            <a:r>
              <a:rPr lang="en-US" baseline="0" dirty="0" smtClean="0"/>
              <a:t>Our CRC provider team has been in contact with some national companies who are considering offering their Electronic Home Based Services in our state in order to expand choices for individuals who want to live independently.</a:t>
            </a:r>
            <a:endParaRPr lang="en-US" dirty="0" smtClean="0"/>
          </a:p>
        </p:txBody>
      </p:sp>
      <p:sp>
        <p:nvSpPr>
          <p:cNvPr id="4" name="Slide Number Placeholder 3"/>
          <p:cNvSpPr>
            <a:spLocks noGrp="1"/>
          </p:cNvSpPr>
          <p:nvPr>
            <p:ph type="sldNum" sz="quarter" idx="10"/>
          </p:nvPr>
        </p:nvSpPr>
        <p:spPr/>
        <p:txBody>
          <a:bodyPr/>
          <a:lstStyle/>
          <a:p>
            <a:fld id="{1DF1ADC7-396E-4D2A-B938-A3146F3332C4}" type="slidenum">
              <a:rPr lang="en-US" smtClean="0"/>
              <a:t>50</a:t>
            </a:fld>
            <a:endParaRPr lang="en-US"/>
          </a:p>
        </p:txBody>
      </p:sp>
    </p:spTree>
    <p:extLst>
      <p:ext uri="{BB962C8B-B14F-4D97-AF65-F5344CB8AC3E}">
        <p14:creationId xmlns:p14="http://schemas.microsoft.com/office/powerpoint/2010/main" val="18709692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notable</a:t>
            </a:r>
            <a:r>
              <a:rPr lang="en-US" baseline="0" dirty="0" smtClean="0"/>
              <a:t> in the non-unique data for Skilled nursing was a loss of 34 providers in Northern Virginia and a loss of 15 for Southern Hampton Roads.</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51</a:t>
            </a:fld>
            <a:endParaRPr lang="en-US"/>
          </a:p>
        </p:txBody>
      </p:sp>
    </p:spTree>
    <p:extLst>
      <p:ext uri="{BB962C8B-B14F-4D97-AF65-F5344CB8AC3E}">
        <p14:creationId xmlns:p14="http://schemas.microsoft.com/office/powerpoint/2010/main" val="12512460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 total number of authorizations being at 306 people,</a:t>
            </a:r>
            <a:r>
              <a:rPr lang="en-US" baseline="0" dirty="0" smtClean="0"/>
              <a:t> we see a net increase of 8.  And while the previous report from November indicated a loss of 5 unique providers throughout the state, it appears we recovered those and then some with a net increase of 2 Skilled Nursing providers throughout the Commonwealth.</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52</a:t>
            </a:fld>
            <a:endParaRPr lang="en-US"/>
          </a:p>
        </p:txBody>
      </p:sp>
    </p:spTree>
    <p:extLst>
      <p:ext uri="{BB962C8B-B14F-4D97-AF65-F5344CB8AC3E}">
        <p14:creationId xmlns:p14="http://schemas.microsoft.com/office/powerpoint/2010/main" val="15775069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Private Duty Nursing also shows a notable loss of 51 non-unique providers in Northern Virginia</a:t>
            </a:r>
            <a:r>
              <a:rPr lang="en-US" baseline="0" dirty="0" smtClean="0"/>
              <a:t> and 14 in Southern Hampton Roads; however, there was an increase of 23 non-unique providers in the Northwestern CSB catchment area.</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53</a:t>
            </a:fld>
            <a:endParaRPr lang="en-US"/>
          </a:p>
        </p:txBody>
      </p:sp>
    </p:spTree>
    <p:extLst>
      <p:ext uri="{BB962C8B-B14F-4D97-AF65-F5344CB8AC3E}">
        <p14:creationId xmlns:p14="http://schemas.microsoft.com/office/powerpoint/2010/main" val="12203436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unique data, there were a total of 348 people authorized</a:t>
            </a:r>
            <a:r>
              <a:rPr lang="en-US" baseline="0" dirty="0" smtClean="0"/>
              <a:t> for Private Duty Nursing as of 4/30, which is an increase of 45.  There was an overall net loss of 2 unique Private Duty Providers.</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54</a:t>
            </a:fld>
            <a:endParaRPr lang="en-US"/>
          </a:p>
        </p:txBody>
      </p:sp>
    </p:spTree>
    <p:extLst>
      <p:ext uri="{BB962C8B-B14F-4D97-AF65-F5344CB8AC3E}">
        <p14:creationId xmlns:p14="http://schemas.microsoft.com/office/powerpoint/2010/main" val="17542308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Provider Development leads five Regional Support Teams (RSTs) designed to provide support with ensuring informed choice and with removing barriers to more integrated service options across Virginia. This section highlights findings from RST processes.</a:t>
            </a:r>
          </a:p>
          <a:p>
            <a:r>
              <a:rPr lang="en-US" dirty="0" smtClean="0"/>
              <a:t> </a:t>
            </a:r>
          </a:p>
          <a:p>
            <a:r>
              <a:rPr lang="en-US" dirty="0" smtClean="0"/>
              <a:t>DBHDS is working to integrate the RST referral process into the Waiver Management System to ease communication, tracking and data reporting and is now incorporating RST barrier data in this Provider Data Summary report. </a:t>
            </a:r>
          </a:p>
          <a:p>
            <a:endParaRPr lang="en-US" dirty="0" smtClean="0"/>
          </a:p>
          <a:p>
            <a:r>
              <a:rPr lang="en-US" dirty="0" smtClean="0"/>
              <a:t>During the second and third quarters FY20, there was a combined total of 266 RST referrals. No individual moved into a less integrated setting when a more integrated setting was desired. </a:t>
            </a:r>
          </a:p>
          <a:p>
            <a:endParaRPr lang="en-US" dirty="0" smtClean="0"/>
          </a:p>
          <a:p>
            <a:r>
              <a:rPr lang="en-US" dirty="0" smtClean="0"/>
              <a:t>The barriers for the most integrated services were evaluated for frequency and location. The most frequent barrier was Individual/Substitute</a:t>
            </a:r>
            <a:r>
              <a:rPr lang="en-US" baseline="0" dirty="0" smtClean="0"/>
              <a:t> Decision Maker choice, and that includes: </a:t>
            </a:r>
          </a:p>
          <a:p>
            <a:pPr marL="800100" marR="0" lvl="1"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1C1C1C"/>
                </a:solidFill>
                <a:effectLst/>
                <a:uLnTx/>
                <a:uFillTx/>
                <a:latin typeface="+mn-lt"/>
                <a:ea typeface="+mn-ea"/>
                <a:cs typeface="+mn-cs"/>
              </a:rPr>
              <a:t>Individual/ SDM/LG chooses less integrated option;</a:t>
            </a:r>
          </a:p>
          <a:p>
            <a:pPr marL="800100" marR="0" lvl="1"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1C1C1C"/>
                </a:solidFill>
                <a:effectLst/>
                <a:uLnTx/>
                <a:uFillTx/>
                <a:latin typeface="+mn-lt"/>
                <a:ea typeface="+mn-ea"/>
                <a:cs typeface="+mn-cs"/>
              </a:rPr>
              <a:t>Individual/Substitute Decision Maker (SDM)/Legal Guardian (LG) not interested in discussing/exploring options/refuses supports; </a:t>
            </a:r>
          </a:p>
          <a:p>
            <a:pPr marL="800100" marR="0" lvl="1"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1C1C1C"/>
                </a:solidFill>
                <a:effectLst/>
                <a:uLnTx/>
                <a:uFillTx/>
                <a:latin typeface="+mn-lt"/>
                <a:ea typeface="+mn-ea"/>
                <a:cs typeface="+mn-cs"/>
              </a:rPr>
              <a:t>Individual/SDM/LG does not choose provider after visit/still exploring community options</a:t>
            </a:r>
          </a:p>
          <a:p>
            <a:pPr marL="800100" marR="0" lvl="1"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endParaRPr kumimoji="0" lang="en-US" sz="1800" b="0" i="0" u="none" strike="noStrike" kern="1200" cap="none" spc="0" normalizeH="0" baseline="0" noProof="0" dirty="0" smtClean="0">
              <a:ln>
                <a:noFill/>
              </a:ln>
              <a:solidFill>
                <a:srgbClr val="1C1C1C"/>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800" b="0" i="0" u="none" strike="noStrike" kern="1200" cap="none" spc="0" normalizeH="0" baseline="0" noProof="0" dirty="0" smtClean="0">
                <a:ln>
                  <a:noFill/>
                </a:ln>
                <a:solidFill>
                  <a:srgbClr val="1C1C1C"/>
                </a:solidFill>
                <a:effectLst/>
                <a:uLnTx/>
                <a:uFillTx/>
                <a:latin typeface="+mn-lt"/>
                <a:ea typeface="+mn-ea"/>
                <a:cs typeface="+mn-cs"/>
              </a:rPr>
              <a:t>You will find charts relating to the frequency of each barrier organized by integrated service in the Provider Data Summary Report.</a:t>
            </a:r>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55</a:t>
            </a:fld>
            <a:endParaRPr lang="en-US"/>
          </a:p>
        </p:txBody>
      </p:sp>
    </p:spTree>
    <p:extLst>
      <p:ext uri="{BB962C8B-B14F-4D97-AF65-F5344CB8AC3E}">
        <p14:creationId xmlns:p14="http://schemas.microsoft.com/office/powerpoint/2010/main" val="12512460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Charts are included in the May 2020 report that provide details on five themes identified in the RST referral process and the distribution across</a:t>
            </a:r>
          </a:p>
          <a:p>
            <a:r>
              <a:rPr lang="en-US" sz="1200" b="0" i="0" u="none" strike="noStrike" kern="1200" baseline="0" dirty="0" smtClean="0">
                <a:solidFill>
                  <a:schemeClr val="tx1"/>
                </a:solidFill>
                <a:latin typeface="+mn-lt"/>
                <a:ea typeface="+mn-ea"/>
                <a:cs typeface="+mn-cs"/>
              </a:rPr>
              <a:t>regions during the 2nd and 3rd quarter RST reports FY20. The data results were consolidated into the categories provided. Barriers counts are not inclusive of all possible barriers and may be</a:t>
            </a:r>
          </a:p>
          <a:p>
            <a:r>
              <a:rPr lang="en-US" sz="1200" b="0" i="0" u="none" strike="noStrike" kern="1200" baseline="0" dirty="0" smtClean="0">
                <a:solidFill>
                  <a:schemeClr val="tx1"/>
                </a:solidFill>
                <a:latin typeface="+mn-lt"/>
                <a:ea typeface="+mn-ea"/>
                <a:cs typeface="+mn-cs"/>
              </a:rPr>
              <a:t>duplicated across referrals. These charts represent the frequency a barrier was reported by region, upon initial referral, and within one of five given themes.</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56</a:t>
            </a:fld>
            <a:endParaRPr lang="en-US"/>
          </a:p>
        </p:txBody>
      </p:sp>
    </p:spTree>
    <p:extLst>
      <p:ext uri="{BB962C8B-B14F-4D97-AF65-F5344CB8AC3E}">
        <p14:creationId xmlns:p14="http://schemas.microsoft.com/office/powerpoint/2010/main" val="1957522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RST barrier theme frequencies</a:t>
            </a:r>
            <a:r>
              <a:rPr lang="en-US" baseline="0" dirty="0" smtClean="0"/>
              <a:t> for Independent Living Supports.</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57</a:t>
            </a:fld>
            <a:endParaRPr lang="en-US"/>
          </a:p>
        </p:txBody>
      </p:sp>
    </p:spTree>
    <p:extLst>
      <p:ext uri="{BB962C8B-B14F-4D97-AF65-F5344CB8AC3E}">
        <p14:creationId xmlns:p14="http://schemas.microsoft.com/office/powerpoint/2010/main" val="31632530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RST barrier theme frequencies</a:t>
            </a:r>
            <a:r>
              <a:rPr lang="en-US" baseline="0" dirty="0" smtClean="0"/>
              <a:t> for Shared Living.</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58</a:t>
            </a:fld>
            <a:endParaRPr lang="en-US"/>
          </a:p>
        </p:txBody>
      </p:sp>
    </p:spTree>
    <p:extLst>
      <p:ext uri="{BB962C8B-B14F-4D97-AF65-F5344CB8AC3E}">
        <p14:creationId xmlns:p14="http://schemas.microsoft.com/office/powerpoint/2010/main" val="12372789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RST barrier theme frequencies</a:t>
            </a:r>
            <a:r>
              <a:rPr lang="en-US" baseline="0" dirty="0" smtClean="0"/>
              <a:t> for Supported Living.</a:t>
            </a:r>
            <a:endParaRPr lang="en-US" dirty="0" smtClean="0"/>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59</a:t>
            </a:fld>
            <a:endParaRPr lang="en-US"/>
          </a:p>
        </p:txBody>
      </p:sp>
    </p:spTree>
    <p:extLst>
      <p:ext uri="{BB962C8B-B14F-4D97-AF65-F5344CB8AC3E}">
        <p14:creationId xmlns:p14="http://schemas.microsoft.com/office/powerpoint/2010/main" val="3206636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of the data in this report are compared across two points in time – June 2018 (which</a:t>
            </a:r>
            <a:r>
              <a:rPr lang="en-US" baseline="0" dirty="0" smtClean="0"/>
              <a:t> is the date of our baseline data)</a:t>
            </a:r>
            <a:r>
              <a:rPr lang="en-US" dirty="0" smtClean="0"/>
              <a:t> and May 2020 - so that a more meaningful understanding of progress can be achieved. </a:t>
            </a:r>
          </a:p>
          <a:p>
            <a:endParaRPr lang="en-US" dirty="0" smtClean="0"/>
          </a:p>
          <a:p>
            <a:r>
              <a:rPr lang="en-US" dirty="0" smtClean="0"/>
              <a:t>Also considered in the data</a:t>
            </a:r>
            <a:r>
              <a:rPr lang="en-US" baseline="0" dirty="0" smtClean="0"/>
              <a:t> are regional subareas that are defined for you in the Provider Data Summary Report, and are identical to the previous report. </a:t>
            </a:r>
            <a:endParaRPr lang="en-US" dirty="0" smtClean="0"/>
          </a:p>
          <a:p>
            <a:endParaRPr lang="en-US" dirty="0" smtClean="0"/>
          </a:p>
          <a:p>
            <a:r>
              <a:rPr lang="en-US" dirty="0" smtClean="0"/>
              <a:t>This report provides a means to share Virginia's success in meeting measures established under the Settlement Agreement, as well as for other state and federal purposes, and quality improvement.</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6</a:t>
            </a:fld>
            <a:endParaRPr lang="en-US"/>
          </a:p>
        </p:txBody>
      </p:sp>
    </p:spTree>
    <p:extLst>
      <p:ext uri="{BB962C8B-B14F-4D97-AF65-F5344CB8AC3E}">
        <p14:creationId xmlns:p14="http://schemas.microsoft.com/office/powerpoint/2010/main" val="2871851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RST barrier theme frequencies</a:t>
            </a:r>
            <a:r>
              <a:rPr lang="en-US" baseline="0" dirty="0" smtClean="0"/>
              <a:t> for In-home Support Services.</a:t>
            </a:r>
            <a:endParaRPr lang="en-US" dirty="0" smtClean="0"/>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60</a:t>
            </a:fld>
            <a:endParaRPr lang="en-US"/>
          </a:p>
        </p:txBody>
      </p:sp>
    </p:spTree>
    <p:extLst>
      <p:ext uri="{BB962C8B-B14F-4D97-AF65-F5344CB8AC3E}">
        <p14:creationId xmlns:p14="http://schemas.microsoft.com/office/powerpoint/2010/main" val="33273208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RST barrier theme frequencies</a:t>
            </a:r>
            <a:r>
              <a:rPr lang="en-US" baseline="0" dirty="0" smtClean="0"/>
              <a:t> for Sponsored Residential.</a:t>
            </a:r>
          </a:p>
        </p:txBody>
      </p:sp>
      <p:sp>
        <p:nvSpPr>
          <p:cNvPr id="4" name="Slide Number Placeholder 3"/>
          <p:cNvSpPr>
            <a:spLocks noGrp="1"/>
          </p:cNvSpPr>
          <p:nvPr>
            <p:ph type="sldNum" sz="quarter" idx="10"/>
          </p:nvPr>
        </p:nvSpPr>
        <p:spPr/>
        <p:txBody>
          <a:bodyPr/>
          <a:lstStyle/>
          <a:p>
            <a:fld id="{1DF1ADC7-396E-4D2A-B938-A3146F3332C4}" type="slidenum">
              <a:rPr lang="en-US" smtClean="0"/>
              <a:t>61</a:t>
            </a:fld>
            <a:endParaRPr lang="en-US"/>
          </a:p>
        </p:txBody>
      </p:sp>
    </p:spTree>
    <p:extLst>
      <p:ext uri="{BB962C8B-B14F-4D97-AF65-F5344CB8AC3E}">
        <p14:creationId xmlns:p14="http://schemas.microsoft.com/office/powerpoint/2010/main" val="19435473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RST barrier theme frequencies</a:t>
            </a:r>
            <a:r>
              <a:rPr lang="en-US" baseline="0" dirty="0" smtClean="0"/>
              <a:t> for Group Home &lt;5.</a:t>
            </a:r>
            <a:endParaRPr lang="en-US" dirty="0" smtClean="0"/>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62</a:t>
            </a:fld>
            <a:endParaRPr lang="en-US"/>
          </a:p>
        </p:txBody>
      </p:sp>
    </p:spTree>
    <p:extLst>
      <p:ext uri="{BB962C8B-B14F-4D97-AF65-F5344CB8AC3E}">
        <p14:creationId xmlns:p14="http://schemas.microsoft.com/office/powerpoint/2010/main" val="39772181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Opportunities</a:t>
            </a:r>
            <a:r>
              <a:rPr lang="en-US" baseline="0" dirty="0" smtClean="0"/>
              <a:t> to start or expand services are available in these localities that have at least 50 people with DD Waiver and fewer than 3 integrated service options.</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63</a:t>
            </a:fld>
            <a:endParaRPr lang="en-US"/>
          </a:p>
        </p:txBody>
      </p:sp>
    </p:spTree>
    <p:extLst>
      <p:ext uri="{BB962C8B-B14F-4D97-AF65-F5344CB8AC3E}">
        <p14:creationId xmlns:p14="http://schemas.microsoft.com/office/powerpoint/2010/main" val="12512460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steps for Provider Development include:</a:t>
            </a:r>
          </a:p>
          <a:p>
            <a:endParaRPr lang="en-US" dirty="0" smtClean="0"/>
          </a:p>
          <a:p>
            <a:r>
              <a:rPr lang="en-US" dirty="0" smtClean="0"/>
              <a:t>assist the DBHDS Housing office with a quality improvement initiative to increase the number of individuals in independent housing</a:t>
            </a:r>
          </a:p>
          <a:p>
            <a:r>
              <a:rPr lang="en-US" dirty="0" smtClean="0"/>
              <a:t>in partnership with CSBs, establish a standard process to assess for changes in a person's status and to confirm that the ISP is implemented appropriately</a:t>
            </a:r>
          </a:p>
          <a:p>
            <a:r>
              <a:rPr lang="en-US" dirty="0" smtClean="0"/>
              <a:t>increase the availability of remote instruction for person-centered practices trainings work directly with providers to address barriers to service provision with a concentrated focus on Community Guide, Employment and Community Transportation, Peer Mentoring, Crisis Supports Services, and Skilled Nursing,</a:t>
            </a:r>
          </a:p>
          <a:p>
            <a:r>
              <a:rPr lang="en-US" dirty="0" smtClean="0"/>
              <a:t>continued participation in the community of practice initiative around Charting the </a:t>
            </a:r>
            <a:r>
              <a:rPr lang="en-US" dirty="0" err="1" smtClean="0"/>
              <a:t>Lifecourse</a:t>
            </a:r>
            <a:r>
              <a:rPr lang="en-US" dirty="0" smtClean="0"/>
              <a:t>©,</a:t>
            </a:r>
          </a:p>
          <a:p>
            <a:r>
              <a:rPr lang="en-US" dirty="0" smtClean="0"/>
              <a:t>develop plans for the next Provider Innovation Collaborative to be held in the Spring of 2021 (depending on the state of emergency),</a:t>
            </a:r>
          </a:p>
          <a:p>
            <a:r>
              <a:rPr lang="en-US" dirty="0" smtClean="0"/>
              <a:t>increasing the number of providers per region identified as having expertise to support people with complex needs, and</a:t>
            </a:r>
          </a:p>
          <a:p>
            <a:r>
              <a:rPr lang="en-US" dirty="0" smtClean="0"/>
              <a:t>centralizing access to training resources for providers and Support Coordinators.</a:t>
            </a:r>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64</a:t>
            </a:fld>
            <a:endParaRPr lang="en-US"/>
          </a:p>
        </p:txBody>
      </p:sp>
    </p:spTree>
    <p:extLst>
      <p:ext uri="{BB962C8B-B14F-4D97-AF65-F5344CB8AC3E}">
        <p14:creationId xmlns:p14="http://schemas.microsoft.com/office/powerpoint/2010/main" val="12512460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we’d like to open the floor for any questions and suggestions you all might have.</a:t>
            </a:r>
          </a:p>
          <a:p>
            <a:endParaRPr lang="en-US" dirty="0" smtClean="0"/>
          </a:p>
          <a:p>
            <a:endParaRPr lang="en-US" dirty="0" smtClean="0"/>
          </a:p>
          <a:p>
            <a:endParaRPr lang="en-US" dirty="0" smtClean="0"/>
          </a:p>
          <a:p>
            <a:r>
              <a:rPr lang="en-US" dirty="0" smtClean="0"/>
              <a:t>(To end) You can find the May</a:t>
            </a:r>
            <a:r>
              <a:rPr lang="en-US" baseline="0" dirty="0" smtClean="0"/>
              <a:t> 2020 Provider Data Summary report and other information regarding the initiatives of the Office of Provider Development at the webpage on your screen.</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65</a:t>
            </a:fld>
            <a:endParaRPr lang="en-US"/>
          </a:p>
        </p:txBody>
      </p:sp>
    </p:spTree>
    <p:extLst>
      <p:ext uri="{BB962C8B-B14F-4D97-AF65-F5344CB8AC3E}">
        <p14:creationId xmlns:p14="http://schemas.microsoft.com/office/powerpoint/2010/main" val="2484691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with previous reports, the focus is on identifying service development needs based on a review of DD waiver population and authorization data in each locality in Virginia. The “Baseline Measurement Tool ( or BMT),” which is used by the</a:t>
            </a:r>
            <a:r>
              <a:rPr lang="en-US" baseline="0" dirty="0" smtClean="0"/>
              <a:t> Office of Provider Development</a:t>
            </a:r>
            <a:r>
              <a:rPr lang="en-US" dirty="0" smtClean="0"/>
              <a:t> in conducting this review, has been updated to include the most recent six months of data. </a:t>
            </a:r>
          </a:p>
          <a:p>
            <a:endParaRPr lang="en-US" dirty="0" smtClean="0"/>
          </a:p>
          <a:p>
            <a:r>
              <a:rPr lang="en-US" dirty="0" smtClean="0"/>
              <a:t>Providers are encouraged to download and use the Baseline Measurement Tool in conducting market research and in strategic</a:t>
            </a:r>
            <a:r>
              <a:rPr lang="en-US" baseline="0" dirty="0" smtClean="0"/>
              <a:t> planning efforts</a:t>
            </a:r>
            <a:r>
              <a:rPr lang="en-US" dirty="0" smtClean="0"/>
              <a:t>, which contains Waiver Management System data from current waiver authorizations, . The BMT provides baseline and subsequent data on integrated services, collected at six month intervals, across all cities and counties in Virginia. The BMT also considers the DD Waiver population in each locality including type of waiver and Supports Intensity Scale© (SIS©) level. </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7</a:t>
            </a:fld>
            <a:endParaRPr lang="en-US"/>
          </a:p>
        </p:txBody>
      </p:sp>
    </p:spTree>
    <p:extLst>
      <p:ext uri="{BB962C8B-B14F-4D97-AF65-F5344CB8AC3E}">
        <p14:creationId xmlns:p14="http://schemas.microsoft.com/office/powerpoint/2010/main" val="3233870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Provider Development Activities in the third quarter of FY20 included Community Resource Consultants meeting with 9 unique providers seeking to diversify or expand services. Region 1 had four providers, Region 3 had one provider, Region 4 had three providers, and one provider is offering services statewide. Five new Therapeutic Consultation (Behavioral Supports) have started providing services. Two additional providers have been contacted and are considering offering Therapeutic Consultation (Behavioral Supports) under the DD Waiver. In addition, a new Electronic Home Based Services provider has</a:t>
            </a:r>
            <a:r>
              <a:rPr lang="en-US" baseline="0" dirty="0" smtClean="0"/>
              <a:t> completed</a:t>
            </a:r>
            <a:r>
              <a:rPr lang="en-US" dirty="0" smtClean="0"/>
              <a:t> the last steps to become an active provider in Virginia.  Barriers included COVID-19, time involved in agency planning to make changes, waiting on licensing approval, out of state providers starting services in Virginia having to complete additional requirements, and, as with the last report, the lack of regulations and a policy manual.</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8</a:t>
            </a:fld>
            <a:endParaRPr lang="en-US"/>
          </a:p>
        </p:txBody>
      </p:sp>
    </p:spTree>
    <p:extLst>
      <p:ext uri="{BB962C8B-B14F-4D97-AF65-F5344CB8AC3E}">
        <p14:creationId xmlns:p14="http://schemas.microsoft.com/office/powerpoint/2010/main" val="1251246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Provider Roundtables and Regional Support Coordination Meetings were held in all regions in January 2020. Roundtables were attended by a total of 333 provider representatives and SC Meetings by 138 Support Coordination representatives. These meetings serve as a forum to exchange information about topics impacting providers and support coordination, as well as provide space for shared learning. In April 2020, the Office of Provider Development held a statewide Provider and Support Coordinator webinar in lieu of in-person, regional meetings due to the COVID-19 pandemic, which had more than 500 attendees.</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9</a:t>
            </a:fld>
            <a:endParaRPr lang="en-US"/>
          </a:p>
        </p:txBody>
      </p:sp>
    </p:spTree>
    <p:extLst>
      <p:ext uri="{BB962C8B-B14F-4D97-AF65-F5344CB8AC3E}">
        <p14:creationId xmlns:p14="http://schemas.microsoft.com/office/powerpoint/2010/main" val="2418608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2114" y="5349875"/>
            <a:ext cx="3439771" cy="816763"/>
          </a:xfrm>
          <a:prstGeom prst="rect">
            <a:avLst/>
          </a:prstGeom>
        </p:spPr>
      </p:pic>
      <p:sp>
        <p:nvSpPr>
          <p:cNvPr id="8" name="Text Placeholder 7"/>
          <p:cNvSpPr>
            <a:spLocks noGrp="1"/>
          </p:cNvSpPr>
          <p:nvPr>
            <p:ph type="body" sz="quarter" idx="13" hasCustomPrompt="1"/>
          </p:nvPr>
        </p:nvSpPr>
        <p:spPr>
          <a:xfrm>
            <a:off x="1143000" y="3611563"/>
            <a:ext cx="6858000" cy="333584"/>
          </a:xfrm>
        </p:spPr>
        <p:txBody>
          <a:bodyPr anchor="ctr">
            <a:normAutofit/>
          </a:bodyPr>
          <a:lstStyle>
            <a:lvl1pPr marL="0" indent="0" algn="ctr">
              <a:buNone/>
              <a:defRPr sz="1800" baseline="0"/>
            </a:lvl1pPr>
          </a:lstStyle>
          <a:p>
            <a:pPr lvl="0"/>
            <a:r>
              <a:rPr lang="en-US" sz="1800" dirty="0"/>
              <a:t>Subtitle</a:t>
            </a:r>
            <a:endParaRPr lang="en-US" dirty="0"/>
          </a:p>
        </p:txBody>
      </p:sp>
      <p:sp>
        <p:nvSpPr>
          <p:cNvPr id="10" name="Text Placeholder 7"/>
          <p:cNvSpPr>
            <a:spLocks noGrp="1"/>
          </p:cNvSpPr>
          <p:nvPr>
            <p:ph type="body" sz="quarter" idx="14" hasCustomPrompt="1"/>
          </p:nvPr>
        </p:nvSpPr>
        <p:spPr>
          <a:xfrm>
            <a:off x="1143000" y="4045535"/>
            <a:ext cx="6858000" cy="333584"/>
          </a:xfrm>
        </p:spPr>
        <p:txBody>
          <a:bodyPr anchor="ctr">
            <a:normAutofit/>
          </a:bodyPr>
          <a:lstStyle>
            <a:lvl1pPr marL="0" indent="0" algn="ctr">
              <a:buNone/>
              <a:defRPr sz="1800" baseline="0"/>
            </a:lvl1pPr>
          </a:lstStyle>
          <a:p>
            <a:pPr lvl="0"/>
            <a:r>
              <a:rPr lang="en-US" sz="1800" dirty="0"/>
              <a:t>Event/Meeting Title</a:t>
            </a:r>
            <a:endParaRPr lang="en-US" dirty="0"/>
          </a:p>
        </p:txBody>
      </p:sp>
      <p:sp>
        <p:nvSpPr>
          <p:cNvPr id="12" name="Text Placeholder 11"/>
          <p:cNvSpPr>
            <a:spLocks noGrp="1"/>
          </p:cNvSpPr>
          <p:nvPr>
            <p:ph type="body" sz="quarter" idx="15" hasCustomPrompt="1"/>
          </p:nvPr>
        </p:nvSpPr>
        <p:spPr>
          <a:xfrm>
            <a:off x="3028155" y="6346476"/>
            <a:ext cx="3087688" cy="365125"/>
          </a:xfrm>
        </p:spPr>
        <p:txBody>
          <a:bodyPr anchor="ct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9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5pPr marL="1371600" indent="0">
              <a:buNone/>
              <a:defRPr/>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Presenter Name, Presenter Title</a:t>
            </a:r>
          </a:p>
        </p:txBody>
      </p:sp>
      <p:sp>
        <p:nvSpPr>
          <p:cNvPr id="14" name="Text Placeholder 13"/>
          <p:cNvSpPr>
            <a:spLocks noGrp="1"/>
          </p:cNvSpPr>
          <p:nvPr>
            <p:ph type="body" sz="quarter" idx="16" hasCustomPrompt="1"/>
          </p:nvPr>
        </p:nvSpPr>
        <p:spPr>
          <a:xfrm>
            <a:off x="620711" y="6346826"/>
            <a:ext cx="2065337" cy="374650"/>
          </a:xfrm>
        </p:spPr>
        <p:txBody>
          <a:bodyPr anchor="ctr">
            <a:normAutofit/>
          </a:bodyPr>
          <a:lstStyle>
            <a:lvl1pPr marL="0" indent="0">
              <a:buNone/>
              <a:defRPr sz="900">
                <a:solidFill>
                  <a:schemeClr val="bg1"/>
                </a:solidFill>
              </a:defRPr>
            </a:lvl1pPr>
          </a:lstStyle>
          <a:p>
            <a:pPr lvl="0"/>
            <a:r>
              <a:rPr lang="en-US" dirty="0"/>
              <a:t>1/16/2019</a:t>
            </a:r>
          </a:p>
        </p:txBody>
      </p:sp>
    </p:spTree>
    <p:extLst>
      <p:ext uri="{BB962C8B-B14F-4D97-AF65-F5344CB8AC3E}">
        <p14:creationId xmlns:p14="http://schemas.microsoft.com/office/powerpoint/2010/main" val="309558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3"/>
          <p:cNvSpPr>
            <a:spLocks noGrp="1"/>
          </p:cNvSpPr>
          <p:nvPr>
            <p:ph type="body" sz="quarter" idx="16" hasCustomPrompt="1"/>
          </p:nvPr>
        </p:nvSpPr>
        <p:spPr>
          <a:xfrm>
            <a:off x="620711" y="6346826"/>
            <a:ext cx="2065337" cy="374650"/>
          </a:xfrm>
        </p:spPr>
        <p:txBody>
          <a:bodyPr anchor="ctr">
            <a:normAutofit/>
          </a:bodyPr>
          <a:lstStyle>
            <a:lvl1pPr marL="0" indent="0">
              <a:buNone/>
              <a:defRPr sz="900">
                <a:solidFill>
                  <a:schemeClr val="bg1"/>
                </a:solidFill>
              </a:defRPr>
            </a:lvl1pPr>
          </a:lstStyle>
          <a:p>
            <a:pPr lvl="0"/>
            <a:r>
              <a:rPr lang="en-US" dirty="0"/>
              <a:t>1/16/2019</a:t>
            </a:r>
          </a:p>
        </p:txBody>
      </p:sp>
      <p:sp>
        <p:nvSpPr>
          <p:cNvPr id="9" name="Text Placeholder 13"/>
          <p:cNvSpPr>
            <a:spLocks noGrp="1"/>
          </p:cNvSpPr>
          <p:nvPr>
            <p:ph type="body" sz="quarter" idx="17" hasCustomPrompt="1"/>
          </p:nvPr>
        </p:nvSpPr>
        <p:spPr>
          <a:xfrm>
            <a:off x="6457950" y="6346827"/>
            <a:ext cx="2065337"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dirty="0"/>
          </a:p>
        </p:txBody>
      </p:sp>
      <p:sp>
        <p:nvSpPr>
          <p:cNvPr id="10" name="Text Placeholder 21"/>
          <p:cNvSpPr>
            <a:spLocks noGrp="1"/>
          </p:cNvSpPr>
          <p:nvPr>
            <p:ph type="body" sz="quarter" idx="18" hasCustomPrompt="1"/>
          </p:nvPr>
        </p:nvSpPr>
        <p:spPr>
          <a:xfrm>
            <a:off x="2686048" y="6346825"/>
            <a:ext cx="3771902" cy="374650"/>
          </a:xfrm>
        </p:spPr>
        <p:txBody>
          <a:bodyPr anchor="ctr">
            <a:normAutofit/>
          </a:bodyPr>
          <a:lstStyle>
            <a:lvl1pPr marL="0" indent="0" algn="ctr">
              <a:buNone/>
              <a:defRPr sz="900" baseline="0">
                <a:solidFill>
                  <a:schemeClr val="bg1"/>
                </a:solidFill>
              </a:defRPr>
            </a:lvl1pPr>
          </a:lstStyle>
          <a:p>
            <a:pPr lvl="0"/>
            <a:r>
              <a:rPr lang="en-US" sz="900" dirty="0"/>
              <a:t>Virginia Department of Behavioral Health &amp; Developmental Services</a:t>
            </a:r>
            <a:endParaRPr lang="en-US" dirty="0"/>
          </a:p>
        </p:txBody>
      </p:sp>
    </p:spTree>
    <p:extLst>
      <p:ext uri="{BB962C8B-B14F-4D97-AF65-F5344CB8AC3E}">
        <p14:creationId xmlns:p14="http://schemas.microsoft.com/office/powerpoint/2010/main" val="145210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3"/>
          <p:cNvSpPr>
            <a:spLocks noGrp="1"/>
          </p:cNvSpPr>
          <p:nvPr>
            <p:ph type="body" sz="quarter" idx="16" hasCustomPrompt="1"/>
          </p:nvPr>
        </p:nvSpPr>
        <p:spPr>
          <a:xfrm>
            <a:off x="620711" y="6346826"/>
            <a:ext cx="2065337" cy="374650"/>
          </a:xfrm>
        </p:spPr>
        <p:txBody>
          <a:bodyPr anchor="ctr">
            <a:normAutofit/>
          </a:bodyPr>
          <a:lstStyle>
            <a:lvl1pPr marL="0" indent="0">
              <a:buNone/>
              <a:defRPr sz="900">
                <a:solidFill>
                  <a:schemeClr val="bg1"/>
                </a:solidFill>
              </a:defRPr>
            </a:lvl1pPr>
          </a:lstStyle>
          <a:p>
            <a:pPr lvl="0"/>
            <a:r>
              <a:rPr lang="en-US" dirty="0"/>
              <a:t>1/16/2019</a:t>
            </a:r>
          </a:p>
        </p:txBody>
      </p:sp>
      <p:sp>
        <p:nvSpPr>
          <p:cNvPr id="9" name="Text Placeholder 13"/>
          <p:cNvSpPr>
            <a:spLocks noGrp="1"/>
          </p:cNvSpPr>
          <p:nvPr>
            <p:ph type="body" sz="quarter" idx="17" hasCustomPrompt="1"/>
          </p:nvPr>
        </p:nvSpPr>
        <p:spPr>
          <a:xfrm>
            <a:off x="6457950" y="6346827"/>
            <a:ext cx="2065337"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dirty="0"/>
          </a:p>
        </p:txBody>
      </p:sp>
      <p:sp>
        <p:nvSpPr>
          <p:cNvPr id="10" name="Text Placeholder 21"/>
          <p:cNvSpPr>
            <a:spLocks noGrp="1"/>
          </p:cNvSpPr>
          <p:nvPr>
            <p:ph type="body" sz="quarter" idx="18" hasCustomPrompt="1"/>
          </p:nvPr>
        </p:nvSpPr>
        <p:spPr>
          <a:xfrm>
            <a:off x="2686048" y="6346825"/>
            <a:ext cx="3771902" cy="374650"/>
          </a:xfrm>
        </p:spPr>
        <p:txBody>
          <a:bodyPr anchor="ctr">
            <a:normAutofit/>
          </a:bodyPr>
          <a:lstStyle>
            <a:lvl1pPr marL="0" indent="0" algn="ctr">
              <a:buNone/>
              <a:defRPr sz="900" baseline="0">
                <a:solidFill>
                  <a:schemeClr val="bg1"/>
                </a:solidFill>
              </a:defRPr>
            </a:lvl1pPr>
          </a:lstStyle>
          <a:p>
            <a:pPr lvl="0"/>
            <a:r>
              <a:rPr lang="en-US" sz="900" dirty="0"/>
              <a:t>Virginia Department of Behavioral Health &amp; Developmental Services</a:t>
            </a:r>
            <a:endParaRPr lang="en-US" dirty="0"/>
          </a:p>
        </p:txBody>
      </p:sp>
    </p:spTree>
    <p:extLst>
      <p:ext uri="{BB962C8B-B14F-4D97-AF65-F5344CB8AC3E}">
        <p14:creationId xmlns:p14="http://schemas.microsoft.com/office/powerpoint/2010/main" val="352164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3250" y="181927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025" y="681734"/>
            <a:ext cx="695325" cy="692344"/>
          </a:xfrm>
          <a:prstGeom prst="rect">
            <a:avLst/>
          </a:prstGeom>
        </p:spPr>
      </p:pic>
      <p:grpSp>
        <p:nvGrpSpPr>
          <p:cNvPr id="8" name="Group 7"/>
          <p:cNvGrpSpPr/>
          <p:nvPr userDrawn="1"/>
        </p:nvGrpSpPr>
        <p:grpSpPr>
          <a:xfrm>
            <a:off x="628650" y="1644878"/>
            <a:ext cx="7886700" cy="45721"/>
            <a:chOff x="838200" y="1141683"/>
            <a:chExt cx="10515600" cy="46117"/>
          </a:xfrm>
        </p:grpSpPr>
        <p:sp>
          <p:nvSpPr>
            <p:cNvPr id="9" name="Rectangle 8"/>
            <p:cNvSpPr/>
            <p:nvPr userDrawn="1"/>
          </p:nvSpPr>
          <p:spPr>
            <a:xfrm>
              <a:off x="838200" y="1141684"/>
              <a:ext cx="3200400" cy="46116"/>
            </a:xfrm>
            <a:prstGeom prst="rect">
              <a:avLst/>
            </a:prstGeom>
            <a:solidFill>
              <a:srgbClr val="136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038600" y="1141683"/>
              <a:ext cx="7315200" cy="46116"/>
            </a:xfrm>
            <a:prstGeom prst="rect">
              <a:avLst/>
            </a:prstGeom>
            <a:solidFill>
              <a:srgbClr val="3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ext Placeholder 13"/>
          <p:cNvSpPr>
            <a:spLocks noGrp="1"/>
          </p:cNvSpPr>
          <p:nvPr>
            <p:ph type="body" sz="quarter" idx="16" hasCustomPrompt="1"/>
          </p:nvPr>
        </p:nvSpPr>
        <p:spPr>
          <a:xfrm>
            <a:off x="620711" y="6346826"/>
            <a:ext cx="2065337" cy="374650"/>
          </a:xfrm>
        </p:spPr>
        <p:txBody>
          <a:bodyPr anchor="ctr">
            <a:normAutofit/>
          </a:bodyPr>
          <a:lstStyle>
            <a:lvl1pPr marL="0" indent="0">
              <a:buNone/>
              <a:defRPr sz="900">
                <a:solidFill>
                  <a:schemeClr val="bg1"/>
                </a:solidFill>
              </a:defRPr>
            </a:lvl1pPr>
          </a:lstStyle>
          <a:p>
            <a:pPr lvl="0"/>
            <a:r>
              <a:rPr lang="en-US" dirty="0"/>
              <a:t>1/16/2019</a:t>
            </a:r>
          </a:p>
        </p:txBody>
      </p:sp>
      <p:sp>
        <p:nvSpPr>
          <p:cNvPr id="18" name="Text Placeholder 13"/>
          <p:cNvSpPr>
            <a:spLocks noGrp="1"/>
          </p:cNvSpPr>
          <p:nvPr>
            <p:ph type="body" sz="quarter" idx="17" hasCustomPrompt="1"/>
          </p:nvPr>
        </p:nvSpPr>
        <p:spPr>
          <a:xfrm>
            <a:off x="6457950" y="6346827"/>
            <a:ext cx="2065337"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dirty="0"/>
          </a:p>
        </p:txBody>
      </p:sp>
      <p:sp>
        <p:nvSpPr>
          <p:cNvPr id="22" name="Text Placeholder 21"/>
          <p:cNvSpPr>
            <a:spLocks noGrp="1"/>
          </p:cNvSpPr>
          <p:nvPr>
            <p:ph type="body" sz="quarter" idx="18" hasCustomPrompt="1"/>
          </p:nvPr>
        </p:nvSpPr>
        <p:spPr>
          <a:xfrm>
            <a:off x="2686048" y="6346825"/>
            <a:ext cx="3771902" cy="374650"/>
          </a:xfrm>
        </p:spPr>
        <p:txBody>
          <a:bodyPr anchor="ctr">
            <a:normAutofit/>
          </a:bodyPr>
          <a:lstStyle>
            <a:lvl1pPr marL="0" indent="0" algn="ctr">
              <a:buNone/>
              <a:defRPr sz="900" baseline="0">
                <a:solidFill>
                  <a:schemeClr val="bg1"/>
                </a:solidFill>
              </a:defRPr>
            </a:lvl1pPr>
          </a:lstStyle>
          <a:p>
            <a:pPr lvl="0"/>
            <a:r>
              <a:rPr lang="en-US" sz="900" dirty="0"/>
              <a:t>Virginia Department of Behavioral Health &amp; Developmental Services</a:t>
            </a:r>
            <a:endParaRPr lang="en-US" dirty="0"/>
          </a:p>
        </p:txBody>
      </p:sp>
    </p:spTree>
    <p:extLst>
      <p:ext uri="{BB962C8B-B14F-4D97-AF65-F5344CB8AC3E}">
        <p14:creationId xmlns:p14="http://schemas.microsoft.com/office/powerpoint/2010/main" val="331205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1" name="Text Placeholder 13"/>
          <p:cNvSpPr>
            <a:spLocks noGrp="1"/>
          </p:cNvSpPr>
          <p:nvPr>
            <p:ph type="body" sz="quarter" idx="16" hasCustomPrompt="1"/>
          </p:nvPr>
        </p:nvSpPr>
        <p:spPr>
          <a:xfrm>
            <a:off x="620711" y="6346826"/>
            <a:ext cx="2065337" cy="374650"/>
          </a:xfrm>
        </p:spPr>
        <p:txBody>
          <a:bodyPr anchor="ctr">
            <a:normAutofit/>
          </a:bodyPr>
          <a:lstStyle>
            <a:lvl1pPr marL="0" indent="0">
              <a:buNone/>
              <a:defRPr sz="900">
                <a:solidFill>
                  <a:schemeClr val="bg1"/>
                </a:solidFill>
              </a:defRPr>
            </a:lvl1pPr>
          </a:lstStyle>
          <a:p>
            <a:pPr lvl="0"/>
            <a:r>
              <a:rPr lang="en-US" dirty="0"/>
              <a:t>1/16/2019</a:t>
            </a:r>
          </a:p>
        </p:txBody>
      </p:sp>
      <p:sp>
        <p:nvSpPr>
          <p:cNvPr id="12" name="Text Placeholder 13"/>
          <p:cNvSpPr>
            <a:spLocks noGrp="1"/>
          </p:cNvSpPr>
          <p:nvPr>
            <p:ph type="body" sz="quarter" idx="17" hasCustomPrompt="1"/>
          </p:nvPr>
        </p:nvSpPr>
        <p:spPr>
          <a:xfrm>
            <a:off x="6457950" y="6346827"/>
            <a:ext cx="2065337"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dirty="0"/>
          </a:p>
        </p:txBody>
      </p:sp>
      <p:sp>
        <p:nvSpPr>
          <p:cNvPr id="13" name="Text Placeholder 21"/>
          <p:cNvSpPr>
            <a:spLocks noGrp="1"/>
          </p:cNvSpPr>
          <p:nvPr>
            <p:ph type="body" sz="quarter" idx="18" hasCustomPrompt="1"/>
          </p:nvPr>
        </p:nvSpPr>
        <p:spPr>
          <a:xfrm>
            <a:off x="2686048" y="6346825"/>
            <a:ext cx="3771902" cy="374650"/>
          </a:xfrm>
        </p:spPr>
        <p:txBody>
          <a:bodyPr anchor="ctr">
            <a:normAutofit/>
          </a:bodyPr>
          <a:lstStyle>
            <a:lvl1pPr marL="0" indent="0" algn="ctr">
              <a:buNone/>
              <a:defRPr sz="900" baseline="0">
                <a:solidFill>
                  <a:schemeClr val="bg1"/>
                </a:solidFill>
              </a:defRPr>
            </a:lvl1pPr>
          </a:lstStyle>
          <a:p>
            <a:pPr lvl="0"/>
            <a:r>
              <a:rPr lang="en-US" sz="900" dirty="0"/>
              <a:t>Virginia Department of Behavioral Health &amp; Developmental Services</a:t>
            </a:r>
            <a:endParaRPr lang="en-US" dirty="0"/>
          </a:p>
        </p:txBody>
      </p:sp>
    </p:spTree>
    <p:extLst>
      <p:ext uri="{BB962C8B-B14F-4D97-AF65-F5344CB8AC3E}">
        <p14:creationId xmlns:p14="http://schemas.microsoft.com/office/powerpoint/2010/main" val="259342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025" y="681734"/>
            <a:ext cx="695325" cy="692344"/>
          </a:xfrm>
          <a:prstGeom prst="rect">
            <a:avLst/>
          </a:prstGeom>
        </p:spPr>
      </p:pic>
      <p:grpSp>
        <p:nvGrpSpPr>
          <p:cNvPr id="9" name="Group 8"/>
          <p:cNvGrpSpPr/>
          <p:nvPr userDrawn="1"/>
        </p:nvGrpSpPr>
        <p:grpSpPr>
          <a:xfrm>
            <a:off x="628650" y="1644966"/>
            <a:ext cx="7886700" cy="45721"/>
            <a:chOff x="838200" y="1141683"/>
            <a:chExt cx="10515600" cy="46117"/>
          </a:xfrm>
        </p:grpSpPr>
        <p:sp>
          <p:nvSpPr>
            <p:cNvPr id="10" name="Rectangle 9"/>
            <p:cNvSpPr/>
            <p:nvPr userDrawn="1"/>
          </p:nvSpPr>
          <p:spPr>
            <a:xfrm>
              <a:off x="838200" y="1141684"/>
              <a:ext cx="3200400" cy="46116"/>
            </a:xfrm>
            <a:prstGeom prst="rect">
              <a:avLst/>
            </a:prstGeom>
            <a:solidFill>
              <a:srgbClr val="136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4038600" y="1141683"/>
              <a:ext cx="7315200" cy="46116"/>
            </a:xfrm>
            <a:prstGeom prst="rect">
              <a:avLst/>
            </a:prstGeom>
            <a:solidFill>
              <a:srgbClr val="3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 Placeholder 13"/>
          <p:cNvSpPr>
            <a:spLocks noGrp="1"/>
          </p:cNvSpPr>
          <p:nvPr>
            <p:ph type="body" sz="quarter" idx="16" hasCustomPrompt="1"/>
          </p:nvPr>
        </p:nvSpPr>
        <p:spPr>
          <a:xfrm>
            <a:off x="620711" y="6346826"/>
            <a:ext cx="2065337" cy="374650"/>
          </a:xfrm>
        </p:spPr>
        <p:txBody>
          <a:bodyPr anchor="ctr">
            <a:normAutofit/>
          </a:bodyPr>
          <a:lstStyle>
            <a:lvl1pPr marL="0" indent="0">
              <a:buNone/>
              <a:defRPr sz="900">
                <a:solidFill>
                  <a:schemeClr val="bg1"/>
                </a:solidFill>
              </a:defRPr>
            </a:lvl1pPr>
          </a:lstStyle>
          <a:p>
            <a:pPr lvl="0"/>
            <a:r>
              <a:rPr lang="en-US" dirty="0"/>
              <a:t>1/16/2019</a:t>
            </a:r>
          </a:p>
        </p:txBody>
      </p:sp>
      <p:sp>
        <p:nvSpPr>
          <p:cNvPr id="14" name="Text Placeholder 13"/>
          <p:cNvSpPr>
            <a:spLocks noGrp="1"/>
          </p:cNvSpPr>
          <p:nvPr>
            <p:ph type="body" sz="quarter" idx="17" hasCustomPrompt="1"/>
          </p:nvPr>
        </p:nvSpPr>
        <p:spPr>
          <a:xfrm>
            <a:off x="6457950" y="6346827"/>
            <a:ext cx="2065337"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dirty="0"/>
          </a:p>
        </p:txBody>
      </p:sp>
      <p:sp>
        <p:nvSpPr>
          <p:cNvPr id="15" name="Text Placeholder 21"/>
          <p:cNvSpPr>
            <a:spLocks noGrp="1"/>
          </p:cNvSpPr>
          <p:nvPr>
            <p:ph type="body" sz="quarter" idx="18" hasCustomPrompt="1"/>
          </p:nvPr>
        </p:nvSpPr>
        <p:spPr>
          <a:xfrm>
            <a:off x="2686048" y="6346825"/>
            <a:ext cx="3771902" cy="374650"/>
          </a:xfrm>
        </p:spPr>
        <p:txBody>
          <a:bodyPr anchor="ctr">
            <a:normAutofit/>
          </a:bodyPr>
          <a:lstStyle>
            <a:lvl1pPr marL="0" indent="0" algn="ctr">
              <a:buNone/>
              <a:defRPr sz="900" baseline="0">
                <a:solidFill>
                  <a:schemeClr val="bg1"/>
                </a:solidFill>
              </a:defRPr>
            </a:lvl1pPr>
          </a:lstStyle>
          <a:p>
            <a:pPr lvl="0"/>
            <a:r>
              <a:rPr lang="en-US" sz="900" dirty="0"/>
              <a:t>Virginia Department of Behavioral Health &amp; Developmental Services</a:t>
            </a:r>
            <a:endParaRPr lang="en-US" dirty="0"/>
          </a:p>
        </p:txBody>
      </p:sp>
    </p:spTree>
    <p:extLst>
      <p:ext uri="{BB962C8B-B14F-4D97-AF65-F5344CB8AC3E}">
        <p14:creationId xmlns:p14="http://schemas.microsoft.com/office/powerpoint/2010/main" val="192552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p:cNvGrpSpPr/>
          <p:nvPr userDrawn="1"/>
        </p:nvGrpSpPr>
        <p:grpSpPr>
          <a:xfrm>
            <a:off x="628650" y="365126"/>
            <a:ext cx="7886700" cy="45721"/>
            <a:chOff x="838200" y="1141683"/>
            <a:chExt cx="10515600" cy="46117"/>
          </a:xfrm>
        </p:grpSpPr>
        <p:sp>
          <p:nvSpPr>
            <p:cNvPr id="11" name="Rectangle 10"/>
            <p:cNvSpPr/>
            <p:nvPr userDrawn="1"/>
          </p:nvSpPr>
          <p:spPr>
            <a:xfrm>
              <a:off x="838200" y="1141684"/>
              <a:ext cx="3200400" cy="46116"/>
            </a:xfrm>
            <a:prstGeom prst="rect">
              <a:avLst/>
            </a:prstGeom>
            <a:solidFill>
              <a:srgbClr val="136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4038600" y="1141683"/>
              <a:ext cx="7315200" cy="46116"/>
            </a:xfrm>
            <a:prstGeom prst="rect">
              <a:avLst/>
            </a:prstGeom>
            <a:solidFill>
              <a:srgbClr val="3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025" y="681734"/>
            <a:ext cx="695325" cy="692344"/>
          </a:xfrm>
          <a:prstGeom prst="rect">
            <a:avLst/>
          </a:prstGeom>
        </p:spPr>
      </p:pic>
      <p:sp>
        <p:nvSpPr>
          <p:cNvPr id="15" name="Text Placeholder 13"/>
          <p:cNvSpPr>
            <a:spLocks noGrp="1"/>
          </p:cNvSpPr>
          <p:nvPr>
            <p:ph type="body" sz="quarter" idx="16" hasCustomPrompt="1"/>
          </p:nvPr>
        </p:nvSpPr>
        <p:spPr>
          <a:xfrm>
            <a:off x="620711" y="6346826"/>
            <a:ext cx="2065337" cy="374650"/>
          </a:xfrm>
        </p:spPr>
        <p:txBody>
          <a:bodyPr anchor="ctr">
            <a:normAutofit/>
          </a:bodyPr>
          <a:lstStyle>
            <a:lvl1pPr marL="0" indent="0">
              <a:buNone/>
              <a:defRPr sz="900">
                <a:solidFill>
                  <a:schemeClr val="bg1"/>
                </a:solidFill>
              </a:defRPr>
            </a:lvl1pPr>
          </a:lstStyle>
          <a:p>
            <a:pPr lvl="0"/>
            <a:r>
              <a:rPr lang="en-US" dirty="0"/>
              <a:t>1/16/2019</a:t>
            </a:r>
          </a:p>
        </p:txBody>
      </p:sp>
      <p:sp>
        <p:nvSpPr>
          <p:cNvPr id="16" name="Text Placeholder 13"/>
          <p:cNvSpPr>
            <a:spLocks noGrp="1"/>
          </p:cNvSpPr>
          <p:nvPr>
            <p:ph type="body" sz="quarter" idx="17" hasCustomPrompt="1"/>
          </p:nvPr>
        </p:nvSpPr>
        <p:spPr>
          <a:xfrm>
            <a:off x="6457950" y="6346827"/>
            <a:ext cx="2065337"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dirty="0"/>
          </a:p>
        </p:txBody>
      </p:sp>
      <p:sp>
        <p:nvSpPr>
          <p:cNvPr id="17" name="Text Placeholder 21"/>
          <p:cNvSpPr>
            <a:spLocks noGrp="1"/>
          </p:cNvSpPr>
          <p:nvPr>
            <p:ph type="body" sz="quarter" idx="18" hasCustomPrompt="1"/>
          </p:nvPr>
        </p:nvSpPr>
        <p:spPr>
          <a:xfrm>
            <a:off x="2686048" y="6346825"/>
            <a:ext cx="3771902" cy="374650"/>
          </a:xfrm>
        </p:spPr>
        <p:txBody>
          <a:bodyPr anchor="ctr">
            <a:normAutofit/>
          </a:bodyPr>
          <a:lstStyle>
            <a:lvl1pPr marL="0" indent="0" algn="ctr">
              <a:buNone/>
              <a:defRPr sz="900" baseline="0">
                <a:solidFill>
                  <a:schemeClr val="bg1"/>
                </a:solidFill>
              </a:defRPr>
            </a:lvl1pPr>
          </a:lstStyle>
          <a:p>
            <a:pPr lvl="0"/>
            <a:r>
              <a:rPr lang="en-US" sz="900" dirty="0"/>
              <a:t>Virginia Department of Behavioral Health &amp; Developmental Services</a:t>
            </a:r>
            <a:endParaRPr lang="en-US" dirty="0"/>
          </a:p>
        </p:txBody>
      </p:sp>
    </p:spTree>
    <p:extLst>
      <p:ext uri="{BB962C8B-B14F-4D97-AF65-F5344CB8AC3E}">
        <p14:creationId xmlns:p14="http://schemas.microsoft.com/office/powerpoint/2010/main" val="338163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p:cNvGrpSpPr/>
          <p:nvPr userDrawn="1"/>
        </p:nvGrpSpPr>
        <p:grpSpPr>
          <a:xfrm>
            <a:off x="628650" y="1644966"/>
            <a:ext cx="7886700" cy="45721"/>
            <a:chOff x="838200" y="1141683"/>
            <a:chExt cx="10515600" cy="46117"/>
          </a:xfrm>
        </p:grpSpPr>
        <p:sp>
          <p:nvSpPr>
            <p:cNvPr id="7" name="Rectangle 6"/>
            <p:cNvSpPr/>
            <p:nvPr userDrawn="1"/>
          </p:nvSpPr>
          <p:spPr>
            <a:xfrm>
              <a:off x="838200" y="1141684"/>
              <a:ext cx="3200400" cy="46116"/>
            </a:xfrm>
            <a:prstGeom prst="rect">
              <a:avLst/>
            </a:prstGeom>
            <a:solidFill>
              <a:srgbClr val="136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4038600" y="1141683"/>
              <a:ext cx="7315200" cy="46116"/>
            </a:xfrm>
            <a:prstGeom prst="rect">
              <a:avLst/>
            </a:prstGeom>
            <a:solidFill>
              <a:srgbClr val="3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025" y="681734"/>
            <a:ext cx="695325" cy="692344"/>
          </a:xfrm>
          <a:prstGeom prst="rect">
            <a:avLst/>
          </a:prstGeom>
        </p:spPr>
      </p:pic>
      <p:sp>
        <p:nvSpPr>
          <p:cNvPr id="11" name="Text Placeholder 13"/>
          <p:cNvSpPr>
            <a:spLocks noGrp="1"/>
          </p:cNvSpPr>
          <p:nvPr>
            <p:ph type="body" sz="quarter" idx="16" hasCustomPrompt="1"/>
          </p:nvPr>
        </p:nvSpPr>
        <p:spPr>
          <a:xfrm>
            <a:off x="620711" y="6346826"/>
            <a:ext cx="2065337" cy="374650"/>
          </a:xfrm>
        </p:spPr>
        <p:txBody>
          <a:bodyPr anchor="ctr">
            <a:normAutofit/>
          </a:bodyPr>
          <a:lstStyle>
            <a:lvl1pPr marL="0" indent="0">
              <a:buNone/>
              <a:defRPr sz="900">
                <a:solidFill>
                  <a:schemeClr val="bg1"/>
                </a:solidFill>
              </a:defRPr>
            </a:lvl1pPr>
          </a:lstStyle>
          <a:p>
            <a:pPr lvl="0"/>
            <a:r>
              <a:rPr lang="en-US" dirty="0"/>
              <a:t>1/16/2019</a:t>
            </a:r>
          </a:p>
        </p:txBody>
      </p:sp>
      <p:sp>
        <p:nvSpPr>
          <p:cNvPr id="12" name="Text Placeholder 13"/>
          <p:cNvSpPr>
            <a:spLocks noGrp="1"/>
          </p:cNvSpPr>
          <p:nvPr>
            <p:ph type="body" sz="quarter" idx="17" hasCustomPrompt="1"/>
          </p:nvPr>
        </p:nvSpPr>
        <p:spPr>
          <a:xfrm>
            <a:off x="6457950" y="6346827"/>
            <a:ext cx="2065337"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dirty="0"/>
          </a:p>
        </p:txBody>
      </p:sp>
      <p:sp>
        <p:nvSpPr>
          <p:cNvPr id="13" name="Text Placeholder 21"/>
          <p:cNvSpPr>
            <a:spLocks noGrp="1"/>
          </p:cNvSpPr>
          <p:nvPr>
            <p:ph type="body" sz="quarter" idx="18" hasCustomPrompt="1"/>
          </p:nvPr>
        </p:nvSpPr>
        <p:spPr>
          <a:xfrm>
            <a:off x="2686048" y="6346825"/>
            <a:ext cx="3771902" cy="374650"/>
          </a:xfrm>
        </p:spPr>
        <p:txBody>
          <a:bodyPr anchor="ctr">
            <a:normAutofit/>
          </a:bodyPr>
          <a:lstStyle>
            <a:lvl1pPr marL="0" indent="0" algn="ctr">
              <a:buNone/>
              <a:defRPr sz="900" baseline="0">
                <a:solidFill>
                  <a:schemeClr val="bg1"/>
                </a:solidFill>
              </a:defRPr>
            </a:lvl1pPr>
          </a:lstStyle>
          <a:p>
            <a:pPr lvl="0"/>
            <a:r>
              <a:rPr lang="en-US" sz="900" dirty="0"/>
              <a:t>Virginia Department of Behavioral Health &amp; Developmental Services</a:t>
            </a:r>
            <a:endParaRPr lang="en-US" dirty="0"/>
          </a:p>
        </p:txBody>
      </p:sp>
    </p:spTree>
    <p:extLst>
      <p:ext uri="{BB962C8B-B14F-4D97-AF65-F5344CB8AC3E}">
        <p14:creationId xmlns:p14="http://schemas.microsoft.com/office/powerpoint/2010/main" val="2094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13"/>
          <p:cNvSpPr>
            <a:spLocks noGrp="1"/>
          </p:cNvSpPr>
          <p:nvPr>
            <p:ph type="body" sz="quarter" idx="16" hasCustomPrompt="1"/>
          </p:nvPr>
        </p:nvSpPr>
        <p:spPr>
          <a:xfrm>
            <a:off x="620711" y="6346826"/>
            <a:ext cx="2065337" cy="374650"/>
          </a:xfrm>
        </p:spPr>
        <p:txBody>
          <a:bodyPr anchor="ctr">
            <a:normAutofit/>
          </a:bodyPr>
          <a:lstStyle>
            <a:lvl1pPr marL="0" indent="0">
              <a:buNone/>
              <a:defRPr sz="900">
                <a:solidFill>
                  <a:schemeClr val="bg1"/>
                </a:solidFill>
              </a:defRPr>
            </a:lvl1pPr>
          </a:lstStyle>
          <a:p>
            <a:pPr lvl="0"/>
            <a:r>
              <a:rPr lang="en-US" dirty="0"/>
              <a:t>1/16/2019</a:t>
            </a:r>
          </a:p>
        </p:txBody>
      </p:sp>
      <p:sp>
        <p:nvSpPr>
          <p:cNvPr id="10" name="Text Placeholder 13"/>
          <p:cNvSpPr>
            <a:spLocks noGrp="1"/>
          </p:cNvSpPr>
          <p:nvPr>
            <p:ph type="body" sz="quarter" idx="17" hasCustomPrompt="1"/>
          </p:nvPr>
        </p:nvSpPr>
        <p:spPr>
          <a:xfrm>
            <a:off x="6457950" y="6346827"/>
            <a:ext cx="2065337"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dirty="0"/>
          </a:p>
        </p:txBody>
      </p:sp>
      <p:sp>
        <p:nvSpPr>
          <p:cNvPr id="11" name="Text Placeholder 21"/>
          <p:cNvSpPr>
            <a:spLocks noGrp="1"/>
          </p:cNvSpPr>
          <p:nvPr>
            <p:ph type="body" sz="quarter" idx="18" hasCustomPrompt="1"/>
          </p:nvPr>
        </p:nvSpPr>
        <p:spPr>
          <a:xfrm>
            <a:off x="2686048" y="6346825"/>
            <a:ext cx="3771902" cy="374650"/>
          </a:xfrm>
        </p:spPr>
        <p:txBody>
          <a:bodyPr anchor="ctr">
            <a:normAutofit/>
          </a:bodyPr>
          <a:lstStyle>
            <a:lvl1pPr marL="0" indent="0" algn="ctr">
              <a:buNone/>
              <a:defRPr sz="900" baseline="0">
                <a:solidFill>
                  <a:schemeClr val="bg1"/>
                </a:solidFill>
              </a:defRPr>
            </a:lvl1pPr>
          </a:lstStyle>
          <a:p>
            <a:pPr lvl="0"/>
            <a:r>
              <a:rPr lang="en-US" sz="900" dirty="0"/>
              <a:t>Virginia Department of Behavioral Health &amp; Developmental Services</a:t>
            </a:r>
            <a:endParaRPr lang="en-US" dirty="0"/>
          </a:p>
        </p:txBody>
      </p:sp>
    </p:spTree>
    <p:extLst>
      <p:ext uri="{BB962C8B-B14F-4D97-AF65-F5344CB8AC3E}">
        <p14:creationId xmlns:p14="http://schemas.microsoft.com/office/powerpoint/2010/main" val="217729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grpSp>
        <p:nvGrpSpPr>
          <p:cNvPr id="8" name="Group 7"/>
          <p:cNvGrpSpPr/>
          <p:nvPr userDrawn="1"/>
        </p:nvGrpSpPr>
        <p:grpSpPr>
          <a:xfrm>
            <a:off x="628650" y="2011681"/>
            <a:ext cx="2950369" cy="45719"/>
            <a:chOff x="838200" y="1141683"/>
            <a:chExt cx="10515600" cy="46117"/>
          </a:xfrm>
        </p:grpSpPr>
        <p:sp>
          <p:nvSpPr>
            <p:cNvPr id="9" name="Rectangle 8"/>
            <p:cNvSpPr/>
            <p:nvPr userDrawn="1"/>
          </p:nvSpPr>
          <p:spPr>
            <a:xfrm>
              <a:off x="838200" y="1141684"/>
              <a:ext cx="3200400" cy="46116"/>
            </a:xfrm>
            <a:prstGeom prst="rect">
              <a:avLst/>
            </a:prstGeom>
            <a:solidFill>
              <a:srgbClr val="136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038600" y="1141683"/>
              <a:ext cx="7315200" cy="46116"/>
            </a:xfrm>
            <a:prstGeom prst="rect">
              <a:avLst/>
            </a:prstGeom>
            <a:solidFill>
              <a:srgbClr val="3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2" name="Text Placeholder 13"/>
          <p:cNvSpPr>
            <a:spLocks noGrp="1"/>
          </p:cNvSpPr>
          <p:nvPr>
            <p:ph type="body" sz="quarter" idx="16" hasCustomPrompt="1"/>
          </p:nvPr>
        </p:nvSpPr>
        <p:spPr>
          <a:xfrm>
            <a:off x="620711" y="6346826"/>
            <a:ext cx="2065337" cy="374650"/>
          </a:xfrm>
        </p:spPr>
        <p:txBody>
          <a:bodyPr anchor="ctr">
            <a:normAutofit/>
          </a:bodyPr>
          <a:lstStyle>
            <a:lvl1pPr marL="0" indent="0">
              <a:buNone/>
              <a:defRPr sz="900">
                <a:solidFill>
                  <a:schemeClr val="bg1"/>
                </a:solidFill>
              </a:defRPr>
            </a:lvl1pPr>
          </a:lstStyle>
          <a:p>
            <a:pPr lvl="0"/>
            <a:r>
              <a:rPr lang="en-US" dirty="0"/>
              <a:t>1/16/2019</a:t>
            </a:r>
          </a:p>
        </p:txBody>
      </p:sp>
      <p:sp>
        <p:nvSpPr>
          <p:cNvPr id="13" name="Text Placeholder 13"/>
          <p:cNvSpPr>
            <a:spLocks noGrp="1"/>
          </p:cNvSpPr>
          <p:nvPr>
            <p:ph type="body" sz="quarter" idx="17" hasCustomPrompt="1"/>
          </p:nvPr>
        </p:nvSpPr>
        <p:spPr>
          <a:xfrm>
            <a:off x="6457950" y="6346827"/>
            <a:ext cx="2065337"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dirty="0"/>
          </a:p>
        </p:txBody>
      </p:sp>
      <p:sp>
        <p:nvSpPr>
          <p:cNvPr id="14" name="Text Placeholder 21"/>
          <p:cNvSpPr>
            <a:spLocks noGrp="1"/>
          </p:cNvSpPr>
          <p:nvPr>
            <p:ph type="body" sz="quarter" idx="18" hasCustomPrompt="1"/>
          </p:nvPr>
        </p:nvSpPr>
        <p:spPr>
          <a:xfrm>
            <a:off x="2686048" y="6346825"/>
            <a:ext cx="3771902" cy="374650"/>
          </a:xfrm>
        </p:spPr>
        <p:txBody>
          <a:bodyPr anchor="ctr">
            <a:normAutofit/>
          </a:bodyPr>
          <a:lstStyle>
            <a:lvl1pPr marL="0" indent="0" algn="ctr">
              <a:buNone/>
              <a:defRPr sz="900" baseline="0">
                <a:solidFill>
                  <a:schemeClr val="bg1"/>
                </a:solidFill>
              </a:defRPr>
            </a:lvl1pPr>
          </a:lstStyle>
          <a:p>
            <a:pPr lvl="0"/>
            <a:r>
              <a:rPr lang="en-US" sz="900" dirty="0"/>
              <a:t>Virginia Department of Behavioral Health &amp; Developmental Services</a:t>
            </a:r>
            <a:endParaRPr lang="en-US" dirty="0"/>
          </a:p>
        </p:txBody>
      </p:sp>
    </p:spTree>
    <p:extLst>
      <p:ext uri="{BB962C8B-B14F-4D97-AF65-F5344CB8AC3E}">
        <p14:creationId xmlns:p14="http://schemas.microsoft.com/office/powerpoint/2010/main" val="215500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grpSp>
        <p:nvGrpSpPr>
          <p:cNvPr id="8" name="Group 7"/>
          <p:cNvGrpSpPr/>
          <p:nvPr userDrawn="1"/>
        </p:nvGrpSpPr>
        <p:grpSpPr>
          <a:xfrm>
            <a:off x="628650" y="2011681"/>
            <a:ext cx="2950369" cy="45719"/>
            <a:chOff x="838200" y="1141683"/>
            <a:chExt cx="10515600" cy="46117"/>
          </a:xfrm>
        </p:grpSpPr>
        <p:sp>
          <p:nvSpPr>
            <p:cNvPr id="9" name="Rectangle 8"/>
            <p:cNvSpPr/>
            <p:nvPr userDrawn="1"/>
          </p:nvSpPr>
          <p:spPr>
            <a:xfrm>
              <a:off x="838200" y="1141684"/>
              <a:ext cx="3200400" cy="46116"/>
            </a:xfrm>
            <a:prstGeom prst="rect">
              <a:avLst/>
            </a:prstGeom>
            <a:solidFill>
              <a:srgbClr val="136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038600" y="1141683"/>
              <a:ext cx="7315200" cy="46116"/>
            </a:xfrm>
            <a:prstGeom prst="rect">
              <a:avLst/>
            </a:prstGeom>
            <a:solidFill>
              <a:srgbClr val="3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ext Placeholder 13"/>
          <p:cNvSpPr>
            <a:spLocks noGrp="1"/>
          </p:cNvSpPr>
          <p:nvPr>
            <p:ph type="body" sz="quarter" idx="16" hasCustomPrompt="1"/>
          </p:nvPr>
        </p:nvSpPr>
        <p:spPr>
          <a:xfrm>
            <a:off x="620711" y="6346826"/>
            <a:ext cx="2065337" cy="374650"/>
          </a:xfrm>
        </p:spPr>
        <p:txBody>
          <a:bodyPr anchor="ctr">
            <a:normAutofit/>
          </a:bodyPr>
          <a:lstStyle>
            <a:lvl1pPr marL="0" indent="0">
              <a:buNone/>
              <a:defRPr sz="900">
                <a:solidFill>
                  <a:schemeClr val="bg1"/>
                </a:solidFill>
              </a:defRPr>
            </a:lvl1pPr>
          </a:lstStyle>
          <a:p>
            <a:pPr lvl="0"/>
            <a:r>
              <a:rPr lang="en-US" dirty="0"/>
              <a:t>1/16/2019</a:t>
            </a:r>
          </a:p>
        </p:txBody>
      </p:sp>
      <p:sp>
        <p:nvSpPr>
          <p:cNvPr id="16" name="Text Placeholder 13"/>
          <p:cNvSpPr>
            <a:spLocks noGrp="1"/>
          </p:cNvSpPr>
          <p:nvPr>
            <p:ph type="body" sz="quarter" idx="17" hasCustomPrompt="1"/>
          </p:nvPr>
        </p:nvSpPr>
        <p:spPr>
          <a:xfrm>
            <a:off x="6457950" y="6346827"/>
            <a:ext cx="2065337"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dirty="0"/>
          </a:p>
        </p:txBody>
      </p:sp>
      <p:sp>
        <p:nvSpPr>
          <p:cNvPr id="17" name="Text Placeholder 21"/>
          <p:cNvSpPr>
            <a:spLocks noGrp="1"/>
          </p:cNvSpPr>
          <p:nvPr>
            <p:ph type="body" sz="quarter" idx="18" hasCustomPrompt="1"/>
          </p:nvPr>
        </p:nvSpPr>
        <p:spPr>
          <a:xfrm>
            <a:off x="2686048" y="6346825"/>
            <a:ext cx="3771902" cy="374650"/>
          </a:xfrm>
        </p:spPr>
        <p:txBody>
          <a:bodyPr anchor="ctr">
            <a:normAutofit/>
          </a:bodyPr>
          <a:lstStyle>
            <a:lvl1pPr marL="0" indent="0" algn="ctr">
              <a:buNone/>
              <a:defRPr sz="900" baseline="0">
                <a:solidFill>
                  <a:schemeClr val="bg1"/>
                </a:solidFill>
              </a:defRPr>
            </a:lvl1pPr>
          </a:lstStyle>
          <a:p>
            <a:pPr lvl="0"/>
            <a:r>
              <a:rPr lang="en-US" sz="900" dirty="0"/>
              <a:t>Virginia Department of Behavioral Health &amp; Developmental Services</a:t>
            </a:r>
            <a:endParaRPr lang="en-US" dirty="0"/>
          </a:p>
        </p:txBody>
      </p:sp>
    </p:spTree>
    <p:extLst>
      <p:ext uri="{BB962C8B-B14F-4D97-AF65-F5344CB8AC3E}">
        <p14:creationId xmlns:p14="http://schemas.microsoft.com/office/powerpoint/2010/main" val="264245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218873"/>
            <a:ext cx="9144000" cy="640080"/>
          </a:xfrm>
          <a:prstGeom prst="rect">
            <a:avLst/>
          </a:prstGeom>
          <a:solidFill>
            <a:srgbClr val="30699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fld id="{24BEA6F9-E75D-4185-AE89-C92E85811A0F}" type="slidenum">
              <a:rPr lang="en-US" smtClean="0"/>
              <a:pPr/>
              <a:t>‹#›</a:t>
            </a:fld>
            <a:endParaRPr lang="en-US" dirty="0"/>
          </a:p>
        </p:txBody>
      </p:sp>
    </p:spTree>
    <p:extLst>
      <p:ext uri="{BB962C8B-B14F-4D97-AF65-F5344CB8AC3E}">
        <p14:creationId xmlns:p14="http://schemas.microsoft.com/office/powerpoint/2010/main" val="4072094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Georgia" panose="02040502050405020303" pitchFamily="18" charset="0"/>
          <a:ea typeface="+mj-ea"/>
          <a:cs typeface="+mj-cs"/>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
        <a:defRPr sz="21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mylifemycommunityvirginia.org/taxonomy/mlmc-menu-zone/verify-or-register-new-provider-profile"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www.dbhds.virginia.gov/developmental-services/provider-developmen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www.dbhds.virginia.gov/developmental-services/provider-developmen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dbhds.virginia.gov/developmental-services/provider-developm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dbhds.virginia.gov/developmental-services/provider-development"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5AF8620-B1AC-4A2E-A4E6-02742E3E9E40}"/>
              </a:ext>
            </a:extLst>
          </p:cNvPr>
          <p:cNvSpPr>
            <a:spLocks noGrp="1"/>
          </p:cNvSpPr>
          <p:nvPr>
            <p:ph type="body" sz="quarter" idx="15"/>
          </p:nvPr>
        </p:nvSpPr>
        <p:spPr/>
        <p:txBody>
          <a:bodyPr/>
          <a:lstStyle/>
          <a:p>
            <a:r>
              <a:rPr lang="en-US" dirty="0"/>
              <a:t>Eric Williams, Provider Development Director</a:t>
            </a:r>
          </a:p>
        </p:txBody>
      </p:sp>
      <p:pic>
        <p:nvPicPr>
          <p:cNvPr id="9" name="Picture 8"/>
          <p:cNvPicPr>
            <a:picLocks noChangeAspect="1"/>
          </p:cNvPicPr>
          <p:nvPr/>
        </p:nvPicPr>
        <p:blipFill>
          <a:blip r:embed="rId3"/>
          <a:stretch>
            <a:fillRect/>
          </a:stretch>
        </p:blipFill>
        <p:spPr>
          <a:xfrm>
            <a:off x="384214" y="225918"/>
            <a:ext cx="8375570" cy="5084836"/>
          </a:xfrm>
          <a:prstGeom prst="rect">
            <a:avLst/>
          </a:prstGeom>
        </p:spPr>
      </p:pic>
      <p:sp>
        <p:nvSpPr>
          <p:cNvPr id="10" name="Text Placeholder 9"/>
          <p:cNvSpPr>
            <a:spLocks noGrp="1"/>
          </p:cNvSpPr>
          <p:nvPr>
            <p:ph type="body" sz="quarter" idx="13"/>
          </p:nvPr>
        </p:nvSpPr>
        <p:spPr/>
        <p:txBody>
          <a:bodyPr>
            <a:noAutofit/>
          </a:bodyPr>
          <a:lstStyle/>
          <a:p>
            <a:r>
              <a:rPr lang="en-US" sz="3600" dirty="0" smtClean="0"/>
              <a:t>The State of the State</a:t>
            </a:r>
            <a:endParaRPr lang="en-US" sz="3600" dirty="0"/>
          </a:p>
        </p:txBody>
      </p:sp>
      <p:sp>
        <p:nvSpPr>
          <p:cNvPr id="12" name="Rectangle 11"/>
          <p:cNvSpPr/>
          <p:nvPr/>
        </p:nvSpPr>
        <p:spPr>
          <a:xfrm>
            <a:off x="0" y="4551680"/>
            <a:ext cx="9144000" cy="68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Presented by the Office of Provider Development</a:t>
            </a:r>
          </a:p>
          <a:p>
            <a:pPr algn="ctr"/>
            <a:r>
              <a:rPr lang="en-US" dirty="0" smtClean="0">
                <a:solidFill>
                  <a:schemeClr val="tx1"/>
                </a:solidFill>
              </a:rPr>
              <a:t>July 23, 2020</a:t>
            </a:r>
            <a:endParaRPr lang="en-US" dirty="0">
              <a:solidFill>
                <a:schemeClr val="tx1"/>
              </a:solidFill>
            </a:endParaRPr>
          </a:p>
        </p:txBody>
      </p:sp>
    </p:spTree>
    <p:extLst>
      <p:ext uri="{BB962C8B-B14F-4D97-AF65-F5344CB8AC3E}">
        <p14:creationId xmlns:p14="http://schemas.microsoft.com/office/powerpoint/2010/main" val="262695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a:xfrm>
            <a:off x="628650" y="365126"/>
            <a:ext cx="7886700" cy="1325561"/>
          </a:xfrm>
        </p:spPr>
        <p:txBody>
          <a:bodyPr>
            <a:normAutofit/>
          </a:bodyPr>
          <a:lstStyle/>
          <a:p>
            <a:r>
              <a:rPr lang="en-US" sz="2800" dirty="0" smtClean="0"/>
              <a:t>My Life My Community </a:t>
            </a:r>
            <a:br>
              <a:rPr lang="en-US" sz="2800" dirty="0" smtClean="0"/>
            </a:br>
            <a:r>
              <a:rPr lang="en-US" sz="2800" dirty="0" smtClean="0"/>
              <a:t>Provider Database and Designation Process</a:t>
            </a:r>
            <a:endParaRPr lang="en-US" sz="2800"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a:xfrm>
            <a:off x="6457950" y="6346827"/>
            <a:ext cx="2065337" cy="374650"/>
          </a:xfrm>
        </p:spPr>
        <p:txBody>
          <a:bodyPr/>
          <a:lstStyle/>
          <a:p>
            <a:r>
              <a:rPr lang="en-US" dirty="0" smtClean="0"/>
              <a:t>10</a:t>
            </a:r>
            <a:endParaRPr lang="en-US" dirty="0"/>
          </a:p>
        </p:txBody>
      </p:sp>
      <p:sp>
        <p:nvSpPr>
          <p:cNvPr id="7" name="Content Placeholder 6"/>
          <p:cNvSpPr>
            <a:spLocks noGrp="1"/>
          </p:cNvSpPr>
          <p:nvPr>
            <p:ph idx="1"/>
          </p:nvPr>
        </p:nvSpPr>
        <p:spPr>
          <a:xfrm>
            <a:off x="620712" y="1690689"/>
            <a:ext cx="6400978" cy="4351338"/>
          </a:xfrm>
        </p:spPr>
        <p:txBody>
          <a:bodyPr numCol="1">
            <a:normAutofit/>
          </a:bodyPr>
          <a:lstStyle/>
          <a:p>
            <a:pPr marL="342900" lvl="1" indent="-342900"/>
            <a:r>
              <a:rPr lang="en-US" sz="2100" dirty="0" smtClean="0">
                <a:latin typeface="+mn-lt"/>
              </a:rPr>
              <a:t>Launched November 15, 2019.</a:t>
            </a:r>
          </a:p>
          <a:p>
            <a:pPr marL="342900" lvl="1" indent="-342900"/>
            <a:r>
              <a:rPr lang="en-US" sz="2100" dirty="0" smtClean="0">
                <a:latin typeface="+mn-lt"/>
              </a:rPr>
              <a:t>As of May 2020, 60 providers have registered.</a:t>
            </a:r>
          </a:p>
          <a:p>
            <a:pPr marL="342900" lvl="1" indent="-342900"/>
            <a:r>
              <a:rPr lang="en-US" sz="2100" dirty="0" smtClean="0">
                <a:latin typeface="+mn-lt"/>
              </a:rPr>
              <a:t>Provider Designation:</a:t>
            </a:r>
          </a:p>
          <a:p>
            <a:pPr marL="0" lvl="1" indent="0">
              <a:buNone/>
            </a:pPr>
            <a:r>
              <a:rPr lang="en-US" sz="2100" dirty="0" smtClean="0">
                <a:latin typeface="+mn-lt"/>
              </a:rPr>
              <a:t>	-4 providers hold badges in Autism, Behavioral 	Support, and Complex Health Supports</a:t>
            </a:r>
          </a:p>
          <a:p>
            <a:pPr marL="0" lvl="1" indent="0">
              <a:buNone/>
            </a:pPr>
            <a:r>
              <a:rPr lang="en-US" sz="2100" dirty="0">
                <a:latin typeface="+mn-lt"/>
              </a:rPr>
              <a:t>	</a:t>
            </a:r>
            <a:r>
              <a:rPr lang="en-US" sz="2100" dirty="0" smtClean="0">
                <a:latin typeface="+mn-lt"/>
              </a:rPr>
              <a:t>-22 have passed surveys with next step of 	submitting evidence</a:t>
            </a:r>
            <a:r>
              <a:rPr lang="en-US" sz="2100" b="1" dirty="0" smtClean="0">
                <a:latin typeface="+mn-lt"/>
              </a:rPr>
              <a:t>.</a:t>
            </a:r>
            <a:endParaRPr lang="en-US" sz="2100" b="1" dirty="0">
              <a:latin typeface="+mn-lt"/>
            </a:endParaRPr>
          </a:p>
        </p:txBody>
      </p:sp>
      <p:sp>
        <p:nvSpPr>
          <p:cNvPr id="9"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pic>
        <p:nvPicPr>
          <p:cNvPr id="3" name="Picture 2"/>
          <p:cNvPicPr>
            <a:picLocks noChangeAspect="1"/>
          </p:cNvPicPr>
          <p:nvPr/>
        </p:nvPicPr>
        <p:blipFill>
          <a:blip r:embed="rId3"/>
          <a:stretch>
            <a:fillRect/>
          </a:stretch>
        </p:blipFill>
        <p:spPr>
          <a:xfrm>
            <a:off x="243886" y="4143768"/>
            <a:ext cx="4509441" cy="2714232"/>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6637075" y="1923021"/>
            <a:ext cx="2342120" cy="2228684"/>
          </a:xfrm>
          <a:prstGeom prst="rect">
            <a:avLst/>
          </a:prstGeom>
          <a:ln>
            <a:solidFill>
              <a:schemeClr val="accent1"/>
            </a:solidFill>
          </a:ln>
        </p:spPr>
      </p:pic>
      <p:sp>
        <p:nvSpPr>
          <p:cNvPr id="8" name="TextBox 7"/>
          <p:cNvSpPr txBox="1"/>
          <p:nvPr/>
        </p:nvSpPr>
        <p:spPr>
          <a:xfrm>
            <a:off x="5064184" y="4635201"/>
            <a:ext cx="3915011" cy="923330"/>
          </a:xfrm>
          <a:prstGeom prst="rect">
            <a:avLst/>
          </a:prstGeom>
          <a:noFill/>
        </p:spPr>
        <p:txBody>
          <a:bodyPr wrap="square" rtlCol="0">
            <a:spAutoFit/>
          </a:bodyPr>
          <a:lstStyle/>
          <a:p>
            <a:r>
              <a:rPr lang="en-US" dirty="0">
                <a:hlinkClick r:id="rId5"/>
              </a:rPr>
              <a:t>http://mylifemycommunityvirginia.org/taxonomy/mlmc-menu-zone/verify-or-register-new-provider-profile</a:t>
            </a:r>
            <a:endParaRPr lang="en-US" dirty="0"/>
          </a:p>
        </p:txBody>
      </p:sp>
    </p:spTree>
    <p:extLst>
      <p:ext uri="{BB962C8B-B14F-4D97-AF65-F5344CB8AC3E}">
        <p14:creationId xmlns:p14="http://schemas.microsoft.com/office/powerpoint/2010/main" val="380804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970415" y="1871349"/>
            <a:ext cx="1319079" cy="1319079"/>
          </a:xfrm>
          <a:prstGeom prst="rect">
            <a:avLst/>
          </a:prstGeom>
        </p:spPr>
      </p:pic>
      <p:pic>
        <p:nvPicPr>
          <p:cNvPr id="19" name="Picture 18"/>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6457950" y="1827801"/>
            <a:ext cx="1399714" cy="1399714"/>
          </a:xfrm>
          <a:prstGeom prst="rect">
            <a:avLst/>
          </a:prstGeom>
        </p:spPr>
      </p:pic>
      <p:pic>
        <p:nvPicPr>
          <p:cNvPr id="18" name="Picture 17"/>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3422" y="1765657"/>
            <a:ext cx="1524003" cy="1524003"/>
          </a:xfrm>
          <a:prstGeom prst="rect">
            <a:avLst/>
          </a:prstGeom>
        </p:spPr>
      </p:pic>
      <p:sp>
        <p:nvSpPr>
          <p:cNvPr id="10" name="Rounded Rectangle 9"/>
          <p:cNvSpPr/>
          <p:nvPr/>
        </p:nvSpPr>
        <p:spPr>
          <a:xfrm>
            <a:off x="628650" y="1729147"/>
            <a:ext cx="2616200" cy="1560513"/>
          </a:xfrm>
          <a:prstGeom prst="roundRect">
            <a:avLst/>
          </a:prstGeom>
          <a:solidFill>
            <a:srgbClr val="92D05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CRC Assignments Recap</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11</a:t>
            </a:r>
            <a:endParaRPr lang="en-US" dirty="0"/>
          </a:p>
        </p:txBody>
      </p:sp>
      <p:sp>
        <p:nvSpPr>
          <p:cNvPr id="9"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11" name="Rounded Rectangle 10"/>
          <p:cNvSpPr/>
          <p:nvPr/>
        </p:nvSpPr>
        <p:spPr>
          <a:xfrm>
            <a:off x="5933179" y="1729147"/>
            <a:ext cx="2435683" cy="1560513"/>
          </a:xfrm>
          <a:prstGeom prst="roundRect">
            <a:avLst/>
          </a:prstGeom>
          <a:solidFill>
            <a:srgbClr val="FFC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244850" y="1729149"/>
            <a:ext cx="2688329" cy="1562100"/>
          </a:xfrm>
          <a:prstGeom prst="roundRect">
            <a:avLst/>
          </a:prstGeom>
          <a:solidFill>
            <a:srgbClr val="00B0F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15516" y="2215251"/>
            <a:ext cx="2242467" cy="646331"/>
          </a:xfrm>
          <a:prstGeom prst="rect">
            <a:avLst/>
          </a:prstGeom>
        </p:spPr>
        <p:txBody>
          <a:bodyPr wrap="square">
            <a:spAutoFit/>
          </a:bodyPr>
          <a:lstStyle/>
          <a:p>
            <a:pPr algn="ctr"/>
            <a:r>
              <a:rPr lang="en-US" b="1" dirty="0"/>
              <a:t>Individual </a:t>
            </a:r>
            <a:endParaRPr lang="en-US" b="1" dirty="0" smtClean="0"/>
          </a:p>
          <a:p>
            <a:pPr algn="ctr"/>
            <a:r>
              <a:rPr lang="en-US" b="1" dirty="0" smtClean="0"/>
              <a:t>Capacity-Building</a:t>
            </a:r>
            <a:endParaRPr lang="en-US" b="1" dirty="0"/>
          </a:p>
        </p:txBody>
      </p:sp>
      <p:sp>
        <p:nvSpPr>
          <p:cNvPr id="14" name="Rectangle 13"/>
          <p:cNvSpPr/>
          <p:nvPr/>
        </p:nvSpPr>
        <p:spPr>
          <a:xfrm>
            <a:off x="3482958" y="2204497"/>
            <a:ext cx="2242467" cy="646331"/>
          </a:xfrm>
          <a:prstGeom prst="rect">
            <a:avLst/>
          </a:prstGeom>
        </p:spPr>
        <p:txBody>
          <a:bodyPr wrap="square">
            <a:spAutoFit/>
          </a:bodyPr>
          <a:lstStyle/>
          <a:p>
            <a:pPr algn="ctr"/>
            <a:r>
              <a:rPr lang="en-US" b="1" dirty="0" smtClean="0"/>
              <a:t>Provider </a:t>
            </a:r>
          </a:p>
          <a:p>
            <a:pPr algn="ctr"/>
            <a:r>
              <a:rPr lang="en-US" b="1" dirty="0" smtClean="0"/>
              <a:t>Capacity-Building</a:t>
            </a:r>
            <a:endParaRPr lang="en-US" b="1" dirty="0"/>
          </a:p>
        </p:txBody>
      </p:sp>
      <p:sp>
        <p:nvSpPr>
          <p:cNvPr id="15" name="Rectangle 14"/>
          <p:cNvSpPr/>
          <p:nvPr/>
        </p:nvSpPr>
        <p:spPr>
          <a:xfrm>
            <a:off x="6029787" y="2167874"/>
            <a:ext cx="2242467" cy="646331"/>
          </a:xfrm>
          <a:prstGeom prst="rect">
            <a:avLst/>
          </a:prstGeom>
        </p:spPr>
        <p:txBody>
          <a:bodyPr wrap="square">
            <a:spAutoFit/>
          </a:bodyPr>
          <a:lstStyle/>
          <a:p>
            <a:pPr algn="ctr"/>
            <a:r>
              <a:rPr lang="en-US" b="1" dirty="0" smtClean="0"/>
              <a:t>System </a:t>
            </a:r>
          </a:p>
          <a:p>
            <a:pPr algn="ctr"/>
            <a:r>
              <a:rPr lang="en-US" b="1" dirty="0" smtClean="0"/>
              <a:t>Capacity-Building</a:t>
            </a:r>
            <a:endParaRPr lang="en-US" b="1" dirty="0"/>
          </a:p>
        </p:txBody>
      </p:sp>
      <p:pic>
        <p:nvPicPr>
          <p:cNvPr id="3" name="Picture 2"/>
          <p:cNvPicPr>
            <a:picLocks noChangeAspect="1"/>
          </p:cNvPicPr>
          <p:nvPr/>
        </p:nvPicPr>
        <p:blipFill>
          <a:blip r:embed="rId6"/>
          <a:stretch>
            <a:fillRect/>
          </a:stretch>
        </p:blipFill>
        <p:spPr>
          <a:xfrm>
            <a:off x="1915423" y="3504926"/>
            <a:ext cx="5597402" cy="2482678"/>
          </a:xfrm>
          <a:prstGeom prst="rect">
            <a:avLst/>
          </a:prstGeom>
        </p:spPr>
      </p:pic>
      <p:sp>
        <p:nvSpPr>
          <p:cNvPr id="16"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68747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normAutofit fontScale="90000"/>
          </a:bodyPr>
          <a:lstStyle/>
          <a:p>
            <a:r>
              <a:rPr lang="en-US" dirty="0" smtClean="0"/>
              <a:t>CRC Assignments Recap</a:t>
            </a:r>
            <a:br>
              <a:rPr lang="en-US" dirty="0" smtClean="0"/>
            </a:br>
            <a:r>
              <a:rPr lang="en-US" dirty="0" smtClean="0"/>
              <a:t/>
            </a:r>
            <a:br>
              <a:rPr lang="en-US" dirty="0" smtClean="0"/>
            </a:br>
            <a:r>
              <a:rPr lang="en-US" sz="1800" dirty="0">
                <a:hlinkClick r:id="rId3"/>
              </a:rPr>
              <a:t>http://www.dbhds.virginia.gov/developmental-services/provider-development</a:t>
            </a:r>
            <a:endParaRPr lang="en-US" sz="1800"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a:xfrm>
            <a:off x="6457950" y="6346827"/>
            <a:ext cx="2065337" cy="374650"/>
          </a:xfrm>
        </p:spPr>
        <p:txBody>
          <a:bodyPr/>
          <a:lstStyle/>
          <a:p>
            <a:r>
              <a:rPr lang="en-US" dirty="0" smtClean="0"/>
              <a:t>12</a:t>
            </a:r>
            <a:endParaRPr lang="en-US" dirty="0"/>
          </a:p>
        </p:txBody>
      </p:sp>
      <p:sp>
        <p:nvSpPr>
          <p:cNvPr id="9"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pic>
        <p:nvPicPr>
          <p:cNvPr id="3" name="Picture 2"/>
          <p:cNvPicPr>
            <a:picLocks noChangeAspect="1"/>
          </p:cNvPicPr>
          <p:nvPr/>
        </p:nvPicPr>
        <p:blipFill>
          <a:blip r:embed="rId4"/>
          <a:stretch>
            <a:fillRect/>
          </a:stretch>
        </p:blipFill>
        <p:spPr>
          <a:xfrm>
            <a:off x="228391" y="1821657"/>
            <a:ext cx="8687215" cy="4394199"/>
          </a:xfrm>
          <a:prstGeom prst="rect">
            <a:avLst/>
          </a:prstGeom>
        </p:spPr>
      </p:pic>
      <p:sp>
        <p:nvSpPr>
          <p:cNvPr id="6"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179575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a:t>Jump-Start Funding Program</a:t>
            </a:r>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13</a:t>
            </a:r>
            <a:endParaRPr lang="en-US" dirty="0"/>
          </a:p>
        </p:txBody>
      </p:sp>
      <p:sp>
        <p:nvSpPr>
          <p:cNvPr id="3" name="Content Placeholder 2"/>
          <p:cNvSpPr>
            <a:spLocks noGrp="1"/>
          </p:cNvSpPr>
          <p:nvPr>
            <p:ph idx="1"/>
          </p:nvPr>
        </p:nvSpPr>
        <p:spPr/>
        <p:txBody>
          <a:bodyPr>
            <a:normAutofit/>
          </a:bodyPr>
          <a:lstStyle/>
          <a:p>
            <a:r>
              <a:rPr lang="en-US" sz="2400" dirty="0" smtClean="0">
                <a:latin typeface="+mn-lt"/>
              </a:rPr>
              <a:t>Awarded approximately $55,490 in Fiscal Year 2020 to create integrated residential and day options in underserved areas.</a:t>
            </a:r>
          </a:p>
          <a:p>
            <a:endParaRPr lang="en-US" sz="2400" dirty="0">
              <a:latin typeface="+mn-lt"/>
            </a:endParaRPr>
          </a:p>
          <a:p>
            <a:r>
              <a:rPr lang="en-US" sz="2400" dirty="0" smtClean="0">
                <a:latin typeface="+mn-lt"/>
              </a:rPr>
              <a:t>Provider Roundtables</a:t>
            </a:r>
          </a:p>
          <a:p>
            <a:endParaRPr lang="en-US" sz="2400" dirty="0">
              <a:latin typeface="+mn-lt"/>
            </a:endParaRPr>
          </a:p>
          <a:p>
            <a:r>
              <a:rPr lang="en-US" sz="2400" dirty="0" smtClean="0">
                <a:latin typeface="+mn-lt"/>
              </a:rPr>
              <a:t>Open House</a:t>
            </a:r>
          </a:p>
          <a:p>
            <a:endParaRPr lang="en-US" sz="2400" dirty="0">
              <a:latin typeface="+mn-lt"/>
            </a:endParaRPr>
          </a:p>
          <a:p>
            <a:r>
              <a:rPr lang="en-US" sz="2400" dirty="0" smtClean="0">
                <a:latin typeface="+mn-lt"/>
              </a:rPr>
              <a:t>If interested in applying for funding to start or expand integrated services in an underserved area, visit: </a:t>
            </a:r>
            <a:r>
              <a:rPr lang="en-US" sz="2000" dirty="0">
                <a:hlinkClick r:id="rId3"/>
              </a:rPr>
              <a:t>http://www.dbhds.virginia.gov/developmental-services/provider-development</a:t>
            </a:r>
            <a:endParaRPr lang="en-US" sz="2000" dirty="0">
              <a:latin typeface="+mn-lt"/>
            </a:endParaRPr>
          </a:p>
          <a:p>
            <a:endParaRPr lang="en-US" dirty="0"/>
          </a:p>
        </p:txBody>
      </p:sp>
      <p:sp>
        <p:nvSpPr>
          <p:cNvPr id="8"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7"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3" y="6346825"/>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202730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DSP Supervisory Training</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14</a:t>
            </a:r>
            <a:endParaRPr lang="en-US" dirty="0"/>
          </a:p>
        </p:txBody>
      </p:sp>
      <p:sp>
        <p:nvSpPr>
          <p:cNvPr id="3" name="Content Placeholder 2"/>
          <p:cNvSpPr>
            <a:spLocks noGrp="1"/>
          </p:cNvSpPr>
          <p:nvPr>
            <p:ph idx="1"/>
          </p:nvPr>
        </p:nvSpPr>
        <p:spPr>
          <a:xfrm>
            <a:off x="203199" y="1819275"/>
            <a:ext cx="8929511" cy="4351338"/>
          </a:xfrm>
        </p:spPr>
        <p:txBody>
          <a:bodyPr>
            <a:normAutofit/>
          </a:bodyPr>
          <a:lstStyle/>
          <a:p>
            <a:r>
              <a:rPr lang="en-US" sz="2400" dirty="0" smtClean="0">
                <a:latin typeface="+mn-lt"/>
              </a:rPr>
              <a:t>Updated to meet indicators of the DOJ Settlement Agreement.</a:t>
            </a:r>
            <a:endParaRPr lang="en-US" sz="2400" dirty="0">
              <a:latin typeface="+mn-lt"/>
            </a:endParaRPr>
          </a:p>
          <a:p>
            <a:r>
              <a:rPr lang="en-US" sz="2400" dirty="0" smtClean="0">
                <a:latin typeface="+mn-lt"/>
              </a:rPr>
              <a:t>Available on Commonwealth of Virginia Learning Center (COVLC) on July 1, 2020.</a:t>
            </a:r>
            <a:endParaRPr lang="en-US" sz="2400" dirty="0">
              <a:latin typeface="+mn-lt"/>
            </a:endParaRPr>
          </a:p>
          <a:p>
            <a:r>
              <a:rPr lang="en-US" sz="2400" dirty="0" smtClean="0">
                <a:latin typeface="+mn-lt"/>
              </a:rPr>
              <a:t>3 modules that take approximately 2 ½ hours collectively to complete.</a:t>
            </a:r>
            <a:endParaRPr lang="en-US" sz="2400" dirty="0">
              <a:latin typeface="+mn-lt"/>
            </a:endParaRPr>
          </a:p>
          <a:p>
            <a:r>
              <a:rPr lang="en-US" sz="2400" dirty="0" smtClean="0">
                <a:latin typeface="+mn-lt"/>
              </a:rPr>
              <a:t>Mandatory for new DSP Supervisors and optional for DSP Supervisors who have already received a certificate from completing the previous version in COVLC.</a:t>
            </a:r>
            <a:endParaRPr lang="en-US" sz="2000" dirty="0">
              <a:latin typeface="+mn-lt"/>
            </a:endParaRPr>
          </a:p>
          <a:p>
            <a:endParaRPr lang="en-US" dirty="0"/>
          </a:p>
        </p:txBody>
      </p:sp>
      <p:pic>
        <p:nvPicPr>
          <p:cNvPr id="4" name="Picture 3"/>
          <p:cNvPicPr>
            <a:picLocks noChangeAspect="1"/>
          </p:cNvPicPr>
          <p:nvPr/>
        </p:nvPicPr>
        <p:blipFill>
          <a:blip r:embed="rId3"/>
          <a:stretch>
            <a:fillRect/>
          </a:stretch>
        </p:blipFill>
        <p:spPr>
          <a:xfrm>
            <a:off x="3343073" y="4619920"/>
            <a:ext cx="4415921" cy="2238080"/>
          </a:xfrm>
          <a:prstGeom prst="rect">
            <a:avLst/>
          </a:prstGeom>
          <a:ln>
            <a:solidFill>
              <a:schemeClr val="accent1"/>
            </a:solidFill>
          </a:ln>
        </p:spPr>
      </p:pic>
      <p:sp>
        <p:nvSpPr>
          <p:cNvPr id="6"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97436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Virtual Training</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15</a:t>
            </a:r>
            <a:endParaRPr lang="en-US" dirty="0"/>
          </a:p>
        </p:txBody>
      </p:sp>
      <p:sp>
        <p:nvSpPr>
          <p:cNvPr id="3" name="Content Placeholder 2"/>
          <p:cNvSpPr>
            <a:spLocks noGrp="1"/>
          </p:cNvSpPr>
          <p:nvPr>
            <p:ph idx="1"/>
          </p:nvPr>
        </p:nvSpPr>
        <p:spPr>
          <a:xfrm>
            <a:off x="361244" y="1819275"/>
            <a:ext cx="8342490" cy="4351338"/>
          </a:xfrm>
        </p:spPr>
        <p:txBody>
          <a:bodyPr>
            <a:normAutofit/>
          </a:bodyPr>
          <a:lstStyle/>
          <a:p>
            <a:r>
              <a:rPr lang="en-US" sz="2400" dirty="0" smtClean="0">
                <a:latin typeface="+mn-lt"/>
              </a:rPr>
              <a:t>Interactive virtual Part V Plan for Supports Training coming soon!</a:t>
            </a:r>
            <a:endParaRPr lang="en-US" sz="2400" dirty="0">
              <a:latin typeface="+mn-lt"/>
            </a:endParaRPr>
          </a:p>
          <a:p>
            <a:r>
              <a:rPr lang="en-US" sz="2400" dirty="0" smtClean="0">
                <a:latin typeface="+mn-lt"/>
              </a:rPr>
              <a:t>Instructor Led Remote (ILR) Community Connections and Person Centered Thinking Training developed by The Learning Community for Person Centered Practices (TLCPCP), available beginning in July 2020.</a:t>
            </a:r>
          </a:p>
          <a:p>
            <a:r>
              <a:rPr lang="en-US" sz="2400" dirty="0" smtClean="0">
                <a:latin typeface="+mn-lt"/>
              </a:rPr>
              <a:t>Training and orientation for </a:t>
            </a:r>
          </a:p>
          <a:p>
            <a:pPr marL="0" indent="0">
              <a:buNone/>
            </a:pPr>
            <a:r>
              <a:rPr lang="en-US" sz="2400" dirty="0" smtClean="0">
                <a:latin typeface="+mn-lt"/>
              </a:rPr>
              <a:t>   other TLCPCP-credentialed </a:t>
            </a:r>
          </a:p>
          <a:p>
            <a:pPr marL="0" indent="0">
              <a:buNone/>
            </a:pPr>
            <a:r>
              <a:rPr lang="en-US" sz="2400" dirty="0" smtClean="0">
                <a:latin typeface="+mn-lt"/>
              </a:rPr>
              <a:t>   instructors around the </a:t>
            </a:r>
          </a:p>
          <a:p>
            <a:pPr marL="0" indent="0">
              <a:buNone/>
            </a:pPr>
            <a:r>
              <a:rPr lang="en-US" sz="2400" dirty="0" smtClean="0">
                <a:latin typeface="+mn-lt"/>
              </a:rPr>
              <a:t>   Commonwealth.</a:t>
            </a:r>
            <a:endParaRPr lang="en-US" sz="2400" dirty="0">
              <a:latin typeface="+mn-lt"/>
            </a:endParaRPr>
          </a:p>
          <a:p>
            <a:pPr marL="0" indent="0">
              <a:buNone/>
            </a:pPr>
            <a:endParaRPr lang="en-US" dirty="0"/>
          </a:p>
        </p:txBody>
      </p:sp>
      <p:pic>
        <p:nvPicPr>
          <p:cNvPr id="6" name="Picture 5"/>
          <p:cNvPicPr>
            <a:picLocks noChangeAspect="1"/>
          </p:cNvPicPr>
          <p:nvPr/>
        </p:nvPicPr>
        <p:blipFill>
          <a:blip r:embed="rId3"/>
          <a:stretch>
            <a:fillRect/>
          </a:stretch>
        </p:blipFill>
        <p:spPr>
          <a:xfrm>
            <a:off x="4758972" y="3436992"/>
            <a:ext cx="3397956" cy="2387941"/>
          </a:xfrm>
          <a:prstGeom prst="rect">
            <a:avLst/>
          </a:prstGeom>
        </p:spPr>
      </p:pic>
      <p:pic>
        <p:nvPicPr>
          <p:cNvPr id="8" name="Picture 7"/>
          <p:cNvPicPr>
            <a:picLocks noChangeAspect="1"/>
          </p:cNvPicPr>
          <p:nvPr/>
        </p:nvPicPr>
        <p:blipFill>
          <a:blip r:embed="rId4"/>
          <a:stretch>
            <a:fillRect/>
          </a:stretch>
        </p:blipFill>
        <p:spPr>
          <a:xfrm>
            <a:off x="998361" y="5824933"/>
            <a:ext cx="3573639" cy="1087055"/>
          </a:xfrm>
          <a:prstGeom prst="rect">
            <a:avLst/>
          </a:prstGeom>
        </p:spPr>
      </p:pic>
      <p:pic>
        <p:nvPicPr>
          <p:cNvPr id="9" name="Picture 8"/>
          <p:cNvPicPr>
            <a:picLocks noChangeAspect="1"/>
          </p:cNvPicPr>
          <p:nvPr/>
        </p:nvPicPr>
        <p:blipFill>
          <a:blip r:embed="rId5"/>
          <a:stretch>
            <a:fillRect/>
          </a:stretch>
        </p:blipFill>
        <p:spPr>
          <a:xfrm>
            <a:off x="4572000" y="5805318"/>
            <a:ext cx="3352801" cy="1106670"/>
          </a:xfrm>
          <a:prstGeom prst="rect">
            <a:avLst/>
          </a:prstGeom>
        </p:spPr>
      </p:pic>
    </p:spTree>
    <p:extLst>
      <p:ext uri="{BB962C8B-B14F-4D97-AF65-F5344CB8AC3E}">
        <p14:creationId xmlns:p14="http://schemas.microsoft.com/office/powerpoint/2010/main" val="249065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16</a:t>
            </a:r>
            <a:endParaRPr lang="en-US" dirty="0"/>
          </a:p>
        </p:txBody>
      </p:sp>
      <p:sp>
        <p:nvSpPr>
          <p:cNvPr id="9" name="Title 1">
            <a:extLst>
              <a:ext uri="{FF2B5EF4-FFF2-40B4-BE49-F238E27FC236}">
                <a16:creationId xmlns:a16="http://schemas.microsoft.com/office/drawing/2014/main" id="{27804729-ABC0-4E6B-B54B-589A993636C3}"/>
              </a:ext>
            </a:extLst>
          </p:cNvPr>
          <p:cNvSpPr>
            <a:spLocks noGrp="1"/>
          </p:cNvSpPr>
          <p:nvPr>
            <p:ph type="title"/>
          </p:nvPr>
        </p:nvSpPr>
        <p:spPr>
          <a:xfrm>
            <a:off x="628650" y="365126"/>
            <a:ext cx="7886700" cy="1325563"/>
          </a:xfrm>
        </p:spPr>
        <p:txBody>
          <a:bodyPr/>
          <a:lstStyle/>
          <a:p>
            <a:r>
              <a:rPr lang="en-US" dirty="0"/>
              <a:t>Key Performance Measures</a:t>
            </a:r>
          </a:p>
        </p:txBody>
      </p:sp>
      <p:sp>
        <p:nvSpPr>
          <p:cNvPr id="10"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3" y="6346825"/>
            <a:ext cx="2065337" cy="374650"/>
          </a:xfrm>
        </p:spPr>
        <p:txBody>
          <a:bodyPr/>
          <a:lstStyle/>
          <a:p>
            <a:r>
              <a:rPr lang="en-US" dirty="0" smtClean="0"/>
              <a:t>7/23/20</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2644" y="2331677"/>
            <a:ext cx="5058709" cy="3374159"/>
          </a:xfrm>
          <a:prstGeom prst="rect">
            <a:avLst/>
          </a:prstGeom>
        </p:spPr>
      </p:pic>
    </p:spTree>
    <p:extLst>
      <p:ext uri="{BB962C8B-B14F-4D97-AF65-F5344CB8AC3E}">
        <p14:creationId xmlns:p14="http://schemas.microsoft.com/office/powerpoint/2010/main" val="272653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17</a:t>
            </a:r>
            <a:endParaRPr lang="en-US" dirty="0"/>
          </a:p>
        </p:txBody>
      </p:sp>
      <p:sp>
        <p:nvSpPr>
          <p:cNvPr id="9" name="Title 1">
            <a:extLst>
              <a:ext uri="{FF2B5EF4-FFF2-40B4-BE49-F238E27FC236}">
                <a16:creationId xmlns:a16="http://schemas.microsoft.com/office/drawing/2014/main" id="{27804729-ABC0-4E6B-B54B-589A993636C3}"/>
              </a:ext>
            </a:extLst>
          </p:cNvPr>
          <p:cNvSpPr>
            <a:spLocks noGrp="1"/>
          </p:cNvSpPr>
          <p:nvPr>
            <p:ph type="title"/>
          </p:nvPr>
        </p:nvSpPr>
        <p:spPr>
          <a:xfrm>
            <a:off x="628650" y="365126"/>
            <a:ext cx="7886700" cy="1325563"/>
          </a:xfrm>
        </p:spPr>
        <p:txBody>
          <a:bodyPr/>
          <a:lstStyle/>
          <a:p>
            <a:r>
              <a:rPr lang="en-US" dirty="0"/>
              <a:t>Key Performance Measures</a:t>
            </a:r>
          </a:p>
        </p:txBody>
      </p:sp>
      <p:sp>
        <p:nvSpPr>
          <p:cNvPr id="10"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2" name="Rectangle 1"/>
          <p:cNvSpPr/>
          <p:nvPr/>
        </p:nvSpPr>
        <p:spPr>
          <a:xfrm>
            <a:off x="620711" y="1782231"/>
            <a:ext cx="7886700" cy="646331"/>
          </a:xfrm>
          <a:prstGeom prst="rect">
            <a:avLst/>
          </a:prstGeom>
        </p:spPr>
        <p:txBody>
          <a:bodyPr wrap="square">
            <a:spAutoFit/>
          </a:bodyPr>
          <a:lstStyle/>
          <a:p>
            <a:r>
              <a:rPr lang="en-US" b="1" dirty="0">
                <a:latin typeface="T3Font_6"/>
              </a:rPr>
              <a:t>Data continues to indicate an annual 2% increase in the overall DD waiver population receiving services in the most integrated settings.</a:t>
            </a:r>
            <a:endParaRPr lang="en-US" b="1" dirty="0"/>
          </a:p>
        </p:txBody>
      </p:sp>
      <p:pic>
        <p:nvPicPr>
          <p:cNvPr id="4" name="Picture 3"/>
          <p:cNvPicPr>
            <a:picLocks noChangeAspect="1"/>
          </p:cNvPicPr>
          <p:nvPr/>
        </p:nvPicPr>
        <p:blipFill>
          <a:blip r:embed="rId3"/>
          <a:stretch>
            <a:fillRect/>
          </a:stretch>
        </p:blipFill>
        <p:spPr>
          <a:xfrm>
            <a:off x="1557688" y="2520104"/>
            <a:ext cx="5836533" cy="3608479"/>
          </a:xfrm>
          <a:prstGeom prst="rect">
            <a:avLst/>
          </a:prstGeom>
        </p:spPr>
      </p:pic>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3" y="6346825"/>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74390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04729-ABC0-4E6B-B54B-589A993636C3}"/>
              </a:ext>
            </a:extLst>
          </p:cNvPr>
          <p:cNvSpPr>
            <a:spLocks noGrp="1"/>
          </p:cNvSpPr>
          <p:nvPr>
            <p:ph type="title"/>
          </p:nvPr>
        </p:nvSpPr>
        <p:spPr/>
        <p:txBody>
          <a:bodyPr/>
          <a:lstStyle/>
          <a:p>
            <a:r>
              <a:rPr lang="en-US" dirty="0"/>
              <a:t>Key Performance Measures</a:t>
            </a:r>
          </a:p>
        </p:txBody>
      </p:sp>
      <p:sp>
        <p:nvSpPr>
          <p:cNvPr id="5" name="Text Placeholder 4">
            <a:extLst>
              <a:ext uri="{FF2B5EF4-FFF2-40B4-BE49-F238E27FC236}">
                <a16:creationId xmlns:a16="http://schemas.microsoft.com/office/drawing/2014/main" id="{677A6290-FD63-4CB5-AD42-ECD883D3809F}"/>
              </a:ext>
            </a:extLst>
          </p:cNvPr>
          <p:cNvSpPr>
            <a:spLocks noGrp="1"/>
          </p:cNvSpPr>
          <p:nvPr>
            <p:ph type="body" sz="quarter" idx="17"/>
          </p:nvPr>
        </p:nvSpPr>
        <p:spPr/>
        <p:txBody>
          <a:bodyPr/>
          <a:lstStyle/>
          <a:p>
            <a:r>
              <a:rPr lang="en-US" dirty="0" smtClean="0"/>
              <a:t>18</a:t>
            </a:r>
            <a:endParaRPr lang="en-US" dirty="0"/>
          </a:p>
        </p:txBody>
      </p:sp>
      <p:sp>
        <p:nvSpPr>
          <p:cNvPr id="9"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4" name="Rectangle 3"/>
          <p:cNvSpPr/>
          <p:nvPr/>
        </p:nvSpPr>
        <p:spPr>
          <a:xfrm>
            <a:off x="366887" y="1869222"/>
            <a:ext cx="8410223" cy="923330"/>
          </a:xfrm>
          <a:prstGeom prst="rect">
            <a:avLst/>
          </a:prstGeom>
        </p:spPr>
        <p:txBody>
          <a:bodyPr wrap="square">
            <a:spAutoFit/>
          </a:bodyPr>
          <a:lstStyle/>
          <a:p>
            <a:r>
              <a:rPr lang="en-US" b="1" dirty="0">
                <a:latin typeface="T3Font_6"/>
              </a:rPr>
              <a:t>Data continues to indicate that at least 90% of individuals new to the</a:t>
            </a:r>
          </a:p>
          <a:p>
            <a:r>
              <a:rPr lang="en-US" b="1" dirty="0">
                <a:latin typeface="T3Font_6"/>
              </a:rPr>
              <a:t>waivers, including for individuals with a “supports need level” of 6 or 7, since FY16 are receiving services in the most integrated setting.</a:t>
            </a:r>
            <a:endParaRPr lang="en-US" b="1" dirty="0"/>
          </a:p>
        </p:txBody>
      </p:sp>
      <p:pic>
        <p:nvPicPr>
          <p:cNvPr id="3" name="Picture 2"/>
          <p:cNvPicPr>
            <a:picLocks noChangeAspect="1"/>
          </p:cNvPicPr>
          <p:nvPr/>
        </p:nvPicPr>
        <p:blipFill>
          <a:blip r:embed="rId3"/>
          <a:stretch>
            <a:fillRect/>
          </a:stretch>
        </p:blipFill>
        <p:spPr>
          <a:xfrm>
            <a:off x="459712" y="2792552"/>
            <a:ext cx="8224572" cy="3417188"/>
          </a:xfrm>
          <a:prstGeom prst="rect">
            <a:avLst/>
          </a:prstGeom>
        </p:spPr>
      </p:pic>
      <p:sp>
        <p:nvSpPr>
          <p:cNvPr id="7" name="Rectangle 6"/>
          <p:cNvSpPr/>
          <p:nvPr/>
        </p:nvSpPr>
        <p:spPr>
          <a:xfrm>
            <a:off x="2415822" y="4007556"/>
            <a:ext cx="869245" cy="2370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15822" y="5847644"/>
            <a:ext cx="869245" cy="203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3" y="6346825"/>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63744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743074"/>
            <a:ext cx="9144000" cy="978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a:t>12</a:t>
            </a:r>
          </a:p>
        </p:txBody>
      </p:sp>
      <p:sp>
        <p:nvSpPr>
          <p:cNvPr id="9" name="Title 1">
            <a:extLst>
              <a:ext uri="{FF2B5EF4-FFF2-40B4-BE49-F238E27FC236}">
                <a16:creationId xmlns:a16="http://schemas.microsoft.com/office/drawing/2014/main" id="{27804729-ABC0-4E6B-B54B-589A993636C3}"/>
              </a:ext>
            </a:extLst>
          </p:cNvPr>
          <p:cNvSpPr>
            <a:spLocks noGrp="1"/>
          </p:cNvSpPr>
          <p:nvPr>
            <p:ph type="title"/>
          </p:nvPr>
        </p:nvSpPr>
        <p:spPr>
          <a:xfrm>
            <a:off x="628650" y="365126"/>
            <a:ext cx="7886700" cy="1325563"/>
          </a:xfrm>
        </p:spPr>
        <p:txBody>
          <a:bodyPr/>
          <a:lstStyle/>
          <a:p>
            <a:r>
              <a:rPr lang="en-US" dirty="0"/>
              <a:t>Key Performance Measures</a:t>
            </a:r>
          </a:p>
        </p:txBody>
      </p:sp>
      <p:sp>
        <p:nvSpPr>
          <p:cNvPr id="7"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a:t>7.12.19</a:t>
            </a:r>
          </a:p>
        </p:txBody>
      </p:sp>
      <p:sp>
        <p:nvSpPr>
          <p:cNvPr id="8"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2" name="Rectangle 1"/>
          <p:cNvSpPr/>
          <p:nvPr/>
        </p:nvSpPr>
        <p:spPr>
          <a:xfrm>
            <a:off x="722489" y="1736828"/>
            <a:ext cx="7800798" cy="646331"/>
          </a:xfrm>
          <a:prstGeom prst="rect">
            <a:avLst/>
          </a:prstGeom>
        </p:spPr>
        <p:txBody>
          <a:bodyPr wrap="square">
            <a:spAutoFit/>
          </a:bodyPr>
          <a:lstStyle/>
          <a:p>
            <a:r>
              <a:rPr lang="en-US" b="1" dirty="0">
                <a:solidFill>
                  <a:srgbClr val="000000"/>
                </a:solidFill>
                <a:latin typeface="YACgETiWKS8 0"/>
              </a:rPr>
              <a:t>The Data Summary indicates an increase in services available by</a:t>
            </a:r>
            <a:endParaRPr lang="en-US" dirty="0">
              <a:solidFill>
                <a:srgbClr val="000000"/>
              </a:solidFill>
              <a:latin typeface="YACgETiWKS8 0"/>
            </a:endParaRPr>
          </a:p>
          <a:p>
            <a:r>
              <a:rPr lang="en-US" b="1" dirty="0">
                <a:solidFill>
                  <a:srgbClr val="000000"/>
                </a:solidFill>
                <a:latin typeface="YACgETiWKS8 0"/>
              </a:rPr>
              <a:t>locality over time.</a:t>
            </a:r>
            <a:r>
              <a:rPr lang="en-US" dirty="0">
                <a:solidFill>
                  <a:srgbClr val="000000"/>
                </a:solidFill>
                <a:latin typeface="YACgETiWKS8 0"/>
              </a:rPr>
              <a:t> </a:t>
            </a:r>
            <a:endParaRPr lang="en-US" dirty="0">
              <a:solidFill>
                <a:srgbClr val="000000"/>
              </a:solidFill>
              <a:effectLst/>
              <a:latin typeface="YACgETiWKS8 0"/>
            </a:endParaRPr>
          </a:p>
        </p:txBody>
      </p:sp>
      <p:pic>
        <p:nvPicPr>
          <p:cNvPr id="4" name="Picture 3"/>
          <p:cNvPicPr>
            <a:picLocks noChangeAspect="1"/>
          </p:cNvPicPr>
          <p:nvPr/>
        </p:nvPicPr>
        <p:blipFill>
          <a:blip r:embed="rId3"/>
          <a:stretch>
            <a:fillRect/>
          </a:stretch>
        </p:blipFill>
        <p:spPr>
          <a:xfrm>
            <a:off x="928032" y="2563283"/>
            <a:ext cx="7287934" cy="4158192"/>
          </a:xfrm>
          <a:prstGeom prst="rect">
            <a:avLst/>
          </a:prstGeom>
        </p:spPr>
      </p:pic>
    </p:spTree>
    <p:extLst>
      <p:ext uri="{BB962C8B-B14F-4D97-AF65-F5344CB8AC3E}">
        <p14:creationId xmlns:p14="http://schemas.microsoft.com/office/powerpoint/2010/main" val="378896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a:t>What we will cover</a:t>
            </a:r>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7" name="Content Placeholder 6"/>
          <p:cNvSpPr>
            <a:spLocks noGrp="1"/>
          </p:cNvSpPr>
          <p:nvPr>
            <p:ph idx="1"/>
          </p:nvPr>
        </p:nvSpPr>
        <p:spPr>
          <a:xfrm>
            <a:off x="564749" y="1713397"/>
            <a:ext cx="7886700" cy="4351338"/>
          </a:xfrm>
        </p:spPr>
        <p:txBody>
          <a:bodyPr>
            <a:normAutofit/>
          </a:bodyPr>
          <a:lstStyle/>
          <a:p>
            <a:endParaRPr lang="en-US" dirty="0">
              <a:latin typeface="+mn-lt"/>
            </a:endParaRPr>
          </a:p>
          <a:p>
            <a:r>
              <a:rPr lang="en-US" dirty="0">
                <a:latin typeface="+mn-lt"/>
              </a:rPr>
              <a:t>Introduction</a:t>
            </a:r>
          </a:p>
          <a:p>
            <a:r>
              <a:rPr lang="en-US" dirty="0">
                <a:latin typeface="+mn-lt"/>
              </a:rPr>
              <a:t>Provider Development activities</a:t>
            </a:r>
          </a:p>
          <a:p>
            <a:r>
              <a:rPr lang="en-US" dirty="0">
                <a:latin typeface="+mn-lt"/>
              </a:rPr>
              <a:t>Key Performance Measures &amp; Targets</a:t>
            </a:r>
          </a:p>
          <a:p>
            <a:r>
              <a:rPr lang="en-US" dirty="0">
                <a:latin typeface="+mn-lt"/>
              </a:rPr>
              <a:t>Regional data</a:t>
            </a:r>
          </a:p>
          <a:p>
            <a:r>
              <a:rPr lang="en-US" dirty="0">
                <a:latin typeface="+mn-lt"/>
              </a:rPr>
              <a:t>Opportunities</a:t>
            </a:r>
          </a:p>
          <a:p>
            <a:r>
              <a:rPr lang="en-US" dirty="0">
                <a:latin typeface="+mn-lt"/>
              </a:rPr>
              <a:t>Next steps</a:t>
            </a:r>
          </a:p>
          <a:p>
            <a:r>
              <a:rPr lang="en-US" dirty="0">
                <a:latin typeface="+mn-lt"/>
              </a:rPr>
              <a:t>Questions and suggestions</a:t>
            </a:r>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367534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743074"/>
            <a:ext cx="9144000" cy="978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a:t>12</a:t>
            </a:r>
          </a:p>
        </p:txBody>
      </p:sp>
      <p:sp>
        <p:nvSpPr>
          <p:cNvPr id="9" name="Title 1">
            <a:extLst>
              <a:ext uri="{FF2B5EF4-FFF2-40B4-BE49-F238E27FC236}">
                <a16:creationId xmlns:a16="http://schemas.microsoft.com/office/drawing/2014/main" id="{27804729-ABC0-4E6B-B54B-589A993636C3}"/>
              </a:ext>
            </a:extLst>
          </p:cNvPr>
          <p:cNvSpPr>
            <a:spLocks noGrp="1"/>
          </p:cNvSpPr>
          <p:nvPr>
            <p:ph type="title"/>
          </p:nvPr>
        </p:nvSpPr>
        <p:spPr>
          <a:xfrm>
            <a:off x="628650" y="365126"/>
            <a:ext cx="7886700" cy="1325563"/>
          </a:xfrm>
        </p:spPr>
        <p:txBody>
          <a:bodyPr/>
          <a:lstStyle/>
          <a:p>
            <a:r>
              <a:rPr lang="en-US" dirty="0"/>
              <a:t>Key Performance Measures</a:t>
            </a:r>
          </a:p>
        </p:txBody>
      </p:sp>
      <p:sp>
        <p:nvSpPr>
          <p:cNvPr id="7"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a:t>7.12.19</a:t>
            </a:r>
          </a:p>
        </p:txBody>
      </p:sp>
      <p:sp>
        <p:nvSpPr>
          <p:cNvPr id="8"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2" name="Rectangle 1"/>
          <p:cNvSpPr/>
          <p:nvPr/>
        </p:nvSpPr>
        <p:spPr>
          <a:xfrm>
            <a:off x="722489" y="1736828"/>
            <a:ext cx="7800798" cy="923330"/>
          </a:xfrm>
          <a:prstGeom prst="rect">
            <a:avLst/>
          </a:prstGeom>
        </p:spPr>
        <p:txBody>
          <a:bodyPr wrap="square">
            <a:spAutoFit/>
          </a:bodyPr>
          <a:lstStyle/>
          <a:p>
            <a:r>
              <a:rPr lang="en-US" b="1" dirty="0">
                <a:solidFill>
                  <a:srgbClr val="000000"/>
                </a:solidFill>
                <a:latin typeface="YACgETiWKS8 0"/>
              </a:rPr>
              <a:t>The Commonwealth ensures that  at least  86%  of  individuals  who are assigned a waiver slot are enrolled in a service within 5 months,  per regulations. </a:t>
            </a:r>
            <a:endParaRPr lang="en-US" dirty="0">
              <a:solidFill>
                <a:srgbClr val="000000"/>
              </a:solidFill>
              <a:effectLst/>
              <a:latin typeface="YACgETiWKS8 0"/>
            </a:endParaRPr>
          </a:p>
        </p:txBody>
      </p:sp>
      <p:pic>
        <p:nvPicPr>
          <p:cNvPr id="3" name="Picture 2"/>
          <p:cNvPicPr>
            <a:picLocks noChangeAspect="1"/>
          </p:cNvPicPr>
          <p:nvPr/>
        </p:nvPicPr>
        <p:blipFill>
          <a:blip r:embed="rId3"/>
          <a:stretch>
            <a:fillRect/>
          </a:stretch>
        </p:blipFill>
        <p:spPr>
          <a:xfrm>
            <a:off x="484275" y="2986910"/>
            <a:ext cx="8277225" cy="2009775"/>
          </a:xfrm>
          <a:prstGeom prst="rect">
            <a:avLst/>
          </a:prstGeom>
        </p:spPr>
      </p:pic>
    </p:spTree>
    <p:extLst>
      <p:ext uri="{BB962C8B-B14F-4D97-AF65-F5344CB8AC3E}">
        <p14:creationId xmlns:p14="http://schemas.microsoft.com/office/powerpoint/2010/main" val="241196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743074"/>
            <a:ext cx="9144000" cy="978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a:t>12</a:t>
            </a:r>
          </a:p>
        </p:txBody>
      </p:sp>
      <p:sp>
        <p:nvSpPr>
          <p:cNvPr id="9" name="Title 1">
            <a:extLst>
              <a:ext uri="{FF2B5EF4-FFF2-40B4-BE49-F238E27FC236}">
                <a16:creationId xmlns:a16="http://schemas.microsoft.com/office/drawing/2014/main" id="{27804729-ABC0-4E6B-B54B-589A993636C3}"/>
              </a:ext>
            </a:extLst>
          </p:cNvPr>
          <p:cNvSpPr>
            <a:spLocks noGrp="1"/>
          </p:cNvSpPr>
          <p:nvPr>
            <p:ph type="title"/>
          </p:nvPr>
        </p:nvSpPr>
        <p:spPr>
          <a:xfrm>
            <a:off x="628650" y="365126"/>
            <a:ext cx="7886700" cy="1325563"/>
          </a:xfrm>
        </p:spPr>
        <p:txBody>
          <a:bodyPr/>
          <a:lstStyle/>
          <a:p>
            <a:r>
              <a:rPr lang="en-US" dirty="0"/>
              <a:t>Key Performance Measures</a:t>
            </a:r>
          </a:p>
        </p:txBody>
      </p:sp>
      <p:sp>
        <p:nvSpPr>
          <p:cNvPr id="7"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a:t>7.12.19</a:t>
            </a:r>
          </a:p>
        </p:txBody>
      </p:sp>
      <p:sp>
        <p:nvSpPr>
          <p:cNvPr id="8"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2" name="Rectangle 1"/>
          <p:cNvSpPr/>
          <p:nvPr/>
        </p:nvSpPr>
        <p:spPr>
          <a:xfrm>
            <a:off x="722489" y="1736828"/>
            <a:ext cx="7800798" cy="1477328"/>
          </a:xfrm>
          <a:prstGeom prst="rect">
            <a:avLst/>
          </a:prstGeom>
        </p:spPr>
        <p:txBody>
          <a:bodyPr wrap="square">
            <a:spAutoFit/>
          </a:bodyPr>
          <a:lstStyle/>
          <a:p>
            <a:r>
              <a:rPr lang="en-US" b="1" dirty="0">
                <a:solidFill>
                  <a:srgbClr val="000000"/>
                </a:solidFill>
                <a:latin typeface="YACgETiWKS8 0"/>
              </a:rPr>
              <a:t>86% of people with a DD waiver, who are identified through indicator #13 </a:t>
            </a:r>
            <a:r>
              <a:rPr lang="en-US" b="1" dirty="0" smtClean="0">
                <a:solidFill>
                  <a:srgbClr val="000000"/>
                </a:solidFill>
                <a:latin typeface="YACgETiWKS8 0"/>
              </a:rPr>
              <a:t>of III.D.6, </a:t>
            </a:r>
            <a:r>
              <a:rPr lang="en-US" b="1" dirty="0">
                <a:solidFill>
                  <a:srgbClr val="000000"/>
                </a:solidFill>
                <a:latin typeface="YACgETiWKS8 0"/>
              </a:rPr>
              <a:t>desiring a more integrated residential service option (defined as independent living supports, in-home support services, supported living, and sponsored residential) have access to an option that meets their preferences within nine </a:t>
            </a:r>
            <a:r>
              <a:rPr lang="en-US" b="1" dirty="0" smtClean="0">
                <a:solidFill>
                  <a:srgbClr val="000000"/>
                </a:solidFill>
                <a:latin typeface="YACgETiWKS8 0"/>
              </a:rPr>
              <a:t>months.</a:t>
            </a:r>
            <a:endParaRPr lang="en-US" b="1" dirty="0">
              <a:solidFill>
                <a:srgbClr val="000000"/>
              </a:solidFill>
              <a:latin typeface="YACgETiWKS8 0"/>
            </a:endParaRPr>
          </a:p>
        </p:txBody>
      </p:sp>
      <p:pic>
        <p:nvPicPr>
          <p:cNvPr id="4" name="Picture 3"/>
          <p:cNvPicPr>
            <a:picLocks noChangeAspect="1"/>
          </p:cNvPicPr>
          <p:nvPr/>
        </p:nvPicPr>
        <p:blipFill>
          <a:blip r:embed="rId3"/>
          <a:stretch>
            <a:fillRect/>
          </a:stretch>
        </p:blipFill>
        <p:spPr>
          <a:xfrm>
            <a:off x="850811" y="3260295"/>
            <a:ext cx="7544153" cy="3334178"/>
          </a:xfrm>
          <a:prstGeom prst="rect">
            <a:avLst/>
          </a:prstGeom>
        </p:spPr>
      </p:pic>
    </p:spTree>
    <p:extLst>
      <p:ext uri="{BB962C8B-B14F-4D97-AF65-F5344CB8AC3E}">
        <p14:creationId xmlns:p14="http://schemas.microsoft.com/office/powerpoint/2010/main" val="63851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743074"/>
            <a:ext cx="9144000" cy="978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a:t>12</a:t>
            </a:r>
          </a:p>
        </p:txBody>
      </p:sp>
      <p:sp>
        <p:nvSpPr>
          <p:cNvPr id="9" name="Title 1">
            <a:extLst>
              <a:ext uri="{FF2B5EF4-FFF2-40B4-BE49-F238E27FC236}">
                <a16:creationId xmlns:a16="http://schemas.microsoft.com/office/drawing/2014/main" id="{27804729-ABC0-4E6B-B54B-589A993636C3}"/>
              </a:ext>
            </a:extLst>
          </p:cNvPr>
          <p:cNvSpPr>
            <a:spLocks noGrp="1"/>
          </p:cNvSpPr>
          <p:nvPr>
            <p:ph type="title"/>
          </p:nvPr>
        </p:nvSpPr>
        <p:spPr>
          <a:xfrm>
            <a:off x="628650" y="365126"/>
            <a:ext cx="7886700" cy="1325563"/>
          </a:xfrm>
        </p:spPr>
        <p:txBody>
          <a:bodyPr/>
          <a:lstStyle/>
          <a:p>
            <a:r>
              <a:rPr lang="en-US" dirty="0"/>
              <a:t>Key Performance Measures</a:t>
            </a:r>
          </a:p>
        </p:txBody>
      </p:sp>
      <p:sp>
        <p:nvSpPr>
          <p:cNvPr id="7"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a:t>7.12.19</a:t>
            </a:r>
          </a:p>
        </p:txBody>
      </p:sp>
      <p:sp>
        <p:nvSpPr>
          <p:cNvPr id="8"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2" name="Rectangle 1"/>
          <p:cNvSpPr/>
          <p:nvPr/>
        </p:nvSpPr>
        <p:spPr>
          <a:xfrm>
            <a:off x="722489" y="1736828"/>
            <a:ext cx="7800798" cy="646331"/>
          </a:xfrm>
          <a:prstGeom prst="rect">
            <a:avLst/>
          </a:prstGeom>
        </p:spPr>
        <p:txBody>
          <a:bodyPr wrap="square">
            <a:spAutoFit/>
          </a:bodyPr>
          <a:lstStyle/>
          <a:p>
            <a:r>
              <a:rPr lang="en-US" b="1" dirty="0">
                <a:solidFill>
                  <a:srgbClr val="000000"/>
                </a:solidFill>
                <a:latin typeface="YACgETiWKS8 0"/>
              </a:rPr>
              <a:t>86% of provider agency staff meet provider orientation training requirements</a:t>
            </a:r>
          </a:p>
        </p:txBody>
      </p:sp>
      <p:pic>
        <p:nvPicPr>
          <p:cNvPr id="3" name="Picture 2"/>
          <p:cNvPicPr>
            <a:picLocks noChangeAspect="1"/>
          </p:cNvPicPr>
          <p:nvPr/>
        </p:nvPicPr>
        <p:blipFill>
          <a:blip r:embed="rId3"/>
          <a:stretch>
            <a:fillRect/>
          </a:stretch>
        </p:blipFill>
        <p:spPr>
          <a:xfrm>
            <a:off x="2089678" y="2691211"/>
            <a:ext cx="4964642" cy="3541063"/>
          </a:xfrm>
          <a:prstGeom prst="rect">
            <a:avLst/>
          </a:prstGeom>
        </p:spPr>
      </p:pic>
    </p:spTree>
    <p:extLst>
      <p:ext uri="{BB962C8B-B14F-4D97-AF65-F5344CB8AC3E}">
        <p14:creationId xmlns:p14="http://schemas.microsoft.com/office/powerpoint/2010/main" val="278204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743074"/>
            <a:ext cx="9144000" cy="978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a:t>12</a:t>
            </a:r>
          </a:p>
        </p:txBody>
      </p:sp>
      <p:sp>
        <p:nvSpPr>
          <p:cNvPr id="9" name="Title 1">
            <a:extLst>
              <a:ext uri="{FF2B5EF4-FFF2-40B4-BE49-F238E27FC236}">
                <a16:creationId xmlns:a16="http://schemas.microsoft.com/office/drawing/2014/main" id="{27804729-ABC0-4E6B-B54B-589A993636C3}"/>
              </a:ext>
            </a:extLst>
          </p:cNvPr>
          <p:cNvSpPr>
            <a:spLocks noGrp="1"/>
          </p:cNvSpPr>
          <p:nvPr>
            <p:ph type="title"/>
          </p:nvPr>
        </p:nvSpPr>
        <p:spPr>
          <a:xfrm>
            <a:off x="628650" y="365126"/>
            <a:ext cx="7886700" cy="1325563"/>
          </a:xfrm>
        </p:spPr>
        <p:txBody>
          <a:bodyPr/>
          <a:lstStyle/>
          <a:p>
            <a:r>
              <a:rPr lang="en-US" dirty="0"/>
              <a:t>Key Performance Measures</a:t>
            </a:r>
          </a:p>
        </p:txBody>
      </p:sp>
      <p:sp>
        <p:nvSpPr>
          <p:cNvPr id="7"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a:t>7.12.19</a:t>
            </a:r>
          </a:p>
        </p:txBody>
      </p:sp>
      <p:sp>
        <p:nvSpPr>
          <p:cNvPr id="8"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2" name="Rectangle 1"/>
          <p:cNvSpPr/>
          <p:nvPr/>
        </p:nvSpPr>
        <p:spPr>
          <a:xfrm>
            <a:off x="722489" y="1736828"/>
            <a:ext cx="7800798" cy="646331"/>
          </a:xfrm>
          <a:prstGeom prst="rect">
            <a:avLst/>
          </a:prstGeom>
        </p:spPr>
        <p:txBody>
          <a:bodyPr wrap="square">
            <a:spAutoFit/>
          </a:bodyPr>
          <a:lstStyle/>
          <a:p>
            <a:r>
              <a:rPr lang="en-US" b="1" dirty="0">
                <a:solidFill>
                  <a:srgbClr val="000000"/>
                </a:solidFill>
                <a:latin typeface="YACgETiWKS8 0"/>
              </a:rPr>
              <a:t>86% of provider agency direct support professionals (DSPs) meet competency training requirements</a:t>
            </a:r>
          </a:p>
        </p:txBody>
      </p:sp>
      <p:pic>
        <p:nvPicPr>
          <p:cNvPr id="4" name="Picture 3"/>
          <p:cNvPicPr>
            <a:picLocks noChangeAspect="1"/>
          </p:cNvPicPr>
          <p:nvPr/>
        </p:nvPicPr>
        <p:blipFill>
          <a:blip r:embed="rId3"/>
          <a:stretch>
            <a:fillRect/>
          </a:stretch>
        </p:blipFill>
        <p:spPr>
          <a:xfrm>
            <a:off x="1964190" y="2397297"/>
            <a:ext cx="5215618" cy="3647652"/>
          </a:xfrm>
          <a:prstGeom prst="rect">
            <a:avLst/>
          </a:prstGeom>
        </p:spPr>
      </p:pic>
    </p:spTree>
    <p:extLst>
      <p:ext uri="{BB962C8B-B14F-4D97-AF65-F5344CB8AC3E}">
        <p14:creationId xmlns:p14="http://schemas.microsoft.com/office/powerpoint/2010/main" val="206375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743074"/>
            <a:ext cx="9144000" cy="978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a:t>12</a:t>
            </a:r>
          </a:p>
        </p:txBody>
      </p:sp>
      <p:sp>
        <p:nvSpPr>
          <p:cNvPr id="9" name="Title 1">
            <a:extLst>
              <a:ext uri="{FF2B5EF4-FFF2-40B4-BE49-F238E27FC236}">
                <a16:creationId xmlns:a16="http://schemas.microsoft.com/office/drawing/2014/main" id="{27804729-ABC0-4E6B-B54B-589A993636C3}"/>
              </a:ext>
            </a:extLst>
          </p:cNvPr>
          <p:cNvSpPr>
            <a:spLocks noGrp="1"/>
          </p:cNvSpPr>
          <p:nvPr>
            <p:ph type="title"/>
          </p:nvPr>
        </p:nvSpPr>
        <p:spPr>
          <a:xfrm>
            <a:off x="628650" y="365126"/>
            <a:ext cx="7886700" cy="1325563"/>
          </a:xfrm>
        </p:spPr>
        <p:txBody>
          <a:bodyPr/>
          <a:lstStyle/>
          <a:p>
            <a:r>
              <a:rPr lang="en-US" dirty="0" smtClean="0"/>
              <a:t>Demographic Data</a:t>
            </a:r>
            <a:endParaRPr lang="en-US" dirty="0"/>
          </a:p>
        </p:txBody>
      </p:sp>
      <p:sp>
        <p:nvSpPr>
          <p:cNvPr id="7"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a:t>7.12.19</a:t>
            </a:r>
          </a:p>
        </p:txBody>
      </p:sp>
      <p:sp>
        <p:nvSpPr>
          <p:cNvPr id="8"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2" name="Rectangle 1"/>
          <p:cNvSpPr/>
          <p:nvPr/>
        </p:nvSpPr>
        <p:spPr>
          <a:xfrm>
            <a:off x="722489" y="1736828"/>
            <a:ext cx="7800798" cy="369332"/>
          </a:xfrm>
          <a:prstGeom prst="rect">
            <a:avLst/>
          </a:prstGeom>
        </p:spPr>
        <p:txBody>
          <a:bodyPr wrap="square">
            <a:spAutoFit/>
          </a:bodyPr>
          <a:lstStyle/>
          <a:p>
            <a:endParaRPr lang="en-US" b="1" dirty="0">
              <a:solidFill>
                <a:srgbClr val="000000"/>
              </a:solidFill>
              <a:latin typeface="YACgETiWKS8 0"/>
            </a:endParaRPr>
          </a:p>
        </p:txBody>
      </p:sp>
      <p:sp>
        <p:nvSpPr>
          <p:cNvPr id="3" name="TextBox 2"/>
          <p:cNvSpPr txBox="1"/>
          <p:nvPr/>
        </p:nvSpPr>
        <p:spPr>
          <a:xfrm>
            <a:off x="722489" y="1952978"/>
            <a:ext cx="7800798" cy="3046988"/>
          </a:xfrm>
          <a:prstGeom prst="rect">
            <a:avLst/>
          </a:prstGeom>
          <a:noFill/>
        </p:spPr>
        <p:txBody>
          <a:bodyPr wrap="square" rtlCol="0">
            <a:spAutoFit/>
          </a:bodyPr>
          <a:lstStyle/>
          <a:p>
            <a:pPr marL="285750" indent="-285750">
              <a:buFont typeface="Wingdings" panose="05000000000000000000" pitchFamily="2" charset="2"/>
              <a:buChar char="§"/>
            </a:pPr>
            <a:r>
              <a:rPr lang="en-US" sz="2400" dirty="0" smtClean="0"/>
              <a:t>Waitlist</a:t>
            </a:r>
          </a:p>
          <a:p>
            <a:r>
              <a:rPr lang="en-US" sz="2400" dirty="0" smtClean="0"/>
              <a:t>      -by region and priority</a:t>
            </a:r>
          </a:p>
          <a:p>
            <a:r>
              <a:rPr lang="en-US" sz="2400" dirty="0" smtClean="0"/>
              <a:t>      -by time on waitlist and age</a:t>
            </a:r>
          </a:p>
          <a:p>
            <a:pPr marL="285750" indent="-285750">
              <a:buFont typeface="Wingdings" panose="05000000000000000000" pitchFamily="2" charset="2"/>
              <a:buChar char="§"/>
            </a:pPr>
            <a:r>
              <a:rPr lang="en-US" sz="2400" dirty="0" smtClean="0"/>
              <a:t>Residential setting size and type</a:t>
            </a:r>
          </a:p>
          <a:p>
            <a:pPr marL="285750" indent="-285750">
              <a:buFont typeface="Wingdings" panose="05000000000000000000" pitchFamily="2" charset="2"/>
              <a:buChar char="§"/>
            </a:pPr>
            <a:r>
              <a:rPr lang="en-US" sz="2400" dirty="0" smtClean="0"/>
              <a:t>Day Services by type</a:t>
            </a:r>
          </a:p>
          <a:p>
            <a:pPr marL="285750" indent="-285750">
              <a:buFont typeface="Wingdings" panose="05000000000000000000" pitchFamily="2" charset="2"/>
              <a:buChar char="§"/>
            </a:pPr>
            <a:r>
              <a:rPr lang="en-US" sz="2400" dirty="0" smtClean="0"/>
              <a:t>Data specific to types of services received by region</a:t>
            </a:r>
          </a:p>
          <a:p>
            <a:pPr marL="285750" indent="-285750">
              <a:buFont typeface="Wingdings" panose="05000000000000000000" pitchFamily="2" charset="2"/>
              <a:buChar char="§"/>
            </a:pPr>
            <a:r>
              <a:rPr lang="en-US" sz="2400" dirty="0" smtClean="0"/>
              <a:t>Availability of specific services</a:t>
            </a:r>
          </a:p>
          <a:p>
            <a:pPr marL="285750" indent="-285750">
              <a:buFont typeface="Wingdings" panose="05000000000000000000" pitchFamily="2" charset="2"/>
              <a:buChar char="§"/>
            </a:pPr>
            <a:r>
              <a:rPr lang="en-US" sz="2400" dirty="0" smtClean="0"/>
              <a:t>Waiver Service Authorizations by region.</a:t>
            </a:r>
            <a:endParaRPr lang="en-US" sz="2400" dirty="0"/>
          </a:p>
        </p:txBody>
      </p:sp>
    </p:spTree>
    <p:extLst>
      <p:ext uri="{BB962C8B-B14F-4D97-AF65-F5344CB8AC3E}">
        <p14:creationId xmlns:p14="http://schemas.microsoft.com/office/powerpoint/2010/main" val="194961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25</a:t>
            </a:r>
            <a:endParaRPr lang="en-US" dirty="0"/>
          </a:p>
        </p:txBody>
      </p:sp>
      <p:sp>
        <p:nvSpPr>
          <p:cNvPr id="9" name="Title 1">
            <a:extLst>
              <a:ext uri="{FF2B5EF4-FFF2-40B4-BE49-F238E27FC236}">
                <a16:creationId xmlns:a16="http://schemas.microsoft.com/office/drawing/2014/main" id="{27804729-ABC0-4E6B-B54B-589A993636C3}"/>
              </a:ext>
            </a:extLst>
          </p:cNvPr>
          <p:cNvSpPr>
            <a:spLocks noGrp="1"/>
          </p:cNvSpPr>
          <p:nvPr>
            <p:ph type="title"/>
          </p:nvPr>
        </p:nvSpPr>
        <p:spPr>
          <a:xfrm>
            <a:off x="628650" y="365126"/>
            <a:ext cx="7886700" cy="1325563"/>
          </a:xfrm>
        </p:spPr>
        <p:txBody>
          <a:bodyPr/>
          <a:lstStyle/>
          <a:p>
            <a:r>
              <a:rPr lang="en-US" dirty="0"/>
              <a:t>Net </a:t>
            </a:r>
            <a:r>
              <a:rPr lang="en-US" dirty="0" smtClean="0"/>
              <a:t>Losses (unique)</a:t>
            </a:r>
            <a:endParaRPr lang="en-US" dirty="0"/>
          </a:p>
        </p:txBody>
      </p:sp>
      <p:sp>
        <p:nvSpPr>
          <p:cNvPr id="8"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6" name="Rectangle 5">
            <a:extLst>
              <a:ext uri="{FF2B5EF4-FFF2-40B4-BE49-F238E27FC236}">
                <a16:creationId xmlns:a16="http://schemas.microsoft.com/office/drawing/2014/main" id="{84F0C76F-4572-4767-976A-5458BA39D2DA}"/>
              </a:ext>
            </a:extLst>
          </p:cNvPr>
          <p:cNvSpPr/>
          <p:nvPr/>
        </p:nvSpPr>
        <p:spPr>
          <a:xfrm>
            <a:off x="634913" y="2679928"/>
            <a:ext cx="8114214" cy="1938992"/>
          </a:xfrm>
          <a:prstGeom prst="rect">
            <a:avLst/>
          </a:prstGeom>
        </p:spPr>
        <p:txBody>
          <a:bodyPr wrap="square">
            <a:spAutoFit/>
          </a:bodyPr>
          <a:lstStyle/>
          <a:p>
            <a:r>
              <a:rPr lang="en-US" sz="2400" dirty="0" smtClean="0"/>
              <a:t>Private Duty </a:t>
            </a:r>
            <a:r>
              <a:rPr lang="en-US" sz="2400" dirty="0"/>
              <a:t>Nursing = </a:t>
            </a:r>
            <a:r>
              <a:rPr lang="en-US" sz="2400" dirty="0" smtClean="0">
                <a:solidFill>
                  <a:srgbClr val="C00000"/>
                </a:solidFill>
              </a:rPr>
              <a:t>-2 </a:t>
            </a:r>
            <a:r>
              <a:rPr lang="en-US" sz="2400" dirty="0">
                <a:solidFill>
                  <a:srgbClr val="C00000"/>
                </a:solidFill>
              </a:rPr>
              <a:t>providers</a:t>
            </a:r>
            <a:r>
              <a:rPr lang="en-US" sz="2400" dirty="0"/>
              <a:t>; </a:t>
            </a:r>
            <a:r>
              <a:rPr lang="en-US" sz="2400" dirty="0" smtClean="0"/>
              <a:t>+45 </a:t>
            </a:r>
            <a:r>
              <a:rPr lang="en-US" sz="2400" dirty="0"/>
              <a:t>people </a:t>
            </a:r>
          </a:p>
          <a:p>
            <a:endParaRPr lang="en-US" sz="2400" dirty="0">
              <a:solidFill>
                <a:srgbClr val="000000"/>
              </a:solidFill>
            </a:endParaRPr>
          </a:p>
          <a:p>
            <a:r>
              <a:rPr lang="en-US" sz="2400" dirty="0" smtClean="0">
                <a:solidFill>
                  <a:srgbClr val="000000"/>
                </a:solidFill>
              </a:rPr>
              <a:t>Crisis </a:t>
            </a:r>
            <a:r>
              <a:rPr lang="en-US" sz="2400" dirty="0">
                <a:solidFill>
                  <a:srgbClr val="000000"/>
                </a:solidFill>
              </a:rPr>
              <a:t>Services = </a:t>
            </a:r>
            <a:r>
              <a:rPr lang="en-US" sz="2400" dirty="0" smtClean="0">
                <a:solidFill>
                  <a:srgbClr val="C00000"/>
                </a:solidFill>
              </a:rPr>
              <a:t>-1 </a:t>
            </a:r>
            <a:r>
              <a:rPr lang="en-US" sz="2400" dirty="0">
                <a:solidFill>
                  <a:srgbClr val="C00000"/>
                </a:solidFill>
              </a:rPr>
              <a:t>providers</a:t>
            </a:r>
            <a:r>
              <a:rPr lang="en-US" sz="2400" dirty="0">
                <a:solidFill>
                  <a:srgbClr val="000000"/>
                </a:solidFill>
              </a:rPr>
              <a:t>; </a:t>
            </a:r>
            <a:r>
              <a:rPr lang="en-US" sz="2400" dirty="0" smtClean="0">
                <a:solidFill>
                  <a:srgbClr val="000000"/>
                </a:solidFill>
              </a:rPr>
              <a:t>+87 people</a:t>
            </a:r>
          </a:p>
          <a:p>
            <a:endParaRPr lang="en-US" sz="2400" dirty="0">
              <a:solidFill>
                <a:srgbClr val="000000"/>
              </a:solidFill>
            </a:endParaRPr>
          </a:p>
          <a:p>
            <a:endParaRPr lang="en-US" sz="2400" dirty="0">
              <a:solidFill>
                <a:srgbClr val="000000"/>
              </a:solidFill>
            </a:endParaRPr>
          </a:p>
        </p:txBody>
      </p:sp>
      <p:sp>
        <p:nvSpPr>
          <p:cNvPr id="2" name="Rectangle 1">
            <a:extLst>
              <a:ext uri="{FF2B5EF4-FFF2-40B4-BE49-F238E27FC236}">
                <a16:creationId xmlns:a16="http://schemas.microsoft.com/office/drawing/2014/main" id="{175D211E-9539-441A-938C-4F020713ADFC}"/>
              </a:ext>
            </a:extLst>
          </p:cNvPr>
          <p:cNvSpPr/>
          <p:nvPr/>
        </p:nvSpPr>
        <p:spPr>
          <a:xfrm>
            <a:off x="539837" y="2006463"/>
            <a:ext cx="2517036" cy="461665"/>
          </a:xfrm>
          <a:prstGeom prst="rect">
            <a:avLst/>
          </a:prstGeom>
        </p:spPr>
        <p:txBody>
          <a:bodyPr wrap="none">
            <a:spAutoFit/>
          </a:bodyPr>
          <a:lstStyle/>
          <a:p>
            <a:r>
              <a:rPr lang="en-US" sz="2400" b="1" dirty="0">
                <a:solidFill>
                  <a:srgbClr val="000000"/>
                </a:solidFill>
              </a:rPr>
              <a:t>Since June 2018… </a:t>
            </a:r>
            <a:endParaRPr lang="en-US" sz="2400" b="1" dirty="0"/>
          </a:p>
        </p:txBody>
      </p:sp>
      <p:sp>
        <p:nvSpPr>
          <p:cNvPr id="3" name="TextBox 2"/>
          <p:cNvSpPr txBox="1"/>
          <p:nvPr/>
        </p:nvSpPr>
        <p:spPr>
          <a:xfrm>
            <a:off x="1339639" y="4744208"/>
            <a:ext cx="6150979" cy="369332"/>
          </a:xfrm>
          <a:prstGeom prst="rect">
            <a:avLst/>
          </a:prstGeom>
          <a:noFill/>
        </p:spPr>
        <p:txBody>
          <a:bodyPr wrap="none" rtlCol="0">
            <a:spAutoFit/>
          </a:bodyPr>
          <a:lstStyle/>
          <a:p>
            <a:r>
              <a:rPr lang="en-US" dirty="0" smtClean="0"/>
              <a:t>Note: These account for the only net losses by </a:t>
            </a:r>
            <a:r>
              <a:rPr lang="en-US" u="sng" dirty="0" smtClean="0"/>
              <a:t>unique</a:t>
            </a:r>
            <a:r>
              <a:rPr lang="en-US" dirty="0" smtClean="0"/>
              <a:t> providers</a:t>
            </a:r>
            <a:endParaRPr lang="en-US" dirty="0"/>
          </a:p>
        </p:txBody>
      </p:sp>
      <p:sp>
        <p:nvSpPr>
          <p:cNvPr id="11"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3" y="6346825"/>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53071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11" name="Title 1">
            <a:extLst>
              <a:ext uri="{FF2B5EF4-FFF2-40B4-BE49-F238E27FC236}">
                <a16:creationId xmlns:a16="http://schemas.microsoft.com/office/drawing/2014/main" id="{2C32E10D-E6DD-4112-92C9-B846A17FF9A7}"/>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Georgia" panose="02040502050405020303" pitchFamily="18" charset="0"/>
                <a:ea typeface="+mj-ea"/>
                <a:cs typeface="+mj-cs"/>
              </a:defRPr>
            </a:lvl1pPr>
          </a:lstStyle>
          <a:p>
            <a:r>
              <a:rPr lang="en-US" dirty="0" smtClean="0"/>
              <a:t>Notable Updates</a:t>
            </a:r>
            <a:endParaRPr lang="en-US" dirty="0"/>
          </a:p>
        </p:txBody>
      </p:sp>
      <p:sp>
        <p:nvSpPr>
          <p:cNvPr id="2" name="TextBox 1"/>
          <p:cNvSpPr txBox="1"/>
          <p:nvPr/>
        </p:nvSpPr>
        <p:spPr>
          <a:xfrm>
            <a:off x="620711" y="1941688"/>
            <a:ext cx="8003998" cy="3693319"/>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All services </a:t>
            </a:r>
            <a:r>
              <a:rPr lang="en-US" dirty="0"/>
              <a:t>tracked through this report have experienced an increase in the number of people supported since June of </a:t>
            </a:r>
            <a:r>
              <a:rPr lang="en-US" dirty="0" smtClean="0"/>
              <a:t>2018 (with exception of Peer Mentoring and ECT).</a:t>
            </a:r>
            <a:endParaRPr lang="en-US" dirty="0"/>
          </a:p>
          <a:p>
            <a:pPr marL="285750" indent="-285750">
              <a:buFont typeface="Wingdings" panose="05000000000000000000" pitchFamily="2" charset="2"/>
              <a:buChar char="§"/>
            </a:pPr>
            <a:r>
              <a:rPr lang="en-US" dirty="0" smtClean="0"/>
              <a:t>A significant </a:t>
            </a:r>
            <a:r>
              <a:rPr lang="en-US" dirty="0"/>
              <a:t>expansion in the data provided through this report to support a better understanding of Virginia's DD system of supports and services and achieve compliance with the Settlement Agreement</a:t>
            </a:r>
          </a:p>
          <a:p>
            <a:pPr marL="285750" indent="-285750">
              <a:buFont typeface="Wingdings" panose="05000000000000000000" pitchFamily="2" charset="2"/>
              <a:buChar char="§"/>
            </a:pPr>
            <a:r>
              <a:rPr lang="en-US" dirty="0"/>
              <a:t>A</a:t>
            </a:r>
            <a:r>
              <a:rPr lang="en-US" dirty="0" smtClean="0"/>
              <a:t> </a:t>
            </a:r>
            <a:r>
              <a:rPr lang="en-US" dirty="0"/>
              <a:t>reduction in Virginia's training centers to one location with a census of 78 in the past six months the first authorizations (15) were authorized for Community Guide Services</a:t>
            </a:r>
          </a:p>
          <a:p>
            <a:pPr marL="285750" indent="-285750">
              <a:buFont typeface="Wingdings" panose="05000000000000000000" pitchFamily="2" charset="2"/>
              <a:buChar char="§"/>
            </a:pPr>
            <a:r>
              <a:rPr lang="en-US" dirty="0" smtClean="0"/>
              <a:t>Use of </a:t>
            </a:r>
            <a:r>
              <a:rPr lang="en-US" dirty="0"/>
              <a:t>Electronic Home-based Services more than doubled from 24 to 49 </a:t>
            </a:r>
            <a:r>
              <a:rPr lang="en-US" dirty="0" smtClean="0"/>
              <a:t>authorizations in the past 6 months.</a:t>
            </a:r>
            <a:endParaRPr lang="en-US" dirty="0"/>
          </a:p>
          <a:p>
            <a:pPr marL="285750" indent="-285750">
              <a:buFont typeface="Wingdings" panose="05000000000000000000" pitchFamily="2" charset="2"/>
              <a:buChar char="§"/>
            </a:pPr>
            <a:r>
              <a:rPr lang="en-US" dirty="0"/>
              <a:t>DSP supervisory training has been expanded and loaded into the Virginia Learning Center for supervisor </a:t>
            </a:r>
            <a:r>
              <a:rPr lang="en-US" dirty="0" smtClean="0"/>
              <a:t>access.</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a:xfrm>
            <a:off x="6457950" y="6346827"/>
            <a:ext cx="2065337" cy="374650"/>
          </a:xfrm>
        </p:spPr>
        <p:txBody>
          <a:bodyPr/>
          <a:lstStyle/>
          <a:p>
            <a:r>
              <a:rPr lang="en-US" dirty="0" smtClean="0"/>
              <a:t>26</a:t>
            </a:r>
            <a:endParaRPr lang="en-US" dirty="0"/>
          </a:p>
        </p:txBody>
      </p:sp>
      <p:sp>
        <p:nvSpPr>
          <p:cNvPr id="6"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155681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7" name="Title 1">
            <a:extLst>
              <a:ext uri="{FF2B5EF4-FFF2-40B4-BE49-F238E27FC236}">
                <a16:creationId xmlns:a16="http://schemas.microsoft.com/office/drawing/2014/main" id="{2C32E10D-E6DD-4112-92C9-B846A17FF9A7}"/>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Georgia" panose="02040502050405020303" pitchFamily="18" charset="0"/>
                <a:ea typeface="+mj-ea"/>
                <a:cs typeface="+mj-cs"/>
              </a:defRPr>
            </a:lvl1pPr>
          </a:lstStyle>
          <a:p>
            <a:r>
              <a:rPr lang="en-US" dirty="0"/>
              <a:t>Regional Data</a:t>
            </a:r>
          </a:p>
        </p:txBody>
      </p:sp>
      <p:sp>
        <p:nvSpPr>
          <p:cNvPr id="6" name="TextBox 5"/>
          <p:cNvSpPr txBox="1"/>
          <p:nvPr/>
        </p:nvSpPr>
        <p:spPr>
          <a:xfrm>
            <a:off x="628650" y="2032000"/>
            <a:ext cx="7886700" cy="2677656"/>
          </a:xfrm>
          <a:prstGeom prst="rect">
            <a:avLst/>
          </a:prstGeom>
          <a:noFill/>
        </p:spPr>
        <p:txBody>
          <a:bodyPr wrap="square" rtlCol="0">
            <a:spAutoFit/>
          </a:bodyPr>
          <a:lstStyle/>
          <a:p>
            <a:r>
              <a:rPr lang="en-US" sz="2400" dirty="0" smtClean="0"/>
              <a:t>For each more integrated or critical service:</a:t>
            </a:r>
          </a:p>
          <a:p>
            <a:endParaRPr lang="en-US" sz="2400" dirty="0"/>
          </a:p>
          <a:p>
            <a:pPr marL="285750" indent="-285750">
              <a:buFont typeface="Wingdings" panose="05000000000000000000" pitchFamily="2" charset="2"/>
              <a:buChar char="§"/>
            </a:pPr>
            <a:r>
              <a:rPr lang="en-US" sz="2400" dirty="0" smtClean="0"/>
              <a:t>	Change in non-unique providers by regional sub-area.</a:t>
            </a:r>
          </a:p>
          <a:p>
            <a:pPr marL="285750" indent="-285750">
              <a:buFont typeface="Wingdings" panose="05000000000000000000" pitchFamily="2" charset="2"/>
              <a:buChar char="§"/>
            </a:pPr>
            <a:r>
              <a:rPr lang="en-US" sz="2400" dirty="0"/>
              <a:t>	</a:t>
            </a:r>
            <a:r>
              <a:rPr lang="en-US" sz="2400" dirty="0" smtClean="0"/>
              <a:t>Total of people authorized.</a:t>
            </a:r>
          </a:p>
          <a:p>
            <a:pPr marL="285750" indent="-285750">
              <a:buFont typeface="Wingdings" panose="05000000000000000000" pitchFamily="2" charset="2"/>
              <a:buChar char="§"/>
            </a:pPr>
            <a:r>
              <a:rPr lang="en-US" sz="2400" dirty="0" smtClean="0"/>
              <a:t>	Change in number of authorizations.</a:t>
            </a:r>
          </a:p>
          <a:p>
            <a:pPr marL="285750" indent="-285750">
              <a:buFont typeface="Wingdings" panose="05000000000000000000" pitchFamily="2" charset="2"/>
              <a:buChar char="§"/>
            </a:pPr>
            <a:r>
              <a:rPr lang="en-US" sz="2400" dirty="0" smtClean="0"/>
              <a:t>	Net gains/losses of providers.</a:t>
            </a:r>
          </a:p>
          <a:p>
            <a:pPr marL="285750" indent="-285750">
              <a:buFont typeface="Wingdings" panose="05000000000000000000" pitchFamily="2" charset="2"/>
              <a:buChar char="§"/>
            </a:pPr>
            <a:r>
              <a:rPr lang="en-US" sz="2400" dirty="0" smtClean="0"/>
              <a:t>	Total number of providers by regional sub-area.</a:t>
            </a:r>
            <a:endParaRPr lang="en-US" sz="2400"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a:xfrm>
            <a:off x="6457950" y="6346827"/>
            <a:ext cx="2065337" cy="374650"/>
          </a:xfrm>
        </p:spPr>
        <p:txBody>
          <a:bodyPr/>
          <a:lstStyle/>
          <a:p>
            <a:r>
              <a:rPr lang="en-US" dirty="0" smtClean="0"/>
              <a:t>27</a:t>
            </a:r>
            <a:endParaRPr lang="en-US" dirty="0"/>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67187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1" y="117688"/>
            <a:ext cx="7886700" cy="521978"/>
          </a:xfrm>
        </p:spPr>
        <p:txBody>
          <a:bodyPr>
            <a:normAutofit fontScale="90000"/>
          </a:bodyPr>
          <a:lstStyle/>
          <a:p>
            <a:pPr algn="ctr"/>
            <a:r>
              <a:rPr lang="en-US" dirty="0" smtClean="0"/>
              <a:t>Regional Subareas</a:t>
            </a:r>
            <a:endParaRPr lang="en-US" dirty="0"/>
          </a:p>
        </p:txBody>
      </p:sp>
      <p:pic>
        <p:nvPicPr>
          <p:cNvPr id="7" name="Content Placeholder 6"/>
          <p:cNvPicPr>
            <a:picLocks noGrp="1" noChangeAspect="1"/>
          </p:cNvPicPr>
          <p:nvPr>
            <p:ph idx="1"/>
          </p:nvPr>
        </p:nvPicPr>
        <p:blipFill>
          <a:blip r:embed="rId3"/>
          <a:stretch>
            <a:fillRect/>
          </a:stretch>
        </p:blipFill>
        <p:spPr>
          <a:xfrm>
            <a:off x="0" y="582310"/>
            <a:ext cx="5000055" cy="1855953"/>
          </a:xfrm>
          <a:prstGeom prst="rect">
            <a:avLst/>
          </a:prstGeom>
        </p:spPr>
      </p:pic>
      <p:sp>
        <p:nvSpPr>
          <p:cNvPr id="4" name="Text Placeholder 3"/>
          <p:cNvSpPr>
            <a:spLocks noGrp="1"/>
          </p:cNvSpPr>
          <p:nvPr>
            <p:ph type="body" sz="quarter" idx="16"/>
          </p:nvPr>
        </p:nvSpPr>
        <p:spPr/>
        <p:txBody>
          <a:bodyPr/>
          <a:lstStyle/>
          <a:p>
            <a:r>
              <a:rPr lang="en-US" dirty="0" smtClean="0"/>
              <a:t>7/23/20</a:t>
            </a:r>
            <a:endParaRPr lang="en-US" dirty="0"/>
          </a:p>
        </p:txBody>
      </p:sp>
      <p:sp>
        <p:nvSpPr>
          <p:cNvPr id="5" name="Text Placeholder 4"/>
          <p:cNvSpPr>
            <a:spLocks noGrp="1"/>
          </p:cNvSpPr>
          <p:nvPr>
            <p:ph type="body" sz="quarter" idx="17"/>
          </p:nvPr>
        </p:nvSpPr>
        <p:spPr/>
        <p:txBody>
          <a:bodyPr/>
          <a:lstStyle/>
          <a:p>
            <a:r>
              <a:rPr lang="en-US" dirty="0" smtClean="0"/>
              <a:t>28</a:t>
            </a:r>
            <a:endParaRPr lang="en-US" dirty="0"/>
          </a:p>
        </p:txBody>
      </p:sp>
      <p:sp>
        <p:nvSpPr>
          <p:cNvPr id="6" name="Text Placeholder 5"/>
          <p:cNvSpPr>
            <a:spLocks noGrp="1"/>
          </p:cNvSpPr>
          <p:nvPr>
            <p:ph type="body" sz="quarter" idx="18"/>
          </p:nvPr>
        </p:nvSpPr>
        <p:spPr/>
        <p:txBody>
          <a:bodyPr/>
          <a:lstStyle/>
          <a:p>
            <a:endParaRPr lang="en-US"/>
          </a:p>
        </p:txBody>
      </p:sp>
      <p:pic>
        <p:nvPicPr>
          <p:cNvPr id="8" name="Picture 7"/>
          <p:cNvPicPr>
            <a:picLocks noChangeAspect="1"/>
          </p:cNvPicPr>
          <p:nvPr/>
        </p:nvPicPr>
        <p:blipFill>
          <a:blip r:embed="rId4"/>
          <a:stretch>
            <a:fillRect/>
          </a:stretch>
        </p:blipFill>
        <p:spPr>
          <a:xfrm>
            <a:off x="4708478" y="639666"/>
            <a:ext cx="4435522" cy="1798597"/>
          </a:xfrm>
          <a:prstGeom prst="rect">
            <a:avLst/>
          </a:prstGeom>
        </p:spPr>
      </p:pic>
      <p:pic>
        <p:nvPicPr>
          <p:cNvPr id="9" name="Picture 8"/>
          <p:cNvPicPr>
            <a:picLocks noChangeAspect="1"/>
          </p:cNvPicPr>
          <p:nvPr/>
        </p:nvPicPr>
        <p:blipFill>
          <a:blip r:embed="rId5"/>
          <a:stretch>
            <a:fillRect/>
          </a:stretch>
        </p:blipFill>
        <p:spPr>
          <a:xfrm>
            <a:off x="0" y="2648403"/>
            <a:ext cx="4476466" cy="2020149"/>
          </a:xfrm>
          <a:prstGeom prst="rect">
            <a:avLst/>
          </a:prstGeom>
        </p:spPr>
      </p:pic>
      <p:pic>
        <p:nvPicPr>
          <p:cNvPr id="10" name="Picture 9"/>
          <p:cNvPicPr>
            <a:picLocks noChangeAspect="1"/>
          </p:cNvPicPr>
          <p:nvPr/>
        </p:nvPicPr>
        <p:blipFill>
          <a:blip r:embed="rId6"/>
          <a:stretch>
            <a:fillRect/>
          </a:stretch>
        </p:blipFill>
        <p:spPr>
          <a:xfrm>
            <a:off x="4708478" y="2618449"/>
            <a:ext cx="4436249" cy="1766785"/>
          </a:xfrm>
          <a:prstGeom prst="rect">
            <a:avLst/>
          </a:prstGeom>
        </p:spPr>
      </p:pic>
      <p:pic>
        <p:nvPicPr>
          <p:cNvPr id="11" name="Picture 10"/>
          <p:cNvPicPr>
            <a:picLocks noChangeAspect="1"/>
          </p:cNvPicPr>
          <p:nvPr/>
        </p:nvPicPr>
        <p:blipFill>
          <a:blip r:embed="rId7"/>
          <a:stretch>
            <a:fillRect/>
          </a:stretch>
        </p:blipFill>
        <p:spPr>
          <a:xfrm>
            <a:off x="2286302" y="4668552"/>
            <a:ext cx="4804005" cy="2052923"/>
          </a:xfrm>
          <a:prstGeom prst="rect">
            <a:avLst/>
          </a:prstGeom>
        </p:spPr>
      </p:pic>
    </p:spTree>
    <p:extLst>
      <p:ext uri="{BB962C8B-B14F-4D97-AF65-F5344CB8AC3E}">
        <p14:creationId xmlns:p14="http://schemas.microsoft.com/office/powerpoint/2010/main" val="346617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29</a:t>
            </a:r>
            <a:endParaRPr lang="en-US" dirty="0"/>
          </a:p>
        </p:txBody>
      </p:sp>
      <p:sp>
        <p:nvSpPr>
          <p:cNvPr id="9"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pic>
        <p:nvPicPr>
          <p:cNvPr id="4" name="Picture 3"/>
          <p:cNvPicPr>
            <a:picLocks noChangeAspect="1"/>
          </p:cNvPicPr>
          <p:nvPr/>
        </p:nvPicPr>
        <p:blipFill>
          <a:blip r:embed="rId3"/>
          <a:stretch>
            <a:fillRect/>
          </a:stretch>
        </p:blipFill>
        <p:spPr>
          <a:xfrm>
            <a:off x="0" y="566408"/>
            <a:ext cx="9144000" cy="5059505"/>
          </a:xfrm>
          <a:prstGeom prst="rect">
            <a:avLst/>
          </a:prstGeom>
        </p:spPr>
      </p:pic>
      <p:sp>
        <p:nvSpPr>
          <p:cNvPr id="2" name="TextBox 1"/>
          <p:cNvSpPr txBox="1"/>
          <p:nvPr/>
        </p:nvSpPr>
        <p:spPr>
          <a:xfrm>
            <a:off x="2438045" y="246389"/>
            <a:ext cx="4267908" cy="523220"/>
          </a:xfrm>
          <a:prstGeom prst="rect">
            <a:avLst/>
          </a:prstGeom>
          <a:noFill/>
        </p:spPr>
        <p:txBody>
          <a:bodyPr wrap="square" rtlCol="0">
            <a:spAutoFit/>
          </a:bodyPr>
          <a:lstStyle/>
          <a:p>
            <a:pPr algn="ctr"/>
            <a:r>
              <a:rPr lang="en-US" sz="2800" b="1" dirty="0" smtClean="0"/>
              <a:t>Community Engagement</a:t>
            </a:r>
            <a:endParaRPr lang="en-US" sz="2800" b="1" dirty="0"/>
          </a:p>
        </p:txBody>
      </p:sp>
      <p:sp>
        <p:nvSpPr>
          <p:cNvPr id="3" name="Rectangle 2"/>
          <p:cNvSpPr/>
          <p:nvPr/>
        </p:nvSpPr>
        <p:spPr>
          <a:xfrm>
            <a:off x="7303911" y="769609"/>
            <a:ext cx="1095022" cy="4044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3" y="6346825"/>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181114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9695-893F-4D22-98CA-AC2DA4D80E23}"/>
              </a:ext>
            </a:extLst>
          </p:cNvPr>
          <p:cNvSpPr>
            <a:spLocks noGrp="1"/>
          </p:cNvSpPr>
          <p:nvPr>
            <p:ph type="title"/>
          </p:nvPr>
        </p:nvSpPr>
        <p:spPr/>
        <p:txBody>
          <a:bodyPr/>
          <a:lstStyle/>
          <a:p>
            <a:r>
              <a:rPr lang="en-US" dirty="0"/>
              <a:t>Mission</a:t>
            </a:r>
          </a:p>
        </p:txBody>
      </p:sp>
      <p:sp>
        <p:nvSpPr>
          <p:cNvPr id="3" name="Content Placeholder 2">
            <a:extLst>
              <a:ext uri="{FF2B5EF4-FFF2-40B4-BE49-F238E27FC236}">
                <a16:creationId xmlns:a16="http://schemas.microsoft.com/office/drawing/2014/main" id="{E8DBD52C-246B-4A80-B9FD-9F3B0EE03D65}"/>
              </a:ext>
            </a:extLst>
          </p:cNvPr>
          <p:cNvSpPr>
            <a:spLocks noGrp="1"/>
          </p:cNvSpPr>
          <p:nvPr>
            <p:ph idx="1"/>
          </p:nvPr>
        </p:nvSpPr>
        <p:spPr/>
        <p:txBody>
          <a:bodyPr/>
          <a:lstStyle/>
          <a:p>
            <a:r>
              <a:rPr lang="en-US" dirty="0">
                <a:latin typeface="+mn-lt"/>
              </a:rPr>
              <a:t>The Office of Provider Development focuses on developing and sustaining a qualified community of providers in Virginia so that people who have developmental disabilities and their families have choice and access to options that meet their needs. </a:t>
            </a:r>
          </a:p>
        </p:txBody>
      </p:sp>
      <p:sp>
        <p:nvSpPr>
          <p:cNvPr id="5" name="Text Placeholder 4">
            <a:extLst>
              <a:ext uri="{FF2B5EF4-FFF2-40B4-BE49-F238E27FC236}">
                <a16:creationId xmlns:a16="http://schemas.microsoft.com/office/drawing/2014/main" id="{5D04D5AF-553F-4CD4-8ECD-5F8755217E04}"/>
              </a:ext>
            </a:extLst>
          </p:cNvPr>
          <p:cNvSpPr>
            <a:spLocks noGrp="1"/>
          </p:cNvSpPr>
          <p:nvPr>
            <p:ph type="body" sz="quarter" idx="17"/>
          </p:nvPr>
        </p:nvSpPr>
        <p:spPr/>
        <p:txBody>
          <a:bodyPr/>
          <a:lstStyle/>
          <a:p>
            <a:r>
              <a:rPr lang="en-US" dirty="0"/>
              <a:t>3</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825" y="3407344"/>
            <a:ext cx="3230914" cy="2289910"/>
          </a:xfrm>
          <a:prstGeom prst="rect">
            <a:avLst/>
          </a:prstGeom>
        </p:spPr>
      </p:pic>
      <p:sp>
        <p:nvSpPr>
          <p:cNvPr id="10" name="Text Placeholder 5">
            <a:extLst>
              <a:ext uri="{FF2B5EF4-FFF2-40B4-BE49-F238E27FC236}">
                <a16:creationId xmlns:a16="http://schemas.microsoft.com/office/drawing/2014/main" id="{E99F965B-A6ED-4588-B2C6-B577EDB24CB2}"/>
              </a:ext>
            </a:extLst>
          </p:cNvPr>
          <p:cNvSpPr txBox="1">
            <a:spLocks/>
          </p:cNvSpPr>
          <p:nvPr/>
        </p:nvSpPr>
        <p:spPr>
          <a:xfrm>
            <a:off x="2732570" y="6352572"/>
            <a:ext cx="3771902" cy="374650"/>
          </a:xfrm>
          <a:prstGeom prst="rect">
            <a:avLst/>
          </a:prstGeom>
        </p:spPr>
        <p:txBody>
          <a:bodyPr vert="horz" lIns="91440" tIns="45720" rIns="91440" bIns="45720" rtlCol="0" anchor="ctr">
            <a:normAutofit/>
          </a:bodyPr>
          <a:lstStyle>
            <a:lvl1pPr marL="0" indent="0" algn="ctr" defTabSz="685800" rtl="0" eaLnBrk="1" latinLnBrk="0" hangingPunct="1">
              <a:lnSpc>
                <a:spcPct val="90000"/>
              </a:lnSpc>
              <a:spcBef>
                <a:spcPts val="750"/>
              </a:spcBef>
              <a:buFont typeface="Wingdings" panose="05000000000000000000" pitchFamily="2" charset="2"/>
              <a:buNone/>
              <a:defRPr sz="900" kern="120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Virginia Department of Behavioral Health &amp; Developmental Services</a:t>
            </a:r>
            <a:endParaRPr lang="en-US" dirty="0"/>
          </a:p>
        </p:txBody>
      </p:sp>
      <p:sp>
        <p:nvSpPr>
          <p:cNvPr id="7"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351236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a:t>22</a:t>
            </a:r>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a:t>7.12.19</a:t>
            </a:r>
          </a:p>
        </p:txBody>
      </p:sp>
      <p:sp>
        <p:nvSpPr>
          <p:cNvPr id="9"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2" name="Rectangle 1"/>
          <p:cNvSpPr/>
          <p:nvPr/>
        </p:nvSpPr>
        <p:spPr>
          <a:xfrm>
            <a:off x="0" y="5743074"/>
            <a:ext cx="9144000" cy="978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0" y="243169"/>
            <a:ext cx="9240636" cy="6614831"/>
          </a:xfrm>
          <a:prstGeom prst="rect">
            <a:avLst/>
          </a:prstGeom>
        </p:spPr>
      </p:pic>
      <p:sp>
        <p:nvSpPr>
          <p:cNvPr id="7" name="TextBox 6"/>
          <p:cNvSpPr txBox="1"/>
          <p:nvPr/>
        </p:nvSpPr>
        <p:spPr>
          <a:xfrm>
            <a:off x="2438045" y="246389"/>
            <a:ext cx="4267908" cy="523220"/>
          </a:xfrm>
          <a:prstGeom prst="rect">
            <a:avLst/>
          </a:prstGeom>
          <a:noFill/>
        </p:spPr>
        <p:txBody>
          <a:bodyPr wrap="square" rtlCol="0">
            <a:spAutoFit/>
          </a:bodyPr>
          <a:lstStyle/>
          <a:p>
            <a:pPr algn="ctr"/>
            <a:r>
              <a:rPr lang="en-US" sz="2800" b="1" dirty="0" smtClean="0"/>
              <a:t>Community Engagement</a:t>
            </a:r>
            <a:endParaRPr lang="en-US" sz="2800" b="1" dirty="0"/>
          </a:p>
        </p:txBody>
      </p:sp>
    </p:spTree>
    <p:extLst>
      <p:ext uri="{BB962C8B-B14F-4D97-AF65-F5344CB8AC3E}">
        <p14:creationId xmlns:p14="http://schemas.microsoft.com/office/powerpoint/2010/main" val="79984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31</a:t>
            </a:r>
            <a:endParaRPr lang="en-US" dirty="0"/>
          </a:p>
        </p:txBody>
      </p:sp>
      <p:sp>
        <p:nvSpPr>
          <p:cNvPr id="10"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pic>
        <p:nvPicPr>
          <p:cNvPr id="2" name="Picture 1"/>
          <p:cNvPicPr>
            <a:picLocks noChangeAspect="1"/>
          </p:cNvPicPr>
          <p:nvPr/>
        </p:nvPicPr>
        <p:blipFill>
          <a:blip r:embed="rId3"/>
          <a:stretch>
            <a:fillRect/>
          </a:stretch>
        </p:blipFill>
        <p:spPr>
          <a:xfrm>
            <a:off x="154321" y="461260"/>
            <a:ext cx="8907865" cy="4941407"/>
          </a:xfrm>
          <a:prstGeom prst="rect">
            <a:avLst/>
          </a:prstGeom>
        </p:spPr>
      </p:pic>
      <p:sp>
        <p:nvSpPr>
          <p:cNvPr id="6" name="TextBox 5"/>
          <p:cNvSpPr txBox="1"/>
          <p:nvPr/>
        </p:nvSpPr>
        <p:spPr>
          <a:xfrm>
            <a:off x="2438045" y="246389"/>
            <a:ext cx="4267908" cy="523220"/>
          </a:xfrm>
          <a:prstGeom prst="rect">
            <a:avLst/>
          </a:prstGeom>
          <a:noFill/>
        </p:spPr>
        <p:txBody>
          <a:bodyPr wrap="square" rtlCol="0">
            <a:spAutoFit/>
          </a:bodyPr>
          <a:lstStyle/>
          <a:p>
            <a:pPr algn="ctr"/>
            <a:r>
              <a:rPr lang="en-US" sz="2800" b="1" dirty="0" smtClean="0"/>
              <a:t>Community Coaching</a:t>
            </a:r>
            <a:endParaRPr lang="en-US" sz="2800" b="1" dirty="0"/>
          </a:p>
        </p:txBody>
      </p:sp>
      <p:sp>
        <p:nvSpPr>
          <p:cNvPr id="7" name="Rectangle 6"/>
          <p:cNvSpPr/>
          <p:nvPr/>
        </p:nvSpPr>
        <p:spPr>
          <a:xfrm>
            <a:off x="7213600" y="679297"/>
            <a:ext cx="1095022" cy="4044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3" y="6346825"/>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328401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5503" y="0"/>
            <a:ext cx="8864868" cy="618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a:t>23</a:t>
            </a:r>
          </a:p>
        </p:txBody>
      </p:sp>
      <p:sp>
        <p:nvSpPr>
          <p:cNvPr id="9"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a:t>7.12.19</a:t>
            </a:r>
          </a:p>
        </p:txBody>
      </p:sp>
      <p:sp>
        <p:nvSpPr>
          <p:cNvPr id="10"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8" name="Rectangle 7"/>
          <p:cNvSpPr/>
          <p:nvPr/>
        </p:nvSpPr>
        <p:spPr>
          <a:xfrm>
            <a:off x="0" y="5743074"/>
            <a:ext cx="9144000" cy="978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94969" y="67733"/>
            <a:ext cx="9533935" cy="6962775"/>
          </a:xfrm>
          <a:prstGeom prst="rect">
            <a:avLst/>
          </a:prstGeom>
        </p:spPr>
      </p:pic>
      <p:sp>
        <p:nvSpPr>
          <p:cNvPr id="11" name="TextBox 10"/>
          <p:cNvSpPr txBox="1"/>
          <p:nvPr/>
        </p:nvSpPr>
        <p:spPr>
          <a:xfrm>
            <a:off x="2413983" y="135466"/>
            <a:ext cx="4267908" cy="523220"/>
          </a:xfrm>
          <a:prstGeom prst="rect">
            <a:avLst/>
          </a:prstGeom>
          <a:noFill/>
        </p:spPr>
        <p:txBody>
          <a:bodyPr wrap="square" rtlCol="0">
            <a:spAutoFit/>
          </a:bodyPr>
          <a:lstStyle/>
          <a:p>
            <a:pPr algn="ctr"/>
            <a:r>
              <a:rPr lang="en-US" sz="2800" b="1" dirty="0" smtClean="0"/>
              <a:t>Community Coaching</a:t>
            </a:r>
            <a:endParaRPr lang="en-US" sz="2800" b="1" dirty="0"/>
          </a:p>
        </p:txBody>
      </p:sp>
    </p:spTree>
    <p:extLst>
      <p:ext uri="{BB962C8B-B14F-4D97-AF65-F5344CB8AC3E}">
        <p14:creationId xmlns:p14="http://schemas.microsoft.com/office/powerpoint/2010/main" val="237830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33</a:t>
            </a:r>
            <a:endParaRPr lang="en-US" dirty="0"/>
          </a:p>
        </p:txBody>
      </p:sp>
      <p:sp>
        <p:nvSpPr>
          <p:cNvPr id="10"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pic>
        <p:nvPicPr>
          <p:cNvPr id="4" name="Picture 3"/>
          <p:cNvPicPr>
            <a:picLocks noChangeAspect="1"/>
          </p:cNvPicPr>
          <p:nvPr/>
        </p:nvPicPr>
        <p:blipFill>
          <a:blip r:embed="rId3"/>
          <a:stretch>
            <a:fillRect/>
          </a:stretch>
        </p:blipFill>
        <p:spPr>
          <a:xfrm>
            <a:off x="0" y="606172"/>
            <a:ext cx="9079992" cy="4679758"/>
          </a:xfrm>
          <a:prstGeom prst="rect">
            <a:avLst/>
          </a:prstGeom>
        </p:spPr>
      </p:pic>
      <p:sp>
        <p:nvSpPr>
          <p:cNvPr id="6" name="TextBox 5"/>
          <p:cNvSpPr txBox="1"/>
          <p:nvPr/>
        </p:nvSpPr>
        <p:spPr>
          <a:xfrm>
            <a:off x="2413983" y="135466"/>
            <a:ext cx="4585128" cy="523220"/>
          </a:xfrm>
          <a:prstGeom prst="rect">
            <a:avLst/>
          </a:prstGeom>
          <a:noFill/>
        </p:spPr>
        <p:txBody>
          <a:bodyPr wrap="square" rtlCol="0">
            <a:spAutoFit/>
          </a:bodyPr>
          <a:lstStyle/>
          <a:p>
            <a:pPr algn="ctr"/>
            <a:r>
              <a:rPr lang="en-US" sz="2800" b="1" dirty="0" smtClean="0"/>
              <a:t>Independent Living Supports</a:t>
            </a:r>
            <a:endParaRPr lang="en-US" sz="2800" b="1" dirty="0"/>
          </a:p>
        </p:txBody>
      </p:sp>
      <p:sp>
        <p:nvSpPr>
          <p:cNvPr id="7" name="Rectangle 6"/>
          <p:cNvSpPr/>
          <p:nvPr/>
        </p:nvSpPr>
        <p:spPr>
          <a:xfrm>
            <a:off x="7428265" y="848631"/>
            <a:ext cx="1095022" cy="4044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276914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5503" y="0"/>
            <a:ext cx="8864868" cy="618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a:t>23</a:t>
            </a:r>
          </a:p>
        </p:txBody>
      </p:sp>
      <p:sp>
        <p:nvSpPr>
          <p:cNvPr id="9"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a:t>7.12.19</a:t>
            </a:r>
          </a:p>
        </p:txBody>
      </p:sp>
      <p:sp>
        <p:nvSpPr>
          <p:cNvPr id="10"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8" name="Rectangle 7"/>
          <p:cNvSpPr/>
          <p:nvPr/>
        </p:nvSpPr>
        <p:spPr>
          <a:xfrm>
            <a:off x="0" y="5743074"/>
            <a:ext cx="9144000" cy="978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34295" y="481966"/>
            <a:ext cx="9164463" cy="6376034"/>
          </a:xfrm>
          <a:prstGeom prst="rect">
            <a:avLst/>
          </a:prstGeom>
        </p:spPr>
      </p:pic>
      <p:sp>
        <p:nvSpPr>
          <p:cNvPr id="11" name="TextBox 10"/>
          <p:cNvSpPr txBox="1"/>
          <p:nvPr/>
        </p:nvSpPr>
        <p:spPr>
          <a:xfrm>
            <a:off x="2413983" y="135466"/>
            <a:ext cx="4585128" cy="523220"/>
          </a:xfrm>
          <a:prstGeom prst="rect">
            <a:avLst/>
          </a:prstGeom>
          <a:noFill/>
        </p:spPr>
        <p:txBody>
          <a:bodyPr wrap="square" rtlCol="0">
            <a:spAutoFit/>
          </a:bodyPr>
          <a:lstStyle/>
          <a:p>
            <a:pPr algn="ctr"/>
            <a:r>
              <a:rPr lang="en-US" sz="2800" b="1" dirty="0" smtClean="0"/>
              <a:t>Independent Living Supports</a:t>
            </a:r>
            <a:endParaRPr lang="en-US" sz="2800" b="1" dirty="0"/>
          </a:p>
        </p:txBody>
      </p:sp>
    </p:spTree>
    <p:extLst>
      <p:ext uri="{BB962C8B-B14F-4D97-AF65-F5344CB8AC3E}">
        <p14:creationId xmlns:p14="http://schemas.microsoft.com/office/powerpoint/2010/main" val="36469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35</a:t>
            </a:r>
            <a:endParaRPr lang="en-US" dirty="0"/>
          </a:p>
        </p:txBody>
      </p:sp>
      <p:sp>
        <p:nvSpPr>
          <p:cNvPr id="9"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pic>
        <p:nvPicPr>
          <p:cNvPr id="3" name="Picture 2"/>
          <p:cNvPicPr>
            <a:picLocks noChangeAspect="1"/>
          </p:cNvPicPr>
          <p:nvPr/>
        </p:nvPicPr>
        <p:blipFill>
          <a:blip r:embed="rId3"/>
          <a:stretch>
            <a:fillRect/>
          </a:stretch>
        </p:blipFill>
        <p:spPr>
          <a:xfrm>
            <a:off x="-2524" y="658686"/>
            <a:ext cx="9146524" cy="4863274"/>
          </a:xfrm>
          <a:prstGeom prst="rect">
            <a:avLst/>
          </a:prstGeom>
        </p:spPr>
      </p:pic>
      <p:sp>
        <p:nvSpPr>
          <p:cNvPr id="6" name="TextBox 5"/>
          <p:cNvSpPr txBox="1"/>
          <p:nvPr/>
        </p:nvSpPr>
        <p:spPr>
          <a:xfrm>
            <a:off x="2413983" y="135466"/>
            <a:ext cx="4585128" cy="523220"/>
          </a:xfrm>
          <a:prstGeom prst="rect">
            <a:avLst/>
          </a:prstGeom>
          <a:noFill/>
        </p:spPr>
        <p:txBody>
          <a:bodyPr wrap="square" rtlCol="0">
            <a:spAutoFit/>
          </a:bodyPr>
          <a:lstStyle/>
          <a:p>
            <a:pPr algn="ctr"/>
            <a:r>
              <a:rPr lang="en-US" sz="2800" b="1" dirty="0" smtClean="0"/>
              <a:t>In-Home Support Services</a:t>
            </a:r>
            <a:endParaRPr lang="en-US" sz="2800" b="1" dirty="0"/>
          </a:p>
        </p:txBody>
      </p:sp>
      <p:sp>
        <p:nvSpPr>
          <p:cNvPr id="7" name="Rectangle 6"/>
          <p:cNvSpPr/>
          <p:nvPr/>
        </p:nvSpPr>
        <p:spPr>
          <a:xfrm>
            <a:off x="7349067" y="882498"/>
            <a:ext cx="1095022" cy="4044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107916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a:t>24</a:t>
            </a:r>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a:t>7.12.19</a:t>
            </a:r>
          </a:p>
        </p:txBody>
      </p:sp>
      <p:sp>
        <p:nvSpPr>
          <p:cNvPr id="9"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7" name="Rectangle 6"/>
          <p:cNvSpPr/>
          <p:nvPr/>
        </p:nvSpPr>
        <p:spPr>
          <a:xfrm>
            <a:off x="0" y="5743074"/>
            <a:ext cx="9144000" cy="978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0" y="310445"/>
            <a:ext cx="9129090" cy="6705599"/>
          </a:xfrm>
          <a:prstGeom prst="rect">
            <a:avLst/>
          </a:prstGeom>
        </p:spPr>
      </p:pic>
      <p:sp>
        <p:nvSpPr>
          <p:cNvPr id="10" name="TextBox 9"/>
          <p:cNvSpPr txBox="1"/>
          <p:nvPr/>
        </p:nvSpPr>
        <p:spPr>
          <a:xfrm>
            <a:off x="2413983" y="135466"/>
            <a:ext cx="4585128" cy="523220"/>
          </a:xfrm>
          <a:prstGeom prst="rect">
            <a:avLst/>
          </a:prstGeom>
          <a:noFill/>
        </p:spPr>
        <p:txBody>
          <a:bodyPr wrap="square" rtlCol="0">
            <a:spAutoFit/>
          </a:bodyPr>
          <a:lstStyle/>
          <a:p>
            <a:pPr algn="ctr"/>
            <a:r>
              <a:rPr lang="en-US" sz="2800" b="1" dirty="0" smtClean="0"/>
              <a:t>In-Home Support Services</a:t>
            </a:r>
            <a:endParaRPr lang="en-US" sz="2800" b="1" dirty="0"/>
          </a:p>
        </p:txBody>
      </p:sp>
    </p:spTree>
    <p:extLst>
      <p:ext uri="{BB962C8B-B14F-4D97-AF65-F5344CB8AC3E}">
        <p14:creationId xmlns:p14="http://schemas.microsoft.com/office/powerpoint/2010/main" val="240998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3</a:t>
            </a:r>
            <a:r>
              <a:rPr lang="en-US" dirty="0"/>
              <a:t>7</a:t>
            </a:r>
          </a:p>
        </p:txBody>
      </p:sp>
      <p:sp>
        <p:nvSpPr>
          <p:cNvPr id="9"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pic>
        <p:nvPicPr>
          <p:cNvPr id="4" name="Picture 3"/>
          <p:cNvPicPr>
            <a:picLocks noChangeAspect="1"/>
          </p:cNvPicPr>
          <p:nvPr/>
        </p:nvPicPr>
        <p:blipFill>
          <a:blip r:embed="rId3"/>
          <a:stretch>
            <a:fillRect/>
          </a:stretch>
        </p:blipFill>
        <p:spPr>
          <a:xfrm>
            <a:off x="-102764" y="658686"/>
            <a:ext cx="9349526" cy="5266563"/>
          </a:xfrm>
          <a:prstGeom prst="rect">
            <a:avLst/>
          </a:prstGeom>
        </p:spPr>
      </p:pic>
      <p:sp>
        <p:nvSpPr>
          <p:cNvPr id="6" name="TextBox 5"/>
          <p:cNvSpPr txBox="1"/>
          <p:nvPr/>
        </p:nvSpPr>
        <p:spPr>
          <a:xfrm>
            <a:off x="2413983" y="135466"/>
            <a:ext cx="4585128" cy="523220"/>
          </a:xfrm>
          <a:prstGeom prst="rect">
            <a:avLst/>
          </a:prstGeom>
          <a:noFill/>
        </p:spPr>
        <p:txBody>
          <a:bodyPr wrap="square" rtlCol="0">
            <a:spAutoFit/>
          </a:bodyPr>
          <a:lstStyle/>
          <a:p>
            <a:pPr algn="ctr"/>
            <a:r>
              <a:rPr lang="en-US" sz="2800" b="1" dirty="0" smtClean="0"/>
              <a:t>Shared Living</a:t>
            </a:r>
            <a:endParaRPr lang="en-US" sz="2800" b="1" dirty="0"/>
          </a:p>
        </p:txBody>
      </p:sp>
      <p:sp>
        <p:nvSpPr>
          <p:cNvPr id="7" name="Rectangle 6"/>
          <p:cNvSpPr/>
          <p:nvPr/>
        </p:nvSpPr>
        <p:spPr>
          <a:xfrm>
            <a:off x="7676444" y="769609"/>
            <a:ext cx="1095022" cy="4044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143436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5503" y="0"/>
            <a:ext cx="8864868" cy="618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a:t>25</a:t>
            </a:r>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a:t>7.12.19</a:t>
            </a:r>
          </a:p>
        </p:txBody>
      </p:sp>
      <p:sp>
        <p:nvSpPr>
          <p:cNvPr id="9"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10" name="Rectangle 9"/>
          <p:cNvSpPr/>
          <p:nvPr/>
        </p:nvSpPr>
        <p:spPr>
          <a:xfrm>
            <a:off x="0" y="5743074"/>
            <a:ext cx="9144000" cy="978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2286" y="310706"/>
            <a:ext cx="9280813" cy="6547294"/>
          </a:xfrm>
          <a:prstGeom prst="rect">
            <a:avLst/>
          </a:prstGeom>
        </p:spPr>
      </p:pic>
      <p:sp>
        <p:nvSpPr>
          <p:cNvPr id="11" name="TextBox 10"/>
          <p:cNvSpPr txBox="1"/>
          <p:nvPr/>
        </p:nvSpPr>
        <p:spPr>
          <a:xfrm>
            <a:off x="2413983" y="135466"/>
            <a:ext cx="4585128" cy="523220"/>
          </a:xfrm>
          <a:prstGeom prst="rect">
            <a:avLst/>
          </a:prstGeom>
          <a:noFill/>
        </p:spPr>
        <p:txBody>
          <a:bodyPr wrap="square" rtlCol="0">
            <a:spAutoFit/>
          </a:bodyPr>
          <a:lstStyle/>
          <a:p>
            <a:pPr algn="ctr"/>
            <a:r>
              <a:rPr lang="en-US" sz="2800" b="1" dirty="0" smtClean="0"/>
              <a:t>Shared Living</a:t>
            </a:r>
            <a:endParaRPr lang="en-US" sz="2800" b="1" dirty="0"/>
          </a:p>
        </p:txBody>
      </p:sp>
    </p:spTree>
    <p:extLst>
      <p:ext uri="{BB962C8B-B14F-4D97-AF65-F5344CB8AC3E}">
        <p14:creationId xmlns:p14="http://schemas.microsoft.com/office/powerpoint/2010/main" val="251619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5503" y="0"/>
            <a:ext cx="8864868" cy="618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39</a:t>
            </a:r>
            <a:endParaRPr lang="en-US" dirty="0"/>
          </a:p>
        </p:txBody>
      </p:sp>
      <p:sp>
        <p:nvSpPr>
          <p:cNvPr id="10"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pic>
        <p:nvPicPr>
          <p:cNvPr id="2" name="Picture 1"/>
          <p:cNvPicPr>
            <a:picLocks noChangeAspect="1"/>
          </p:cNvPicPr>
          <p:nvPr/>
        </p:nvPicPr>
        <p:blipFill>
          <a:blip r:embed="rId3"/>
          <a:stretch>
            <a:fillRect/>
          </a:stretch>
        </p:blipFill>
        <p:spPr>
          <a:xfrm>
            <a:off x="32604" y="1066799"/>
            <a:ext cx="9078789" cy="4903085"/>
          </a:xfrm>
          <a:prstGeom prst="rect">
            <a:avLst/>
          </a:prstGeom>
        </p:spPr>
      </p:pic>
      <p:sp>
        <p:nvSpPr>
          <p:cNvPr id="6" name="TextBox 5"/>
          <p:cNvSpPr txBox="1"/>
          <p:nvPr/>
        </p:nvSpPr>
        <p:spPr>
          <a:xfrm>
            <a:off x="2279434" y="203078"/>
            <a:ext cx="4585128" cy="523220"/>
          </a:xfrm>
          <a:prstGeom prst="rect">
            <a:avLst/>
          </a:prstGeom>
          <a:noFill/>
        </p:spPr>
        <p:txBody>
          <a:bodyPr wrap="square" rtlCol="0">
            <a:spAutoFit/>
          </a:bodyPr>
          <a:lstStyle/>
          <a:p>
            <a:pPr algn="ctr"/>
            <a:r>
              <a:rPr lang="en-US" sz="2800" b="1" dirty="0" smtClean="0"/>
              <a:t>Supported Living</a:t>
            </a:r>
            <a:endParaRPr lang="en-US" sz="2800" b="1" dirty="0"/>
          </a:p>
        </p:txBody>
      </p:sp>
      <p:sp>
        <p:nvSpPr>
          <p:cNvPr id="8" name="Rectangle 7"/>
          <p:cNvSpPr/>
          <p:nvPr/>
        </p:nvSpPr>
        <p:spPr>
          <a:xfrm>
            <a:off x="7403349" y="1288898"/>
            <a:ext cx="1095022" cy="4044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366515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a:t>Provider Data Summary Report</a:t>
            </a:r>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a:t>4</a:t>
            </a:r>
          </a:p>
        </p:txBody>
      </p:sp>
      <p:sp>
        <p:nvSpPr>
          <p:cNvPr id="8" name="TextBox 7"/>
          <p:cNvSpPr txBox="1"/>
          <p:nvPr/>
        </p:nvSpPr>
        <p:spPr>
          <a:xfrm>
            <a:off x="476450" y="2326833"/>
            <a:ext cx="2080826" cy="369332"/>
          </a:xfrm>
          <a:prstGeom prst="rect">
            <a:avLst/>
          </a:prstGeom>
          <a:noFill/>
        </p:spPr>
        <p:txBody>
          <a:bodyPr wrap="none" rtlCol="0">
            <a:spAutoFit/>
          </a:bodyPr>
          <a:lstStyle/>
          <a:p>
            <a:r>
              <a:rPr lang="en-US" b="1" dirty="0"/>
              <a:t>Semi-annual Report</a:t>
            </a:r>
          </a:p>
        </p:txBody>
      </p:sp>
      <p:sp>
        <p:nvSpPr>
          <p:cNvPr id="9" name="Rectangle 8"/>
          <p:cNvSpPr/>
          <p:nvPr/>
        </p:nvSpPr>
        <p:spPr>
          <a:xfrm>
            <a:off x="476450" y="2696165"/>
            <a:ext cx="4572000" cy="1477328"/>
          </a:xfrm>
          <a:prstGeom prst="rect">
            <a:avLst/>
          </a:prstGeom>
        </p:spPr>
        <p:txBody>
          <a:bodyPr>
            <a:spAutoFit/>
          </a:bodyPr>
          <a:lstStyle/>
          <a:p>
            <a:r>
              <a:rPr lang="en-US" dirty="0"/>
              <a:t>Reports, webinar slideshows, and other materials related to Provider Development are available for download online at </a:t>
            </a:r>
            <a:r>
              <a:rPr lang="en-US" dirty="0">
                <a:hlinkClick r:id="rId3"/>
              </a:rPr>
              <a:t>http://www.dbhds.virginia.gov/developmental-services/provider-development</a:t>
            </a:r>
            <a:r>
              <a:rPr lang="en-US" dirty="0"/>
              <a:t>. </a:t>
            </a:r>
          </a:p>
        </p:txBody>
      </p:sp>
      <p:sp>
        <p:nvSpPr>
          <p:cNvPr id="14"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pic>
        <p:nvPicPr>
          <p:cNvPr id="4" name="Picture 3"/>
          <p:cNvPicPr>
            <a:picLocks noChangeAspect="1"/>
          </p:cNvPicPr>
          <p:nvPr/>
        </p:nvPicPr>
        <p:blipFill>
          <a:blip r:embed="rId4"/>
          <a:stretch>
            <a:fillRect/>
          </a:stretch>
        </p:blipFill>
        <p:spPr>
          <a:xfrm>
            <a:off x="5262939" y="1825619"/>
            <a:ext cx="3474837" cy="4521205"/>
          </a:xfrm>
          <a:prstGeom prst="rect">
            <a:avLst/>
          </a:prstGeom>
          <a:ln>
            <a:solidFill>
              <a:schemeClr val="tx1"/>
            </a:solidFill>
          </a:ln>
        </p:spPr>
      </p:pic>
      <p:sp>
        <p:nvSpPr>
          <p:cNvPr id="10"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324950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5503" y="0"/>
            <a:ext cx="8864868" cy="618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a:t>27</a:t>
            </a:r>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a:t>7.12.19</a:t>
            </a:r>
          </a:p>
        </p:txBody>
      </p:sp>
      <p:sp>
        <p:nvSpPr>
          <p:cNvPr id="9"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11" name="Rectangle 10"/>
          <p:cNvSpPr/>
          <p:nvPr/>
        </p:nvSpPr>
        <p:spPr>
          <a:xfrm>
            <a:off x="0" y="5743074"/>
            <a:ext cx="9144000" cy="978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49375" y="101600"/>
            <a:ext cx="8997124" cy="6869363"/>
          </a:xfrm>
          <a:prstGeom prst="rect">
            <a:avLst/>
          </a:prstGeom>
        </p:spPr>
      </p:pic>
      <p:sp>
        <p:nvSpPr>
          <p:cNvPr id="10" name="TextBox 9"/>
          <p:cNvSpPr txBox="1"/>
          <p:nvPr/>
        </p:nvSpPr>
        <p:spPr>
          <a:xfrm>
            <a:off x="2255373" y="101600"/>
            <a:ext cx="4585128" cy="523220"/>
          </a:xfrm>
          <a:prstGeom prst="rect">
            <a:avLst/>
          </a:prstGeom>
          <a:noFill/>
        </p:spPr>
        <p:txBody>
          <a:bodyPr wrap="square" rtlCol="0">
            <a:spAutoFit/>
          </a:bodyPr>
          <a:lstStyle/>
          <a:p>
            <a:pPr algn="ctr"/>
            <a:r>
              <a:rPr lang="en-US" sz="2800" b="1" dirty="0" smtClean="0"/>
              <a:t>Supported Living</a:t>
            </a:r>
            <a:endParaRPr lang="en-US" sz="2800" b="1" dirty="0"/>
          </a:p>
        </p:txBody>
      </p:sp>
    </p:spTree>
    <p:extLst>
      <p:ext uri="{BB962C8B-B14F-4D97-AF65-F5344CB8AC3E}">
        <p14:creationId xmlns:p14="http://schemas.microsoft.com/office/powerpoint/2010/main" val="56881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40</a:t>
            </a:r>
            <a:endParaRPr lang="en-US" dirty="0"/>
          </a:p>
        </p:txBody>
      </p:sp>
      <p:sp>
        <p:nvSpPr>
          <p:cNvPr id="9"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pic>
        <p:nvPicPr>
          <p:cNvPr id="4" name="Picture 3"/>
          <p:cNvPicPr>
            <a:picLocks noChangeAspect="1"/>
          </p:cNvPicPr>
          <p:nvPr/>
        </p:nvPicPr>
        <p:blipFill>
          <a:blip r:embed="rId3"/>
          <a:stretch>
            <a:fillRect/>
          </a:stretch>
        </p:blipFill>
        <p:spPr>
          <a:xfrm>
            <a:off x="0" y="611565"/>
            <a:ext cx="9144000" cy="4788836"/>
          </a:xfrm>
          <a:prstGeom prst="rect">
            <a:avLst/>
          </a:prstGeom>
        </p:spPr>
      </p:pic>
      <p:sp>
        <p:nvSpPr>
          <p:cNvPr id="6" name="TextBox 5"/>
          <p:cNvSpPr txBox="1"/>
          <p:nvPr/>
        </p:nvSpPr>
        <p:spPr>
          <a:xfrm>
            <a:off x="2279435" y="203075"/>
            <a:ext cx="4585128" cy="523220"/>
          </a:xfrm>
          <a:prstGeom prst="rect">
            <a:avLst/>
          </a:prstGeom>
          <a:noFill/>
        </p:spPr>
        <p:txBody>
          <a:bodyPr wrap="square" rtlCol="0">
            <a:spAutoFit/>
          </a:bodyPr>
          <a:lstStyle/>
          <a:p>
            <a:pPr algn="ctr"/>
            <a:r>
              <a:rPr lang="en-US" sz="2800" b="1" dirty="0" smtClean="0"/>
              <a:t>Sponsored Residentia</a:t>
            </a:r>
            <a:r>
              <a:rPr lang="en-US" sz="2800" b="1" dirty="0"/>
              <a:t>l</a:t>
            </a:r>
          </a:p>
        </p:txBody>
      </p:sp>
      <p:sp>
        <p:nvSpPr>
          <p:cNvPr id="7" name="Rectangle 6"/>
          <p:cNvSpPr/>
          <p:nvPr/>
        </p:nvSpPr>
        <p:spPr>
          <a:xfrm>
            <a:off x="7608711" y="726295"/>
            <a:ext cx="1095022" cy="4044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177722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5503" y="0"/>
            <a:ext cx="8864868" cy="618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a:t>28</a:t>
            </a:r>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a:t>7.12.19</a:t>
            </a:r>
          </a:p>
        </p:txBody>
      </p:sp>
      <p:sp>
        <p:nvSpPr>
          <p:cNvPr id="9"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10" name="Rectangle 9"/>
          <p:cNvSpPr/>
          <p:nvPr/>
        </p:nvSpPr>
        <p:spPr>
          <a:xfrm>
            <a:off x="0" y="5743074"/>
            <a:ext cx="9144000" cy="978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4512" y="276225"/>
            <a:ext cx="9086850" cy="6581775"/>
          </a:xfrm>
          <a:prstGeom prst="rect">
            <a:avLst/>
          </a:prstGeom>
        </p:spPr>
      </p:pic>
      <p:sp>
        <p:nvSpPr>
          <p:cNvPr id="11" name="TextBox 10"/>
          <p:cNvSpPr txBox="1"/>
          <p:nvPr/>
        </p:nvSpPr>
        <p:spPr>
          <a:xfrm>
            <a:off x="2279435" y="203075"/>
            <a:ext cx="4585128" cy="523220"/>
          </a:xfrm>
          <a:prstGeom prst="rect">
            <a:avLst/>
          </a:prstGeom>
          <a:noFill/>
        </p:spPr>
        <p:txBody>
          <a:bodyPr wrap="square" rtlCol="0">
            <a:spAutoFit/>
          </a:bodyPr>
          <a:lstStyle/>
          <a:p>
            <a:pPr algn="ctr"/>
            <a:r>
              <a:rPr lang="en-US" sz="2800" b="1" dirty="0" smtClean="0"/>
              <a:t>Sponsored Residentia</a:t>
            </a:r>
            <a:r>
              <a:rPr lang="en-US" sz="2800" b="1" dirty="0"/>
              <a:t>l</a:t>
            </a:r>
          </a:p>
        </p:txBody>
      </p:sp>
    </p:spTree>
    <p:extLst>
      <p:ext uri="{BB962C8B-B14F-4D97-AF65-F5344CB8AC3E}">
        <p14:creationId xmlns:p14="http://schemas.microsoft.com/office/powerpoint/2010/main" val="230509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4</a:t>
            </a:r>
            <a:r>
              <a:rPr lang="en-US" dirty="0"/>
              <a:t>3</a:t>
            </a:r>
          </a:p>
        </p:txBody>
      </p:sp>
      <p:sp>
        <p:nvSpPr>
          <p:cNvPr id="9"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pic>
        <p:nvPicPr>
          <p:cNvPr id="3" name="Picture 2"/>
          <p:cNvPicPr>
            <a:picLocks noChangeAspect="1"/>
          </p:cNvPicPr>
          <p:nvPr/>
        </p:nvPicPr>
        <p:blipFill>
          <a:blip r:embed="rId3"/>
          <a:stretch>
            <a:fillRect/>
          </a:stretch>
        </p:blipFill>
        <p:spPr>
          <a:xfrm>
            <a:off x="52580" y="595940"/>
            <a:ext cx="9091420" cy="4733162"/>
          </a:xfrm>
          <a:prstGeom prst="rect">
            <a:avLst/>
          </a:prstGeom>
        </p:spPr>
      </p:pic>
      <p:sp>
        <p:nvSpPr>
          <p:cNvPr id="6" name="TextBox 5"/>
          <p:cNvSpPr txBox="1"/>
          <p:nvPr/>
        </p:nvSpPr>
        <p:spPr>
          <a:xfrm>
            <a:off x="2279435" y="203075"/>
            <a:ext cx="4585128" cy="523220"/>
          </a:xfrm>
          <a:prstGeom prst="rect">
            <a:avLst/>
          </a:prstGeom>
          <a:noFill/>
        </p:spPr>
        <p:txBody>
          <a:bodyPr wrap="square" rtlCol="0">
            <a:spAutoFit/>
          </a:bodyPr>
          <a:lstStyle/>
          <a:p>
            <a:pPr algn="ctr"/>
            <a:r>
              <a:rPr lang="en-US" sz="2800" b="1" dirty="0" smtClean="0"/>
              <a:t>Crisis Support Services</a:t>
            </a:r>
            <a:endParaRPr lang="en-US" sz="2800" b="1" dirty="0"/>
          </a:p>
        </p:txBody>
      </p:sp>
      <p:sp>
        <p:nvSpPr>
          <p:cNvPr id="7" name="Rectangle 6"/>
          <p:cNvSpPr/>
          <p:nvPr/>
        </p:nvSpPr>
        <p:spPr>
          <a:xfrm>
            <a:off x="7699022" y="595940"/>
            <a:ext cx="1095022" cy="4044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405548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5503" y="0"/>
            <a:ext cx="8864868" cy="618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a:t>31</a:t>
            </a:r>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a:t>7.12.19</a:t>
            </a:r>
          </a:p>
        </p:txBody>
      </p:sp>
      <p:sp>
        <p:nvSpPr>
          <p:cNvPr id="9"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10" name="Rectangle 9"/>
          <p:cNvSpPr/>
          <p:nvPr/>
        </p:nvSpPr>
        <p:spPr>
          <a:xfrm>
            <a:off x="0" y="5743074"/>
            <a:ext cx="9144000" cy="978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0" y="121730"/>
            <a:ext cx="9228613" cy="6736270"/>
          </a:xfrm>
          <a:prstGeom prst="rect">
            <a:avLst/>
          </a:prstGeom>
        </p:spPr>
      </p:pic>
      <p:sp>
        <p:nvSpPr>
          <p:cNvPr id="11" name="TextBox 10"/>
          <p:cNvSpPr txBox="1"/>
          <p:nvPr/>
        </p:nvSpPr>
        <p:spPr>
          <a:xfrm>
            <a:off x="2279435" y="203075"/>
            <a:ext cx="4585128" cy="523220"/>
          </a:xfrm>
          <a:prstGeom prst="rect">
            <a:avLst/>
          </a:prstGeom>
          <a:noFill/>
        </p:spPr>
        <p:txBody>
          <a:bodyPr wrap="square" rtlCol="0">
            <a:spAutoFit/>
          </a:bodyPr>
          <a:lstStyle/>
          <a:p>
            <a:pPr algn="ctr"/>
            <a:r>
              <a:rPr lang="en-US" sz="2800" b="1" dirty="0" smtClean="0"/>
              <a:t>Crisis Support Services</a:t>
            </a:r>
            <a:endParaRPr lang="en-US" sz="2800" b="1" dirty="0"/>
          </a:p>
        </p:txBody>
      </p:sp>
    </p:spTree>
    <p:extLst>
      <p:ext uri="{BB962C8B-B14F-4D97-AF65-F5344CB8AC3E}">
        <p14:creationId xmlns:p14="http://schemas.microsoft.com/office/powerpoint/2010/main" val="303326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5503" y="0"/>
            <a:ext cx="8864868" cy="618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45</a:t>
            </a:r>
            <a:endParaRPr lang="en-US" dirty="0"/>
          </a:p>
        </p:txBody>
      </p:sp>
      <p:sp>
        <p:nvSpPr>
          <p:cNvPr id="10"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pic>
        <p:nvPicPr>
          <p:cNvPr id="3" name="Picture 2"/>
          <p:cNvPicPr>
            <a:picLocks noChangeAspect="1"/>
          </p:cNvPicPr>
          <p:nvPr/>
        </p:nvPicPr>
        <p:blipFill>
          <a:blip r:embed="rId3"/>
          <a:stretch>
            <a:fillRect/>
          </a:stretch>
        </p:blipFill>
        <p:spPr>
          <a:xfrm>
            <a:off x="32227" y="576644"/>
            <a:ext cx="9031419" cy="5494972"/>
          </a:xfrm>
          <a:prstGeom prst="rect">
            <a:avLst/>
          </a:prstGeom>
        </p:spPr>
      </p:pic>
      <p:sp>
        <p:nvSpPr>
          <p:cNvPr id="6" name="Rectangle 5"/>
          <p:cNvSpPr/>
          <p:nvPr/>
        </p:nvSpPr>
        <p:spPr>
          <a:xfrm>
            <a:off x="603504" y="5870448"/>
            <a:ext cx="914400" cy="20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79435" y="203075"/>
            <a:ext cx="4585128" cy="523220"/>
          </a:xfrm>
          <a:prstGeom prst="rect">
            <a:avLst/>
          </a:prstGeom>
          <a:noFill/>
        </p:spPr>
        <p:txBody>
          <a:bodyPr wrap="square" rtlCol="0">
            <a:spAutoFit/>
          </a:bodyPr>
          <a:lstStyle/>
          <a:p>
            <a:pPr algn="ctr"/>
            <a:r>
              <a:rPr lang="en-US" sz="2800" b="1" dirty="0" smtClean="0"/>
              <a:t>Benefits Planning</a:t>
            </a:r>
            <a:endParaRPr lang="en-US" sz="2800" b="1" dirty="0"/>
          </a:p>
        </p:txBody>
      </p:sp>
      <p:sp>
        <p:nvSpPr>
          <p:cNvPr id="9" name="Rectangle 8"/>
          <p:cNvSpPr/>
          <p:nvPr/>
        </p:nvSpPr>
        <p:spPr>
          <a:xfrm>
            <a:off x="7778045" y="576644"/>
            <a:ext cx="1095022" cy="4044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198731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5503" y="0"/>
            <a:ext cx="8864868" cy="618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a:t>29</a:t>
            </a:r>
          </a:p>
        </p:txBody>
      </p:sp>
      <p:sp>
        <p:nvSpPr>
          <p:cNvPr id="9"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a:t>7.12.19</a:t>
            </a:r>
          </a:p>
        </p:txBody>
      </p:sp>
      <p:sp>
        <p:nvSpPr>
          <p:cNvPr id="10"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8" name="Rectangle 7"/>
          <p:cNvSpPr/>
          <p:nvPr/>
        </p:nvSpPr>
        <p:spPr>
          <a:xfrm>
            <a:off x="-1" y="5743074"/>
            <a:ext cx="9144001" cy="978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0" y="-100584"/>
            <a:ext cx="9030097" cy="6945609"/>
          </a:xfrm>
          <a:prstGeom prst="rect">
            <a:avLst/>
          </a:prstGeom>
        </p:spPr>
      </p:pic>
      <p:sp>
        <p:nvSpPr>
          <p:cNvPr id="6" name="Rectangle 5"/>
          <p:cNvSpPr/>
          <p:nvPr/>
        </p:nvSpPr>
        <p:spPr>
          <a:xfrm>
            <a:off x="3831336" y="-100584"/>
            <a:ext cx="1828800" cy="192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79435" y="203075"/>
            <a:ext cx="4585128" cy="523220"/>
          </a:xfrm>
          <a:prstGeom prst="rect">
            <a:avLst/>
          </a:prstGeom>
          <a:noFill/>
        </p:spPr>
        <p:txBody>
          <a:bodyPr wrap="square" rtlCol="0">
            <a:spAutoFit/>
          </a:bodyPr>
          <a:lstStyle/>
          <a:p>
            <a:pPr algn="ctr"/>
            <a:r>
              <a:rPr lang="en-US" sz="2800" b="1" dirty="0" smtClean="0"/>
              <a:t>Benefits Planning</a:t>
            </a:r>
            <a:endParaRPr lang="en-US" sz="2800" b="1" dirty="0"/>
          </a:p>
        </p:txBody>
      </p:sp>
    </p:spTree>
    <p:extLst>
      <p:ext uri="{BB962C8B-B14F-4D97-AF65-F5344CB8AC3E}">
        <p14:creationId xmlns:p14="http://schemas.microsoft.com/office/powerpoint/2010/main" val="319605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673" y="92010"/>
            <a:ext cx="8864868" cy="618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46</a:t>
            </a:r>
            <a:endParaRPr lang="en-US" dirty="0"/>
          </a:p>
        </p:txBody>
      </p:sp>
      <p:sp>
        <p:nvSpPr>
          <p:cNvPr id="9"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pic>
        <p:nvPicPr>
          <p:cNvPr id="4" name="Picture 3"/>
          <p:cNvPicPr>
            <a:picLocks noChangeAspect="1"/>
          </p:cNvPicPr>
          <p:nvPr/>
        </p:nvPicPr>
        <p:blipFill>
          <a:blip r:embed="rId3"/>
          <a:stretch>
            <a:fillRect/>
          </a:stretch>
        </p:blipFill>
        <p:spPr>
          <a:xfrm>
            <a:off x="126456" y="980203"/>
            <a:ext cx="8891085" cy="5208841"/>
          </a:xfrm>
          <a:prstGeom prst="rect">
            <a:avLst/>
          </a:prstGeom>
        </p:spPr>
      </p:pic>
      <p:sp>
        <p:nvSpPr>
          <p:cNvPr id="6" name="TextBox 5"/>
          <p:cNvSpPr txBox="1"/>
          <p:nvPr/>
        </p:nvSpPr>
        <p:spPr>
          <a:xfrm>
            <a:off x="2279435" y="203075"/>
            <a:ext cx="4585128" cy="523220"/>
          </a:xfrm>
          <a:prstGeom prst="rect">
            <a:avLst/>
          </a:prstGeom>
          <a:noFill/>
        </p:spPr>
        <p:txBody>
          <a:bodyPr wrap="square" rtlCol="0">
            <a:spAutoFit/>
          </a:bodyPr>
          <a:lstStyle/>
          <a:p>
            <a:pPr algn="ctr"/>
            <a:r>
              <a:rPr lang="en-US" sz="2800" b="1" dirty="0" smtClean="0"/>
              <a:t>Community Guide</a:t>
            </a:r>
            <a:endParaRPr lang="en-US" sz="2800" b="1" dirty="0"/>
          </a:p>
        </p:txBody>
      </p:sp>
      <p:sp>
        <p:nvSpPr>
          <p:cNvPr id="10" name="Rectangle 9"/>
          <p:cNvSpPr/>
          <p:nvPr/>
        </p:nvSpPr>
        <p:spPr>
          <a:xfrm>
            <a:off x="7303911" y="769609"/>
            <a:ext cx="1095022" cy="4044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303911" y="778040"/>
            <a:ext cx="1320800" cy="338554"/>
          </a:xfrm>
          <a:prstGeom prst="rect">
            <a:avLst/>
          </a:prstGeom>
          <a:noFill/>
        </p:spPr>
        <p:txBody>
          <a:bodyPr wrap="square" rtlCol="0">
            <a:spAutoFit/>
          </a:bodyPr>
          <a:lstStyle/>
          <a:p>
            <a:r>
              <a:rPr lang="en-US" sz="1600" dirty="0" smtClean="0"/>
              <a:t>non-unique</a:t>
            </a:r>
            <a:endParaRPr lang="en-US" sz="1600" dirty="0"/>
          </a:p>
        </p:txBody>
      </p:sp>
      <p:sp>
        <p:nvSpPr>
          <p:cNvPr id="11"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428300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5503" y="0"/>
            <a:ext cx="8864868" cy="618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a:t>30</a:t>
            </a:r>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a:t>7.12.19</a:t>
            </a:r>
          </a:p>
        </p:txBody>
      </p:sp>
      <p:sp>
        <p:nvSpPr>
          <p:cNvPr id="9"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10" name="Rectangle 9"/>
          <p:cNvSpPr/>
          <p:nvPr/>
        </p:nvSpPr>
        <p:spPr>
          <a:xfrm>
            <a:off x="-1" y="5743074"/>
            <a:ext cx="9144001" cy="978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0" y="443866"/>
            <a:ext cx="9223362" cy="6414134"/>
          </a:xfrm>
          <a:prstGeom prst="rect">
            <a:avLst/>
          </a:prstGeom>
        </p:spPr>
      </p:pic>
      <p:sp>
        <p:nvSpPr>
          <p:cNvPr id="11" name="TextBox 10"/>
          <p:cNvSpPr txBox="1"/>
          <p:nvPr/>
        </p:nvSpPr>
        <p:spPr>
          <a:xfrm>
            <a:off x="2279435" y="203075"/>
            <a:ext cx="4585128" cy="523220"/>
          </a:xfrm>
          <a:prstGeom prst="rect">
            <a:avLst/>
          </a:prstGeom>
          <a:noFill/>
        </p:spPr>
        <p:txBody>
          <a:bodyPr wrap="square" rtlCol="0">
            <a:spAutoFit/>
          </a:bodyPr>
          <a:lstStyle/>
          <a:p>
            <a:pPr algn="ctr"/>
            <a:r>
              <a:rPr lang="en-US" sz="2800" b="1" dirty="0" smtClean="0"/>
              <a:t>Community Guide</a:t>
            </a:r>
            <a:endParaRPr lang="en-US" sz="2800" b="1" dirty="0"/>
          </a:p>
        </p:txBody>
      </p:sp>
    </p:spTree>
    <p:extLst>
      <p:ext uri="{BB962C8B-B14F-4D97-AF65-F5344CB8AC3E}">
        <p14:creationId xmlns:p14="http://schemas.microsoft.com/office/powerpoint/2010/main" val="88460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9132" y="0"/>
            <a:ext cx="8864868" cy="618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49</a:t>
            </a:r>
            <a:endParaRPr lang="en-US" dirty="0"/>
          </a:p>
        </p:txBody>
      </p:sp>
      <p:sp>
        <p:nvSpPr>
          <p:cNvPr id="10"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pic>
        <p:nvPicPr>
          <p:cNvPr id="3" name="Picture 2"/>
          <p:cNvPicPr>
            <a:picLocks noChangeAspect="1"/>
          </p:cNvPicPr>
          <p:nvPr/>
        </p:nvPicPr>
        <p:blipFill>
          <a:blip r:embed="rId3"/>
          <a:stretch>
            <a:fillRect/>
          </a:stretch>
        </p:blipFill>
        <p:spPr>
          <a:xfrm>
            <a:off x="0" y="1065896"/>
            <a:ext cx="9071626" cy="4977764"/>
          </a:xfrm>
          <a:prstGeom prst="rect">
            <a:avLst/>
          </a:prstGeom>
        </p:spPr>
      </p:pic>
      <p:sp>
        <p:nvSpPr>
          <p:cNvPr id="6" name="TextBox 5"/>
          <p:cNvSpPr txBox="1"/>
          <p:nvPr/>
        </p:nvSpPr>
        <p:spPr>
          <a:xfrm>
            <a:off x="2131594" y="271338"/>
            <a:ext cx="5159943" cy="523220"/>
          </a:xfrm>
          <a:prstGeom prst="rect">
            <a:avLst/>
          </a:prstGeom>
          <a:noFill/>
        </p:spPr>
        <p:txBody>
          <a:bodyPr wrap="square" rtlCol="0">
            <a:spAutoFit/>
          </a:bodyPr>
          <a:lstStyle/>
          <a:p>
            <a:pPr algn="ctr"/>
            <a:r>
              <a:rPr lang="en-US" sz="2800" b="1" dirty="0" smtClean="0"/>
              <a:t>Electronic Home-Based Services</a:t>
            </a:r>
            <a:endParaRPr lang="en-US" sz="2800" b="1" dirty="0"/>
          </a:p>
        </p:txBody>
      </p:sp>
      <p:sp>
        <p:nvSpPr>
          <p:cNvPr id="8" name="Rectangle 7"/>
          <p:cNvSpPr/>
          <p:nvPr/>
        </p:nvSpPr>
        <p:spPr>
          <a:xfrm>
            <a:off x="7687734" y="1194409"/>
            <a:ext cx="1095022" cy="4044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197846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a:t>Services Considered</a:t>
            </a:r>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a:t>5</a:t>
            </a:r>
          </a:p>
        </p:txBody>
      </p:sp>
      <p:sp>
        <p:nvSpPr>
          <p:cNvPr id="7" name="Content Placeholder 6"/>
          <p:cNvSpPr>
            <a:spLocks noGrp="1"/>
          </p:cNvSpPr>
          <p:nvPr>
            <p:ph idx="1"/>
          </p:nvPr>
        </p:nvSpPr>
        <p:spPr>
          <a:xfrm>
            <a:off x="564749" y="1713397"/>
            <a:ext cx="7886700" cy="4351338"/>
          </a:xfrm>
        </p:spPr>
        <p:txBody>
          <a:bodyPr numCol="2">
            <a:normAutofit/>
          </a:bodyPr>
          <a:lstStyle/>
          <a:p>
            <a:r>
              <a:rPr lang="en-US" dirty="0">
                <a:latin typeface="+mn-lt"/>
              </a:rPr>
              <a:t>Benefits Planning </a:t>
            </a:r>
          </a:p>
          <a:p>
            <a:r>
              <a:rPr lang="en-US" dirty="0">
                <a:latin typeface="+mn-lt"/>
              </a:rPr>
              <a:t>Community Coaching </a:t>
            </a:r>
          </a:p>
          <a:p>
            <a:r>
              <a:rPr lang="en-US" dirty="0">
                <a:latin typeface="+mn-lt"/>
              </a:rPr>
              <a:t>Community Engagement </a:t>
            </a:r>
          </a:p>
          <a:p>
            <a:r>
              <a:rPr lang="en-US" dirty="0">
                <a:latin typeface="+mn-lt"/>
              </a:rPr>
              <a:t>Community Guide </a:t>
            </a:r>
          </a:p>
          <a:p>
            <a:r>
              <a:rPr lang="en-US" dirty="0">
                <a:latin typeface="+mn-lt"/>
              </a:rPr>
              <a:t>Electronic Home-Based Services </a:t>
            </a:r>
          </a:p>
          <a:p>
            <a:r>
              <a:rPr lang="en-US" dirty="0">
                <a:latin typeface="+mn-lt"/>
              </a:rPr>
              <a:t>Employment and Community Transportation </a:t>
            </a:r>
          </a:p>
          <a:p>
            <a:r>
              <a:rPr lang="en-US" dirty="0">
                <a:latin typeface="+mn-lt"/>
              </a:rPr>
              <a:t>Independent Living Supports </a:t>
            </a:r>
          </a:p>
          <a:p>
            <a:r>
              <a:rPr lang="en-US" dirty="0">
                <a:latin typeface="+mn-lt"/>
              </a:rPr>
              <a:t>In-home Supports </a:t>
            </a:r>
          </a:p>
          <a:p>
            <a:r>
              <a:rPr lang="en-US" dirty="0">
                <a:latin typeface="+mn-lt"/>
              </a:rPr>
              <a:t>Peer Mentoring </a:t>
            </a:r>
          </a:p>
          <a:p>
            <a:r>
              <a:rPr lang="en-US" dirty="0">
                <a:latin typeface="+mn-lt"/>
              </a:rPr>
              <a:t>Shared Living </a:t>
            </a:r>
          </a:p>
          <a:p>
            <a:r>
              <a:rPr lang="en-US" dirty="0">
                <a:latin typeface="+mn-lt"/>
              </a:rPr>
              <a:t>Supported Living </a:t>
            </a:r>
          </a:p>
          <a:p>
            <a:r>
              <a:rPr lang="en-US" dirty="0">
                <a:latin typeface="+mn-lt"/>
              </a:rPr>
              <a:t>Crisis Support Services </a:t>
            </a:r>
          </a:p>
          <a:p>
            <a:r>
              <a:rPr lang="en-US" dirty="0">
                <a:latin typeface="+mn-lt"/>
              </a:rPr>
              <a:t>Private Duty Nursing </a:t>
            </a:r>
          </a:p>
          <a:p>
            <a:r>
              <a:rPr lang="en-US" dirty="0">
                <a:latin typeface="+mn-lt"/>
              </a:rPr>
              <a:t>Skilled Nursing </a:t>
            </a:r>
          </a:p>
          <a:p>
            <a:r>
              <a:rPr lang="en-US" dirty="0">
                <a:latin typeface="+mn-lt"/>
              </a:rPr>
              <a:t>Sponsored Residential </a:t>
            </a:r>
          </a:p>
        </p:txBody>
      </p:sp>
      <p:sp>
        <p:nvSpPr>
          <p:cNvPr id="9"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6"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316914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5503" y="0"/>
            <a:ext cx="8864868" cy="618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a:t>32</a:t>
            </a:r>
          </a:p>
        </p:txBody>
      </p:sp>
      <p:sp>
        <p:nvSpPr>
          <p:cNvPr id="9"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a:t>7.12.19</a:t>
            </a:r>
          </a:p>
        </p:txBody>
      </p:sp>
      <p:sp>
        <p:nvSpPr>
          <p:cNvPr id="10"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8" name="Rectangle 7"/>
          <p:cNvSpPr/>
          <p:nvPr/>
        </p:nvSpPr>
        <p:spPr>
          <a:xfrm>
            <a:off x="-1" y="5743074"/>
            <a:ext cx="9144001" cy="978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69435" y="562928"/>
            <a:ext cx="9005128" cy="6295072"/>
          </a:xfrm>
          <a:prstGeom prst="rect">
            <a:avLst/>
          </a:prstGeom>
        </p:spPr>
      </p:pic>
      <p:sp>
        <p:nvSpPr>
          <p:cNvPr id="11" name="TextBox 10"/>
          <p:cNvSpPr txBox="1"/>
          <p:nvPr/>
        </p:nvSpPr>
        <p:spPr>
          <a:xfrm>
            <a:off x="2131594" y="271338"/>
            <a:ext cx="5159943" cy="523220"/>
          </a:xfrm>
          <a:prstGeom prst="rect">
            <a:avLst/>
          </a:prstGeom>
          <a:noFill/>
        </p:spPr>
        <p:txBody>
          <a:bodyPr wrap="square" rtlCol="0">
            <a:spAutoFit/>
          </a:bodyPr>
          <a:lstStyle/>
          <a:p>
            <a:pPr algn="ctr"/>
            <a:r>
              <a:rPr lang="en-US" sz="2800" b="1" dirty="0" smtClean="0"/>
              <a:t>Electronic Home-Based Services</a:t>
            </a:r>
            <a:endParaRPr lang="en-US" sz="2800" b="1" dirty="0"/>
          </a:p>
        </p:txBody>
      </p:sp>
    </p:spTree>
    <p:extLst>
      <p:ext uri="{BB962C8B-B14F-4D97-AF65-F5344CB8AC3E}">
        <p14:creationId xmlns:p14="http://schemas.microsoft.com/office/powerpoint/2010/main" val="304029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51</a:t>
            </a:r>
            <a:endParaRPr lang="en-US" dirty="0"/>
          </a:p>
        </p:txBody>
      </p:sp>
      <p:sp>
        <p:nvSpPr>
          <p:cNvPr id="10"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pic>
        <p:nvPicPr>
          <p:cNvPr id="4" name="Picture 3"/>
          <p:cNvPicPr>
            <a:picLocks noChangeAspect="1"/>
          </p:cNvPicPr>
          <p:nvPr/>
        </p:nvPicPr>
        <p:blipFill>
          <a:blip r:embed="rId3"/>
          <a:stretch>
            <a:fillRect/>
          </a:stretch>
        </p:blipFill>
        <p:spPr>
          <a:xfrm>
            <a:off x="64256" y="1377278"/>
            <a:ext cx="9015484" cy="4431982"/>
          </a:xfrm>
          <a:prstGeom prst="rect">
            <a:avLst/>
          </a:prstGeom>
        </p:spPr>
      </p:pic>
      <p:sp>
        <p:nvSpPr>
          <p:cNvPr id="6" name="TextBox 5"/>
          <p:cNvSpPr txBox="1"/>
          <p:nvPr/>
        </p:nvSpPr>
        <p:spPr>
          <a:xfrm>
            <a:off x="1992027" y="316494"/>
            <a:ext cx="5159943" cy="523220"/>
          </a:xfrm>
          <a:prstGeom prst="rect">
            <a:avLst/>
          </a:prstGeom>
          <a:noFill/>
        </p:spPr>
        <p:txBody>
          <a:bodyPr wrap="square" rtlCol="0">
            <a:spAutoFit/>
          </a:bodyPr>
          <a:lstStyle/>
          <a:p>
            <a:pPr algn="ctr"/>
            <a:r>
              <a:rPr lang="en-US" sz="2800" b="1" dirty="0" smtClean="0"/>
              <a:t>Skilled Nursing</a:t>
            </a:r>
            <a:endParaRPr lang="en-US" sz="2800" b="1" dirty="0"/>
          </a:p>
        </p:txBody>
      </p:sp>
      <p:sp>
        <p:nvSpPr>
          <p:cNvPr id="7" name="Rectangle 6"/>
          <p:cNvSpPr/>
          <p:nvPr/>
        </p:nvSpPr>
        <p:spPr>
          <a:xfrm>
            <a:off x="7574845" y="1480809"/>
            <a:ext cx="1095022" cy="4044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665156" y="575733"/>
            <a:ext cx="1004711" cy="801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296770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a:t>33</a:t>
            </a:r>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a:t>7.12.19</a:t>
            </a:r>
          </a:p>
        </p:txBody>
      </p:sp>
      <p:sp>
        <p:nvSpPr>
          <p:cNvPr id="10"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7" name="Rectangle 6"/>
          <p:cNvSpPr/>
          <p:nvPr/>
        </p:nvSpPr>
        <p:spPr>
          <a:xfrm>
            <a:off x="-1" y="5743074"/>
            <a:ext cx="9144001" cy="978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64592" y="183522"/>
            <a:ext cx="8531352" cy="6674478"/>
          </a:xfrm>
          <a:prstGeom prst="rect">
            <a:avLst/>
          </a:prstGeom>
        </p:spPr>
      </p:pic>
      <p:sp>
        <p:nvSpPr>
          <p:cNvPr id="4" name="Rectangle 3"/>
          <p:cNvSpPr/>
          <p:nvPr/>
        </p:nvSpPr>
        <p:spPr>
          <a:xfrm>
            <a:off x="3557016" y="91440"/>
            <a:ext cx="1499616" cy="246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92027" y="316494"/>
            <a:ext cx="5159943" cy="523220"/>
          </a:xfrm>
          <a:prstGeom prst="rect">
            <a:avLst/>
          </a:prstGeom>
          <a:noFill/>
        </p:spPr>
        <p:txBody>
          <a:bodyPr wrap="square" rtlCol="0">
            <a:spAutoFit/>
          </a:bodyPr>
          <a:lstStyle/>
          <a:p>
            <a:pPr algn="ctr"/>
            <a:r>
              <a:rPr lang="en-US" sz="2800" b="1" dirty="0" smtClean="0"/>
              <a:t>Skilled Nursing</a:t>
            </a:r>
            <a:endParaRPr lang="en-US" sz="2800" b="1" dirty="0"/>
          </a:p>
        </p:txBody>
      </p:sp>
    </p:spTree>
    <p:extLst>
      <p:ext uri="{BB962C8B-B14F-4D97-AF65-F5344CB8AC3E}">
        <p14:creationId xmlns:p14="http://schemas.microsoft.com/office/powerpoint/2010/main" val="223246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3"/>
          <a:stretch>
            <a:fillRect/>
          </a:stretch>
        </p:blipFill>
        <p:spPr>
          <a:xfrm>
            <a:off x="0" y="675766"/>
            <a:ext cx="9272593" cy="4806608"/>
          </a:xfrm>
          <a:prstGeom prst="rect">
            <a:avLst/>
          </a:prstGeom>
        </p:spPr>
      </p:pic>
      <p:sp>
        <p:nvSpPr>
          <p:cNvPr id="5" name="Text Placeholder 4"/>
          <p:cNvSpPr>
            <a:spLocks noGrp="1"/>
          </p:cNvSpPr>
          <p:nvPr>
            <p:ph type="body" sz="quarter" idx="17"/>
          </p:nvPr>
        </p:nvSpPr>
        <p:spPr/>
        <p:txBody>
          <a:bodyPr/>
          <a:lstStyle/>
          <a:p>
            <a:r>
              <a:rPr lang="en-US" dirty="0" smtClean="0"/>
              <a:t>53</a:t>
            </a:r>
            <a:endParaRPr lang="en-US" dirty="0"/>
          </a:p>
        </p:txBody>
      </p:sp>
      <p:sp>
        <p:nvSpPr>
          <p:cNvPr id="6" name="Text Placeholder 5"/>
          <p:cNvSpPr>
            <a:spLocks noGrp="1"/>
          </p:cNvSpPr>
          <p:nvPr>
            <p:ph type="body" sz="quarter" idx="18"/>
          </p:nvPr>
        </p:nvSpPr>
        <p:spPr/>
        <p:txBody>
          <a:bodyPr/>
          <a:lstStyle/>
          <a:p>
            <a:endParaRPr lang="en-US"/>
          </a:p>
        </p:txBody>
      </p:sp>
      <p:sp>
        <p:nvSpPr>
          <p:cNvPr id="8" name="TextBox 7"/>
          <p:cNvSpPr txBox="1"/>
          <p:nvPr/>
        </p:nvSpPr>
        <p:spPr>
          <a:xfrm>
            <a:off x="1867850" y="152546"/>
            <a:ext cx="5159943" cy="523220"/>
          </a:xfrm>
          <a:prstGeom prst="rect">
            <a:avLst/>
          </a:prstGeom>
          <a:noFill/>
        </p:spPr>
        <p:txBody>
          <a:bodyPr wrap="square" rtlCol="0">
            <a:spAutoFit/>
          </a:bodyPr>
          <a:lstStyle/>
          <a:p>
            <a:pPr algn="ctr"/>
            <a:r>
              <a:rPr lang="en-US" sz="2800" b="1" dirty="0" smtClean="0"/>
              <a:t>Private Duty Nursing</a:t>
            </a:r>
            <a:endParaRPr lang="en-US" sz="2800" b="1" dirty="0"/>
          </a:p>
        </p:txBody>
      </p:sp>
      <p:sp>
        <p:nvSpPr>
          <p:cNvPr id="9" name="Rectangle 8"/>
          <p:cNvSpPr/>
          <p:nvPr/>
        </p:nvSpPr>
        <p:spPr>
          <a:xfrm>
            <a:off x="7653867" y="825689"/>
            <a:ext cx="1095022" cy="4044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113325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p:txBody>
          <a:bodyPr/>
          <a:lstStyle/>
          <a:p>
            <a:r>
              <a:rPr lang="en-US" dirty="0" smtClean="0"/>
              <a:t>36</a:t>
            </a:r>
            <a:endParaRPr lang="en-US" dirty="0"/>
          </a:p>
        </p:txBody>
      </p:sp>
      <p:sp>
        <p:nvSpPr>
          <p:cNvPr id="6" name="Text Placeholder 5"/>
          <p:cNvSpPr>
            <a:spLocks noGrp="1"/>
          </p:cNvSpPr>
          <p:nvPr>
            <p:ph type="body" sz="quarter" idx="18"/>
          </p:nvPr>
        </p:nvSpPr>
        <p:spPr/>
        <p:txBody>
          <a:bodyPr/>
          <a:lstStyle/>
          <a:p>
            <a:endParaRPr lang="en-US"/>
          </a:p>
        </p:txBody>
      </p:sp>
      <p:pic>
        <p:nvPicPr>
          <p:cNvPr id="7" name="Picture 6"/>
          <p:cNvPicPr>
            <a:picLocks noChangeAspect="1"/>
          </p:cNvPicPr>
          <p:nvPr/>
        </p:nvPicPr>
        <p:blipFill>
          <a:blip r:embed="rId3"/>
          <a:stretch>
            <a:fillRect/>
          </a:stretch>
        </p:blipFill>
        <p:spPr>
          <a:xfrm>
            <a:off x="-66688" y="130258"/>
            <a:ext cx="9210688" cy="6808703"/>
          </a:xfrm>
          <a:prstGeom prst="rect">
            <a:avLst/>
          </a:prstGeom>
        </p:spPr>
      </p:pic>
      <p:sp>
        <p:nvSpPr>
          <p:cNvPr id="8" name="TextBox 7"/>
          <p:cNvSpPr txBox="1"/>
          <p:nvPr/>
        </p:nvSpPr>
        <p:spPr>
          <a:xfrm>
            <a:off x="1867850" y="152546"/>
            <a:ext cx="5159943" cy="523220"/>
          </a:xfrm>
          <a:prstGeom prst="rect">
            <a:avLst/>
          </a:prstGeom>
          <a:noFill/>
        </p:spPr>
        <p:txBody>
          <a:bodyPr wrap="square" rtlCol="0">
            <a:spAutoFit/>
          </a:bodyPr>
          <a:lstStyle/>
          <a:p>
            <a:pPr algn="ctr"/>
            <a:r>
              <a:rPr lang="en-US" sz="2800" b="1" dirty="0" smtClean="0"/>
              <a:t>Private Duty Nursing</a:t>
            </a:r>
            <a:endParaRPr lang="en-US" sz="2800" b="1" dirty="0"/>
          </a:p>
        </p:txBody>
      </p:sp>
    </p:spTree>
    <p:extLst>
      <p:ext uri="{BB962C8B-B14F-4D97-AF65-F5344CB8AC3E}">
        <p14:creationId xmlns:p14="http://schemas.microsoft.com/office/powerpoint/2010/main" val="289107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55</a:t>
            </a:r>
            <a:endParaRPr lang="en-US" dirty="0"/>
          </a:p>
        </p:txBody>
      </p:sp>
      <p:sp>
        <p:nvSpPr>
          <p:cNvPr id="10"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11" name="Title 1">
            <a:extLst>
              <a:ext uri="{FF2B5EF4-FFF2-40B4-BE49-F238E27FC236}">
                <a16:creationId xmlns:a16="http://schemas.microsoft.com/office/drawing/2014/main" id="{2C32E10D-E6DD-4112-92C9-B846A17FF9A7}"/>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Georgia" panose="02040502050405020303" pitchFamily="18" charset="0"/>
                <a:ea typeface="+mj-ea"/>
                <a:cs typeface="+mj-cs"/>
              </a:defRPr>
            </a:lvl1pPr>
          </a:lstStyle>
          <a:p>
            <a:r>
              <a:rPr lang="en-US" dirty="0"/>
              <a:t>Regional Support Teams</a:t>
            </a:r>
          </a:p>
        </p:txBody>
      </p:sp>
      <p:sp>
        <p:nvSpPr>
          <p:cNvPr id="12" name="TextBox 11"/>
          <p:cNvSpPr txBox="1"/>
          <p:nvPr/>
        </p:nvSpPr>
        <p:spPr>
          <a:xfrm>
            <a:off x="620711" y="2031202"/>
            <a:ext cx="8026578" cy="3093154"/>
          </a:xfrm>
          <a:prstGeom prst="rect">
            <a:avLst/>
          </a:prstGeom>
          <a:noFill/>
        </p:spPr>
        <p:txBody>
          <a:bodyPr wrap="square" rtlCol="0">
            <a:spAutoFit/>
          </a:bodyPr>
          <a:lstStyle/>
          <a:p>
            <a:pPr marL="342900" indent="-342900">
              <a:spcAft>
                <a:spcPts val="600"/>
              </a:spcAft>
              <a:buFont typeface="Wingdings" panose="05000000000000000000" pitchFamily="2" charset="2"/>
              <a:buChar char="§"/>
            </a:pPr>
            <a:r>
              <a:rPr lang="en-US" sz="2000" b="1" dirty="0"/>
              <a:t>2nd and 3rd Quarters of 2020: 266 referrals</a:t>
            </a:r>
          </a:p>
          <a:p>
            <a:pPr marL="342900" indent="-342900">
              <a:spcAft>
                <a:spcPts val="600"/>
              </a:spcAft>
              <a:buFont typeface="Wingdings" panose="05000000000000000000" pitchFamily="2" charset="2"/>
              <a:buChar char="§"/>
            </a:pPr>
            <a:r>
              <a:rPr lang="en-US" sz="2000" b="1" dirty="0" smtClean="0"/>
              <a:t>No </a:t>
            </a:r>
            <a:r>
              <a:rPr lang="en-US" sz="2000" b="1" dirty="0"/>
              <a:t>individual moved into a less integrated setting when a more integrated setting was desired. </a:t>
            </a:r>
            <a:endParaRPr lang="en-US" sz="2000" b="1" dirty="0" smtClean="0"/>
          </a:p>
          <a:p>
            <a:pPr marL="342900" indent="-342900">
              <a:spcAft>
                <a:spcPts val="600"/>
              </a:spcAft>
              <a:buFont typeface="Wingdings" panose="05000000000000000000" pitchFamily="2" charset="2"/>
              <a:buChar char="§"/>
            </a:pPr>
            <a:r>
              <a:rPr lang="en-US" sz="2000" b="1" dirty="0" smtClean="0"/>
              <a:t>Most </a:t>
            </a:r>
            <a:r>
              <a:rPr lang="en-US" sz="2000" b="1" dirty="0"/>
              <a:t>frequent barrier: Individual/SDM Choice </a:t>
            </a:r>
            <a:r>
              <a:rPr lang="en-US" sz="2000" b="1" dirty="0" smtClean="0"/>
              <a:t>includes:</a:t>
            </a:r>
          </a:p>
          <a:p>
            <a:pPr marL="800100" lvl="1" indent="-342900">
              <a:spcAft>
                <a:spcPts val="600"/>
              </a:spcAft>
              <a:buFont typeface="Wingdings" panose="05000000000000000000" pitchFamily="2" charset="2"/>
              <a:buChar char="§"/>
            </a:pPr>
            <a:r>
              <a:rPr lang="en-US" b="1" dirty="0" smtClean="0"/>
              <a:t>Individual</a:t>
            </a:r>
            <a:r>
              <a:rPr lang="en-US" b="1" dirty="0"/>
              <a:t>/ SDM/LG chooses less integrated </a:t>
            </a:r>
            <a:r>
              <a:rPr lang="en-US" b="1" dirty="0" smtClean="0"/>
              <a:t>option;</a:t>
            </a:r>
          </a:p>
          <a:p>
            <a:pPr marL="800100" lvl="1" indent="-342900">
              <a:spcAft>
                <a:spcPts val="600"/>
              </a:spcAft>
              <a:buFont typeface="Wingdings" panose="05000000000000000000" pitchFamily="2" charset="2"/>
              <a:buChar char="§"/>
            </a:pPr>
            <a:r>
              <a:rPr lang="en-US" b="1" dirty="0" smtClean="0"/>
              <a:t>Individual/Substitute </a:t>
            </a:r>
            <a:r>
              <a:rPr lang="en-US" b="1" dirty="0"/>
              <a:t>Decision Maker (SDM)/Legal Guardian </a:t>
            </a:r>
            <a:r>
              <a:rPr lang="en-US" b="1" dirty="0" smtClean="0"/>
              <a:t>(</a:t>
            </a:r>
            <a:r>
              <a:rPr lang="en-US" b="1" dirty="0"/>
              <a:t>LG) not interested in discussing/exploring options/refuses </a:t>
            </a:r>
            <a:r>
              <a:rPr lang="en-US" b="1" dirty="0" smtClean="0"/>
              <a:t>supports</a:t>
            </a:r>
            <a:r>
              <a:rPr lang="en-US" b="1" dirty="0"/>
              <a:t>; </a:t>
            </a:r>
          </a:p>
          <a:p>
            <a:pPr marL="800100" lvl="1" indent="-342900">
              <a:spcAft>
                <a:spcPts val="600"/>
              </a:spcAft>
              <a:buFont typeface="Wingdings" panose="05000000000000000000" pitchFamily="2" charset="2"/>
              <a:buChar char="§"/>
            </a:pPr>
            <a:r>
              <a:rPr lang="en-US" b="1" dirty="0" smtClean="0"/>
              <a:t>Individual/SDM/LG </a:t>
            </a:r>
            <a:r>
              <a:rPr lang="en-US" b="1" dirty="0"/>
              <a:t>does not choose provider after visit/still exploring community options</a:t>
            </a:r>
          </a:p>
        </p:txBody>
      </p:sp>
      <p:sp>
        <p:nvSpPr>
          <p:cNvPr id="13" name="Text Placeholder 2"/>
          <p:cNvSpPr>
            <a:spLocks noGrp="1"/>
          </p:cNvSpPr>
          <p:nvPr>
            <p:ph type="body" sz="quarter" idx="16"/>
          </p:nvPr>
        </p:nvSpPr>
        <p:spPr>
          <a:xfrm>
            <a:off x="620711" y="6346826"/>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231576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56</a:t>
            </a:r>
            <a:endParaRPr lang="en-US" dirty="0"/>
          </a:p>
        </p:txBody>
      </p:sp>
      <p:sp>
        <p:nvSpPr>
          <p:cNvPr id="10"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11" name="Title 1">
            <a:extLst>
              <a:ext uri="{FF2B5EF4-FFF2-40B4-BE49-F238E27FC236}">
                <a16:creationId xmlns:a16="http://schemas.microsoft.com/office/drawing/2014/main" id="{2C32E10D-E6DD-4112-92C9-B846A17FF9A7}"/>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Georgia" panose="02040502050405020303" pitchFamily="18" charset="0"/>
                <a:ea typeface="+mj-ea"/>
                <a:cs typeface="+mj-cs"/>
              </a:defRPr>
            </a:lvl1pPr>
          </a:lstStyle>
          <a:p>
            <a:r>
              <a:rPr lang="en-US" dirty="0"/>
              <a:t>Regional Support Teams</a:t>
            </a:r>
          </a:p>
        </p:txBody>
      </p:sp>
      <p:sp>
        <p:nvSpPr>
          <p:cNvPr id="13" name="Text Placeholder 2"/>
          <p:cNvSpPr>
            <a:spLocks noGrp="1"/>
          </p:cNvSpPr>
          <p:nvPr>
            <p:ph type="body" sz="quarter" idx="16"/>
          </p:nvPr>
        </p:nvSpPr>
        <p:spPr>
          <a:xfrm>
            <a:off x="620711" y="6346826"/>
            <a:ext cx="2065337" cy="374650"/>
          </a:xfrm>
        </p:spPr>
        <p:txBody>
          <a:bodyPr/>
          <a:lstStyle/>
          <a:p>
            <a:r>
              <a:rPr lang="en-US" dirty="0" smtClean="0"/>
              <a:t>7/23/20</a:t>
            </a:r>
            <a:endParaRPr lang="en-US" dirty="0"/>
          </a:p>
        </p:txBody>
      </p:sp>
      <p:sp>
        <p:nvSpPr>
          <p:cNvPr id="2" name="Rectangle 1"/>
          <p:cNvSpPr/>
          <p:nvPr/>
        </p:nvSpPr>
        <p:spPr>
          <a:xfrm>
            <a:off x="790015" y="2200072"/>
            <a:ext cx="8095128" cy="2031325"/>
          </a:xfrm>
          <a:prstGeom prst="rect">
            <a:avLst/>
          </a:prstGeom>
        </p:spPr>
        <p:txBody>
          <a:bodyPr wrap="square">
            <a:spAutoFit/>
          </a:bodyPr>
          <a:lstStyle/>
          <a:p>
            <a:r>
              <a:rPr lang="en-US" b="1" dirty="0" smtClean="0"/>
              <a:t>RST Barrier Themes </a:t>
            </a:r>
          </a:p>
          <a:p>
            <a:r>
              <a:rPr lang="en-US" dirty="0" smtClean="0"/>
              <a:t>Individual/SDM Choice</a:t>
            </a:r>
          </a:p>
          <a:p>
            <a:r>
              <a:rPr lang="en-US" dirty="0" smtClean="0"/>
              <a:t>Lack </a:t>
            </a:r>
            <a:r>
              <a:rPr lang="en-US" dirty="0"/>
              <a:t>of provider at referral </a:t>
            </a:r>
          </a:p>
          <a:p>
            <a:r>
              <a:rPr lang="en-US" dirty="0"/>
              <a:t>Provider/setting match </a:t>
            </a:r>
            <a:endParaRPr lang="en-US" dirty="0" smtClean="0"/>
          </a:p>
          <a:p>
            <a:r>
              <a:rPr lang="en-US" dirty="0" smtClean="0"/>
              <a:t>Lack </a:t>
            </a:r>
            <a:r>
              <a:rPr lang="en-US" dirty="0"/>
              <a:t>behavioral expertise </a:t>
            </a:r>
            <a:endParaRPr lang="en-US" dirty="0" smtClean="0"/>
          </a:p>
          <a:p>
            <a:r>
              <a:rPr lang="en-US" dirty="0" smtClean="0"/>
              <a:t>Lack </a:t>
            </a:r>
            <a:r>
              <a:rPr lang="en-US" dirty="0"/>
              <a:t>medical expertise </a:t>
            </a:r>
            <a:endParaRPr lang="en-US" dirty="0" smtClean="0"/>
          </a:p>
          <a:p>
            <a:r>
              <a:rPr lang="en-US" dirty="0" smtClean="0"/>
              <a:t>Lack </a:t>
            </a:r>
            <a:r>
              <a:rPr lang="en-US" dirty="0"/>
              <a:t>mental health </a:t>
            </a:r>
            <a:r>
              <a:rPr lang="en-US" dirty="0" smtClean="0"/>
              <a:t>expertise</a:t>
            </a:r>
            <a:endParaRPr lang="en-US" dirty="0"/>
          </a:p>
        </p:txBody>
      </p:sp>
      <p:pic>
        <p:nvPicPr>
          <p:cNvPr id="3" name="Picture 2"/>
          <p:cNvPicPr>
            <a:picLocks noChangeAspect="1"/>
          </p:cNvPicPr>
          <p:nvPr/>
        </p:nvPicPr>
        <p:blipFill>
          <a:blip r:embed="rId3"/>
          <a:stretch>
            <a:fillRect/>
          </a:stretch>
        </p:blipFill>
        <p:spPr>
          <a:xfrm>
            <a:off x="4030756" y="2825769"/>
            <a:ext cx="4854387" cy="32334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1395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57</a:t>
            </a:r>
            <a:endParaRPr lang="en-US" dirty="0"/>
          </a:p>
        </p:txBody>
      </p:sp>
      <p:sp>
        <p:nvSpPr>
          <p:cNvPr id="10"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11" name="Title 1">
            <a:extLst>
              <a:ext uri="{FF2B5EF4-FFF2-40B4-BE49-F238E27FC236}">
                <a16:creationId xmlns:a16="http://schemas.microsoft.com/office/drawing/2014/main" id="{2C32E10D-E6DD-4112-92C9-B846A17FF9A7}"/>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Georgia" panose="02040502050405020303" pitchFamily="18" charset="0"/>
                <a:ea typeface="+mj-ea"/>
                <a:cs typeface="+mj-cs"/>
              </a:defRPr>
            </a:lvl1pPr>
          </a:lstStyle>
          <a:p>
            <a:r>
              <a:rPr lang="en-US" dirty="0"/>
              <a:t>Regional Support Teams</a:t>
            </a:r>
          </a:p>
        </p:txBody>
      </p:sp>
      <p:sp>
        <p:nvSpPr>
          <p:cNvPr id="13" name="Text Placeholder 2"/>
          <p:cNvSpPr>
            <a:spLocks noGrp="1"/>
          </p:cNvSpPr>
          <p:nvPr>
            <p:ph type="body" sz="quarter" idx="16"/>
          </p:nvPr>
        </p:nvSpPr>
        <p:spPr>
          <a:xfrm>
            <a:off x="620711" y="6346826"/>
            <a:ext cx="2065337" cy="374650"/>
          </a:xfrm>
        </p:spPr>
        <p:txBody>
          <a:bodyPr/>
          <a:lstStyle/>
          <a:p>
            <a:r>
              <a:rPr lang="en-US" dirty="0" smtClean="0"/>
              <a:t>7/23/20</a:t>
            </a:r>
            <a:endParaRPr lang="en-US" dirty="0"/>
          </a:p>
        </p:txBody>
      </p:sp>
      <p:pic>
        <p:nvPicPr>
          <p:cNvPr id="4" name="Picture 3"/>
          <p:cNvPicPr>
            <a:picLocks noChangeAspect="1"/>
          </p:cNvPicPr>
          <p:nvPr/>
        </p:nvPicPr>
        <p:blipFill>
          <a:blip r:embed="rId3"/>
          <a:stretch>
            <a:fillRect/>
          </a:stretch>
        </p:blipFill>
        <p:spPr>
          <a:xfrm>
            <a:off x="0" y="365126"/>
            <a:ext cx="9144000" cy="5775670"/>
          </a:xfrm>
          <a:prstGeom prst="rect">
            <a:avLst/>
          </a:prstGeom>
        </p:spPr>
      </p:pic>
    </p:spTree>
    <p:extLst>
      <p:ext uri="{BB962C8B-B14F-4D97-AF65-F5344CB8AC3E}">
        <p14:creationId xmlns:p14="http://schemas.microsoft.com/office/powerpoint/2010/main" val="307439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58</a:t>
            </a:r>
            <a:endParaRPr lang="en-US" dirty="0"/>
          </a:p>
        </p:txBody>
      </p:sp>
      <p:sp>
        <p:nvSpPr>
          <p:cNvPr id="10"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11" name="Title 1">
            <a:extLst>
              <a:ext uri="{FF2B5EF4-FFF2-40B4-BE49-F238E27FC236}">
                <a16:creationId xmlns:a16="http://schemas.microsoft.com/office/drawing/2014/main" id="{2C32E10D-E6DD-4112-92C9-B846A17FF9A7}"/>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Georgia" panose="02040502050405020303" pitchFamily="18" charset="0"/>
                <a:ea typeface="+mj-ea"/>
                <a:cs typeface="+mj-cs"/>
              </a:defRPr>
            </a:lvl1pPr>
          </a:lstStyle>
          <a:p>
            <a:r>
              <a:rPr lang="en-US" dirty="0"/>
              <a:t>Regional Support Teams</a:t>
            </a:r>
          </a:p>
        </p:txBody>
      </p:sp>
      <p:sp>
        <p:nvSpPr>
          <p:cNvPr id="13" name="Text Placeholder 2"/>
          <p:cNvSpPr>
            <a:spLocks noGrp="1"/>
          </p:cNvSpPr>
          <p:nvPr>
            <p:ph type="body" sz="quarter" idx="16"/>
          </p:nvPr>
        </p:nvSpPr>
        <p:spPr>
          <a:xfrm>
            <a:off x="620711" y="6346826"/>
            <a:ext cx="2065337" cy="374650"/>
          </a:xfrm>
        </p:spPr>
        <p:txBody>
          <a:bodyPr/>
          <a:lstStyle/>
          <a:p>
            <a:r>
              <a:rPr lang="en-US" dirty="0" smtClean="0"/>
              <a:t>7/23/20</a:t>
            </a:r>
            <a:endParaRPr lang="en-US" dirty="0"/>
          </a:p>
        </p:txBody>
      </p:sp>
      <p:pic>
        <p:nvPicPr>
          <p:cNvPr id="2" name="Picture 1"/>
          <p:cNvPicPr>
            <a:picLocks noChangeAspect="1"/>
          </p:cNvPicPr>
          <p:nvPr/>
        </p:nvPicPr>
        <p:blipFill>
          <a:blip r:embed="rId3"/>
          <a:stretch>
            <a:fillRect/>
          </a:stretch>
        </p:blipFill>
        <p:spPr>
          <a:xfrm>
            <a:off x="0" y="365126"/>
            <a:ext cx="9144000" cy="5607781"/>
          </a:xfrm>
          <a:prstGeom prst="rect">
            <a:avLst/>
          </a:prstGeom>
        </p:spPr>
      </p:pic>
    </p:spTree>
    <p:extLst>
      <p:ext uri="{BB962C8B-B14F-4D97-AF65-F5344CB8AC3E}">
        <p14:creationId xmlns:p14="http://schemas.microsoft.com/office/powerpoint/2010/main" val="248642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59</a:t>
            </a:r>
            <a:endParaRPr lang="en-US" dirty="0"/>
          </a:p>
        </p:txBody>
      </p:sp>
      <p:sp>
        <p:nvSpPr>
          <p:cNvPr id="10"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11" name="Title 1">
            <a:extLst>
              <a:ext uri="{FF2B5EF4-FFF2-40B4-BE49-F238E27FC236}">
                <a16:creationId xmlns:a16="http://schemas.microsoft.com/office/drawing/2014/main" id="{2C32E10D-E6DD-4112-92C9-B846A17FF9A7}"/>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Georgia" panose="02040502050405020303" pitchFamily="18" charset="0"/>
                <a:ea typeface="+mj-ea"/>
                <a:cs typeface="+mj-cs"/>
              </a:defRPr>
            </a:lvl1pPr>
          </a:lstStyle>
          <a:p>
            <a:r>
              <a:rPr lang="en-US" dirty="0"/>
              <a:t>Regional Support Teams</a:t>
            </a:r>
          </a:p>
        </p:txBody>
      </p:sp>
      <p:sp>
        <p:nvSpPr>
          <p:cNvPr id="13" name="Text Placeholder 2"/>
          <p:cNvSpPr>
            <a:spLocks noGrp="1"/>
          </p:cNvSpPr>
          <p:nvPr>
            <p:ph type="body" sz="quarter" idx="16"/>
          </p:nvPr>
        </p:nvSpPr>
        <p:spPr>
          <a:xfrm>
            <a:off x="620711" y="6346826"/>
            <a:ext cx="2065337" cy="374650"/>
          </a:xfrm>
        </p:spPr>
        <p:txBody>
          <a:bodyPr/>
          <a:lstStyle/>
          <a:p>
            <a:r>
              <a:rPr lang="en-US" dirty="0" smtClean="0"/>
              <a:t>7/23/20</a:t>
            </a:r>
            <a:endParaRPr lang="en-US" dirty="0"/>
          </a:p>
        </p:txBody>
      </p:sp>
      <p:pic>
        <p:nvPicPr>
          <p:cNvPr id="4" name="Picture 3"/>
          <p:cNvPicPr>
            <a:picLocks noChangeAspect="1"/>
          </p:cNvPicPr>
          <p:nvPr/>
        </p:nvPicPr>
        <p:blipFill>
          <a:blip r:embed="rId3"/>
          <a:stretch>
            <a:fillRect/>
          </a:stretch>
        </p:blipFill>
        <p:spPr>
          <a:xfrm>
            <a:off x="1" y="381866"/>
            <a:ext cx="9144000" cy="5454437"/>
          </a:xfrm>
          <a:prstGeom prst="rect">
            <a:avLst/>
          </a:prstGeom>
        </p:spPr>
      </p:pic>
    </p:spTree>
    <p:extLst>
      <p:ext uri="{BB962C8B-B14F-4D97-AF65-F5344CB8AC3E}">
        <p14:creationId xmlns:p14="http://schemas.microsoft.com/office/powerpoint/2010/main" val="331780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a:t>For this report</a:t>
            </a:r>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a:t>6</a:t>
            </a:r>
          </a:p>
        </p:txBody>
      </p:sp>
      <p:sp>
        <p:nvSpPr>
          <p:cNvPr id="7" name="TextBox 6"/>
          <p:cNvSpPr txBox="1"/>
          <p:nvPr/>
        </p:nvSpPr>
        <p:spPr>
          <a:xfrm>
            <a:off x="914788" y="2916320"/>
            <a:ext cx="1138453" cy="369332"/>
          </a:xfrm>
          <a:prstGeom prst="rect">
            <a:avLst/>
          </a:prstGeom>
          <a:noFill/>
        </p:spPr>
        <p:txBody>
          <a:bodyPr wrap="none" rtlCol="0">
            <a:spAutoFit/>
          </a:bodyPr>
          <a:lstStyle/>
          <a:p>
            <a:r>
              <a:rPr lang="en-US" dirty="0"/>
              <a:t>June 2018</a:t>
            </a:r>
          </a:p>
        </p:txBody>
      </p:sp>
      <p:sp>
        <p:nvSpPr>
          <p:cNvPr id="12" name="TextBox 11"/>
          <p:cNvSpPr txBox="1"/>
          <p:nvPr/>
        </p:nvSpPr>
        <p:spPr>
          <a:xfrm>
            <a:off x="6347465" y="2915995"/>
            <a:ext cx="1113318" cy="369332"/>
          </a:xfrm>
          <a:prstGeom prst="rect">
            <a:avLst/>
          </a:prstGeom>
          <a:noFill/>
        </p:spPr>
        <p:txBody>
          <a:bodyPr wrap="none" rtlCol="0">
            <a:spAutoFit/>
          </a:bodyPr>
          <a:lstStyle/>
          <a:p>
            <a:r>
              <a:rPr lang="en-US" dirty="0" smtClean="0"/>
              <a:t>May 2020</a:t>
            </a:r>
            <a:endParaRPr lang="en-US" dirty="0"/>
          </a:p>
        </p:txBody>
      </p:sp>
      <p:sp>
        <p:nvSpPr>
          <p:cNvPr id="18" name="Oval 17"/>
          <p:cNvSpPr/>
          <p:nvPr/>
        </p:nvSpPr>
        <p:spPr>
          <a:xfrm>
            <a:off x="1365092" y="2616499"/>
            <a:ext cx="156676" cy="163629"/>
          </a:xfrm>
          <a:prstGeom prst="ellipse">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7333942" y="2624589"/>
            <a:ext cx="156676" cy="163629"/>
          </a:xfrm>
          <a:prstGeom prst="ellipse">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9163" y="3216141"/>
            <a:ext cx="968535" cy="369332"/>
          </a:xfrm>
          <a:prstGeom prst="rect">
            <a:avLst/>
          </a:prstGeom>
          <a:noFill/>
        </p:spPr>
        <p:txBody>
          <a:bodyPr wrap="none" rtlCol="0">
            <a:spAutoFit/>
          </a:bodyPr>
          <a:lstStyle/>
          <a:p>
            <a:r>
              <a:rPr lang="en-US" dirty="0">
                <a:solidFill>
                  <a:schemeClr val="accent6"/>
                </a:solidFill>
              </a:rPr>
              <a:t>Baseline</a:t>
            </a:r>
          </a:p>
        </p:txBody>
      </p:sp>
      <p:sp>
        <p:nvSpPr>
          <p:cNvPr id="17"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cxnSp>
        <p:nvCxnSpPr>
          <p:cNvPr id="4" name="Straight Arrow Connector 3"/>
          <p:cNvCxnSpPr>
            <a:cxnSpLocks/>
          </p:cNvCxnSpPr>
          <p:nvPr/>
        </p:nvCxnSpPr>
        <p:spPr>
          <a:xfrm flipV="1">
            <a:off x="1653379" y="2705604"/>
            <a:ext cx="5541402" cy="799"/>
          </a:xfrm>
          <a:prstGeom prst="straightConnector1">
            <a:avLst/>
          </a:prstGeom>
          <a:ln w="76200">
            <a:tailEnd type="triangle"/>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2EB6DF27-0EA8-45D8-8275-C6F7860A0B4C}"/>
              </a:ext>
            </a:extLst>
          </p:cNvPr>
          <p:cNvPicPr>
            <a:picLocks noChangeAspect="1"/>
          </p:cNvPicPr>
          <p:nvPr/>
        </p:nvPicPr>
        <p:blipFill>
          <a:blip r:embed="rId3"/>
          <a:stretch>
            <a:fillRect/>
          </a:stretch>
        </p:blipFill>
        <p:spPr>
          <a:xfrm>
            <a:off x="1935398" y="3660811"/>
            <a:ext cx="4977363" cy="2182104"/>
          </a:xfrm>
          <a:prstGeom prst="rect">
            <a:avLst/>
          </a:prstGeom>
          <a:ln>
            <a:noFill/>
          </a:ln>
          <a:effectLst>
            <a:outerShdw blurRad="292100" dist="139700" dir="2700000" algn="tl" rotWithShape="0">
              <a:srgbClr val="333333">
                <a:alpha val="65000"/>
              </a:srgbClr>
            </a:outerShdw>
          </a:effectLst>
        </p:spPr>
      </p:pic>
      <p:sp>
        <p:nvSpPr>
          <p:cNvPr id="13"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316354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60</a:t>
            </a:r>
            <a:endParaRPr lang="en-US" dirty="0"/>
          </a:p>
        </p:txBody>
      </p:sp>
      <p:sp>
        <p:nvSpPr>
          <p:cNvPr id="10"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11" name="Title 1">
            <a:extLst>
              <a:ext uri="{FF2B5EF4-FFF2-40B4-BE49-F238E27FC236}">
                <a16:creationId xmlns:a16="http://schemas.microsoft.com/office/drawing/2014/main" id="{2C32E10D-E6DD-4112-92C9-B846A17FF9A7}"/>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Georgia" panose="02040502050405020303" pitchFamily="18" charset="0"/>
                <a:ea typeface="+mj-ea"/>
                <a:cs typeface="+mj-cs"/>
              </a:defRPr>
            </a:lvl1pPr>
          </a:lstStyle>
          <a:p>
            <a:r>
              <a:rPr lang="en-US" dirty="0"/>
              <a:t>Regional Support Teams</a:t>
            </a:r>
          </a:p>
        </p:txBody>
      </p:sp>
      <p:sp>
        <p:nvSpPr>
          <p:cNvPr id="13" name="Text Placeholder 2"/>
          <p:cNvSpPr>
            <a:spLocks noGrp="1"/>
          </p:cNvSpPr>
          <p:nvPr>
            <p:ph type="body" sz="quarter" idx="16"/>
          </p:nvPr>
        </p:nvSpPr>
        <p:spPr>
          <a:xfrm>
            <a:off x="620711" y="6346826"/>
            <a:ext cx="2065337" cy="374650"/>
          </a:xfrm>
        </p:spPr>
        <p:txBody>
          <a:bodyPr/>
          <a:lstStyle/>
          <a:p>
            <a:r>
              <a:rPr lang="en-US" dirty="0" smtClean="0"/>
              <a:t>7/23/20</a:t>
            </a:r>
            <a:endParaRPr lang="en-US" dirty="0"/>
          </a:p>
        </p:txBody>
      </p:sp>
      <p:pic>
        <p:nvPicPr>
          <p:cNvPr id="2" name="Picture 1"/>
          <p:cNvPicPr>
            <a:picLocks noChangeAspect="1"/>
          </p:cNvPicPr>
          <p:nvPr/>
        </p:nvPicPr>
        <p:blipFill>
          <a:blip r:embed="rId3"/>
          <a:stretch>
            <a:fillRect/>
          </a:stretch>
        </p:blipFill>
        <p:spPr>
          <a:xfrm>
            <a:off x="0" y="484093"/>
            <a:ext cx="9101528" cy="5080245"/>
          </a:xfrm>
          <a:prstGeom prst="rect">
            <a:avLst/>
          </a:prstGeom>
        </p:spPr>
      </p:pic>
    </p:spTree>
    <p:extLst>
      <p:ext uri="{BB962C8B-B14F-4D97-AF65-F5344CB8AC3E}">
        <p14:creationId xmlns:p14="http://schemas.microsoft.com/office/powerpoint/2010/main" val="117504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61</a:t>
            </a:r>
            <a:endParaRPr lang="en-US" dirty="0"/>
          </a:p>
        </p:txBody>
      </p:sp>
      <p:sp>
        <p:nvSpPr>
          <p:cNvPr id="10"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11" name="Title 1">
            <a:extLst>
              <a:ext uri="{FF2B5EF4-FFF2-40B4-BE49-F238E27FC236}">
                <a16:creationId xmlns:a16="http://schemas.microsoft.com/office/drawing/2014/main" id="{2C32E10D-E6DD-4112-92C9-B846A17FF9A7}"/>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Georgia" panose="02040502050405020303" pitchFamily="18" charset="0"/>
                <a:ea typeface="+mj-ea"/>
                <a:cs typeface="+mj-cs"/>
              </a:defRPr>
            </a:lvl1pPr>
          </a:lstStyle>
          <a:p>
            <a:r>
              <a:rPr lang="en-US" dirty="0"/>
              <a:t>Regional Support Teams</a:t>
            </a:r>
          </a:p>
        </p:txBody>
      </p:sp>
      <p:sp>
        <p:nvSpPr>
          <p:cNvPr id="13" name="Text Placeholder 2"/>
          <p:cNvSpPr>
            <a:spLocks noGrp="1"/>
          </p:cNvSpPr>
          <p:nvPr>
            <p:ph type="body" sz="quarter" idx="16"/>
          </p:nvPr>
        </p:nvSpPr>
        <p:spPr>
          <a:xfrm>
            <a:off x="620711" y="6346826"/>
            <a:ext cx="2065337" cy="374650"/>
          </a:xfrm>
        </p:spPr>
        <p:txBody>
          <a:bodyPr/>
          <a:lstStyle/>
          <a:p>
            <a:r>
              <a:rPr lang="en-US" dirty="0" smtClean="0"/>
              <a:t>7/23/20</a:t>
            </a:r>
            <a:endParaRPr lang="en-US" dirty="0"/>
          </a:p>
        </p:txBody>
      </p:sp>
      <p:pic>
        <p:nvPicPr>
          <p:cNvPr id="3" name="Picture 2"/>
          <p:cNvPicPr>
            <a:picLocks noChangeAspect="1"/>
          </p:cNvPicPr>
          <p:nvPr/>
        </p:nvPicPr>
        <p:blipFill>
          <a:blip r:embed="rId3"/>
          <a:stretch>
            <a:fillRect/>
          </a:stretch>
        </p:blipFill>
        <p:spPr>
          <a:xfrm>
            <a:off x="0" y="1"/>
            <a:ext cx="9144000" cy="6211652"/>
          </a:xfrm>
          <a:prstGeom prst="rect">
            <a:avLst/>
          </a:prstGeom>
        </p:spPr>
      </p:pic>
    </p:spTree>
    <p:extLst>
      <p:ext uri="{BB962C8B-B14F-4D97-AF65-F5344CB8AC3E}">
        <p14:creationId xmlns:p14="http://schemas.microsoft.com/office/powerpoint/2010/main" val="39068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62</a:t>
            </a:r>
            <a:endParaRPr lang="en-US" dirty="0"/>
          </a:p>
        </p:txBody>
      </p:sp>
      <p:sp>
        <p:nvSpPr>
          <p:cNvPr id="10"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11" name="Title 1">
            <a:extLst>
              <a:ext uri="{FF2B5EF4-FFF2-40B4-BE49-F238E27FC236}">
                <a16:creationId xmlns:a16="http://schemas.microsoft.com/office/drawing/2014/main" id="{2C32E10D-E6DD-4112-92C9-B846A17FF9A7}"/>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Georgia" panose="02040502050405020303" pitchFamily="18" charset="0"/>
                <a:ea typeface="+mj-ea"/>
                <a:cs typeface="+mj-cs"/>
              </a:defRPr>
            </a:lvl1pPr>
          </a:lstStyle>
          <a:p>
            <a:r>
              <a:rPr lang="en-US" dirty="0"/>
              <a:t>Regional Support Teams</a:t>
            </a:r>
          </a:p>
        </p:txBody>
      </p:sp>
      <p:sp>
        <p:nvSpPr>
          <p:cNvPr id="13" name="Text Placeholder 2"/>
          <p:cNvSpPr>
            <a:spLocks noGrp="1"/>
          </p:cNvSpPr>
          <p:nvPr>
            <p:ph type="body" sz="quarter" idx="16"/>
          </p:nvPr>
        </p:nvSpPr>
        <p:spPr>
          <a:xfrm>
            <a:off x="620711" y="6346826"/>
            <a:ext cx="2065337" cy="374650"/>
          </a:xfrm>
        </p:spPr>
        <p:txBody>
          <a:bodyPr/>
          <a:lstStyle/>
          <a:p>
            <a:r>
              <a:rPr lang="en-US" dirty="0" smtClean="0"/>
              <a:t>7/23/20</a:t>
            </a:r>
            <a:endParaRPr lang="en-US" dirty="0"/>
          </a:p>
        </p:txBody>
      </p:sp>
      <p:pic>
        <p:nvPicPr>
          <p:cNvPr id="2" name="Picture 1"/>
          <p:cNvPicPr>
            <a:picLocks noChangeAspect="1"/>
          </p:cNvPicPr>
          <p:nvPr/>
        </p:nvPicPr>
        <p:blipFill>
          <a:blip r:embed="rId3"/>
          <a:stretch>
            <a:fillRect/>
          </a:stretch>
        </p:blipFill>
        <p:spPr>
          <a:xfrm>
            <a:off x="0" y="365126"/>
            <a:ext cx="9144000" cy="5365315"/>
          </a:xfrm>
          <a:prstGeom prst="rect">
            <a:avLst/>
          </a:prstGeom>
        </p:spPr>
      </p:pic>
    </p:spTree>
    <p:extLst>
      <p:ext uri="{BB962C8B-B14F-4D97-AF65-F5344CB8AC3E}">
        <p14:creationId xmlns:p14="http://schemas.microsoft.com/office/powerpoint/2010/main" val="333728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63</a:t>
            </a:r>
            <a:endParaRPr lang="en-US" dirty="0"/>
          </a:p>
        </p:txBody>
      </p:sp>
      <p:sp>
        <p:nvSpPr>
          <p:cNvPr id="2" name="Title 1"/>
          <p:cNvSpPr>
            <a:spLocks noGrp="1"/>
          </p:cNvSpPr>
          <p:nvPr>
            <p:ph type="title"/>
          </p:nvPr>
        </p:nvSpPr>
        <p:spPr/>
        <p:txBody>
          <a:bodyPr/>
          <a:lstStyle/>
          <a:p>
            <a:r>
              <a:rPr lang="en-US" dirty="0"/>
              <a:t>Opportunities</a:t>
            </a:r>
          </a:p>
        </p:txBody>
      </p:sp>
      <p:sp>
        <p:nvSpPr>
          <p:cNvPr id="8"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pic>
        <p:nvPicPr>
          <p:cNvPr id="3" name="Picture 2"/>
          <p:cNvPicPr>
            <a:picLocks noChangeAspect="1"/>
          </p:cNvPicPr>
          <p:nvPr/>
        </p:nvPicPr>
        <p:blipFill>
          <a:blip r:embed="rId3"/>
          <a:stretch>
            <a:fillRect/>
          </a:stretch>
        </p:blipFill>
        <p:spPr>
          <a:xfrm>
            <a:off x="41667" y="2569609"/>
            <a:ext cx="2142121" cy="2957058"/>
          </a:xfrm>
          <a:prstGeom prst="rect">
            <a:avLst/>
          </a:prstGeom>
        </p:spPr>
      </p:pic>
      <p:sp>
        <p:nvSpPr>
          <p:cNvPr id="22" name="Text Placeholder 2"/>
          <p:cNvSpPr>
            <a:spLocks noGrp="1"/>
          </p:cNvSpPr>
          <p:nvPr>
            <p:ph type="body" sz="quarter" idx="16"/>
          </p:nvPr>
        </p:nvSpPr>
        <p:spPr>
          <a:xfrm>
            <a:off x="620711" y="6346826"/>
            <a:ext cx="2065337" cy="374650"/>
          </a:xfrm>
        </p:spPr>
        <p:txBody>
          <a:bodyPr/>
          <a:lstStyle/>
          <a:p>
            <a:r>
              <a:rPr lang="en-US" dirty="0" smtClean="0"/>
              <a:t>7/23/20</a:t>
            </a:r>
            <a:endParaRPr lang="en-US" dirty="0"/>
          </a:p>
        </p:txBody>
      </p:sp>
      <p:pic>
        <p:nvPicPr>
          <p:cNvPr id="7" name="Picture 6"/>
          <p:cNvPicPr>
            <a:picLocks noChangeAspect="1"/>
          </p:cNvPicPr>
          <p:nvPr/>
        </p:nvPicPr>
        <p:blipFill>
          <a:blip r:embed="rId4"/>
          <a:stretch>
            <a:fillRect/>
          </a:stretch>
        </p:blipFill>
        <p:spPr>
          <a:xfrm>
            <a:off x="2127956" y="2619703"/>
            <a:ext cx="2330220" cy="1332618"/>
          </a:xfrm>
          <a:prstGeom prst="rect">
            <a:avLst/>
          </a:prstGeom>
        </p:spPr>
      </p:pic>
      <p:sp>
        <p:nvSpPr>
          <p:cNvPr id="17" name="TextBox 16"/>
          <p:cNvSpPr txBox="1"/>
          <p:nvPr/>
        </p:nvSpPr>
        <p:spPr>
          <a:xfrm>
            <a:off x="4043112" y="3068141"/>
            <a:ext cx="301686" cy="369332"/>
          </a:xfrm>
          <a:prstGeom prst="rect">
            <a:avLst/>
          </a:prstGeom>
          <a:noFill/>
        </p:spPr>
        <p:txBody>
          <a:bodyPr wrap="none" rtlCol="0">
            <a:spAutoFit/>
          </a:bodyPr>
          <a:lstStyle/>
          <a:p>
            <a:r>
              <a:rPr lang="en-US" dirty="0"/>
              <a:t>1</a:t>
            </a:r>
          </a:p>
        </p:txBody>
      </p:sp>
      <p:pic>
        <p:nvPicPr>
          <p:cNvPr id="12" name="Picture 11"/>
          <p:cNvPicPr>
            <a:picLocks noChangeAspect="1"/>
          </p:cNvPicPr>
          <p:nvPr/>
        </p:nvPicPr>
        <p:blipFill>
          <a:blip r:embed="rId5"/>
          <a:stretch>
            <a:fillRect/>
          </a:stretch>
        </p:blipFill>
        <p:spPr>
          <a:xfrm>
            <a:off x="4493833" y="2784863"/>
            <a:ext cx="2163580" cy="1002298"/>
          </a:xfrm>
          <a:prstGeom prst="rect">
            <a:avLst/>
          </a:prstGeom>
        </p:spPr>
      </p:pic>
      <p:sp>
        <p:nvSpPr>
          <p:cNvPr id="18" name="TextBox 17"/>
          <p:cNvSpPr txBox="1"/>
          <p:nvPr/>
        </p:nvSpPr>
        <p:spPr>
          <a:xfrm>
            <a:off x="6219312" y="3101346"/>
            <a:ext cx="301686" cy="369332"/>
          </a:xfrm>
          <a:prstGeom prst="rect">
            <a:avLst/>
          </a:prstGeom>
          <a:noFill/>
        </p:spPr>
        <p:txBody>
          <a:bodyPr wrap="none" rtlCol="0">
            <a:spAutoFit/>
          </a:bodyPr>
          <a:lstStyle/>
          <a:p>
            <a:r>
              <a:rPr lang="en-US" dirty="0"/>
              <a:t>2</a:t>
            </a:r>
          </a:p>
        </p:txBody>
      </p:sp>
      <p:pic>
        <p:nvPicPr>
          <p:cNvPr id="13" name="Picture 12"/>
          <p:cNvPicPr>
            <a:picLocks noChangeAspect="1"/>
          </p:cNvPicPr>
          <p:nvPr/>
        </p:nvPicPr>
        <p:blipFill>
          <a:blip r:embed="rId6"/>
          <a:stretch>
            <a:fillRect/>
          </a:stretch>
        </p:blipFill>
        <p:spPr>
          <a:xfrm>
            <a:off x="6637206" y="2787741"/>
            <a:ext cx="2388892" cy="2520794"/>
          </a:xfrm>
          <a:prstGeom prst="rect">
            <a:avLst/>
          </a:prstGeom>
        </p:spPr>
      </p:pic>
      <p:sp>
        <p:nvSpPr>
          <p:cNvPr id="19" name="TextBox 18"/>
          <p:cNvSpPr txBox="1"/>
          <p:nvPr/>
        </p:nvSpPr>
        <p:spPr>
          <a:xfrm>
            <a:off x="8515350" y="3834091"/>
            <a:ext cx="301686" cy="369332"/>
          </a:xfrm>
          <a:prstGeom prst="rect">
            <a:avLst/>
          </a:prstGeom>
          <a:noFill/>
        </p:spPr>
        <p:txBody>
          <a:bodyPr wrap="none" rtlCol="0">
            <a:spAutoFit/>
          </a:bodyPr>
          <a:lstStyle/>
          <a:p>
            <a:r>
              <a:rPr lang="en-US" dirty="0"/>
              <a:t>3</a:t>
            </a:r>
          </a:p>
        </p:txBody>
      </p:sp>
      <p:pic>
        <p:nvPicPr>
          <p:cNvPr id="14" name="Picture 13"/>
          <p:cNvPicPr>
            <a:picLocks noChangeAspect="1"/>
          </p:cNvPicPr>
          <p:nvPr/>
        </p:nvPicPr>
        <p:blipFill>
          <a:blip r:embed="rId7"/>
          <a:stretch>
            <a:fillRect/>
          </a:stretch>
        </p:blipFill>
        <p:spPr>
          <a:xfrm>
            <a:off x="2092298" y="4048989"/>
            <a:ext cx="2401535" cy="1446982"/>
          </a:xfrm>
          <a:prstGeom prst="rect">
            <a:avLst/>
          </a:prstGeom>
        </p:spPr>
      </p:pic>
      <p:sp>
        <p:nvSpPr>
          <p:cNvPr id="20" name="TextBox 19"/>
          <p:cNvSpPr txBox="1"/>
          <p:nvPr/>
        </p:nvSpPr>
        <p:spPr>
          <a:xfrm>
            <a:off x="4055891" y="4669153"/>
            <a:ext cx="276128" cy="369332"/>
          </a:xfrm>
          <a:prstGeom prst="rect">
            <a:avLst/>
          </a:prstGeom>
          <a:noFill/>
        </p:spPr>
        <p:txBody>
          <a:bodyPr wrap="square" rtlCol="0">
            <a:spAutoFit/>
          </a:bodyPr>
          <a:lstStyle/>
          <a:p>
            <a:r>
              <a:rPr lang="en-US" dirty="0"/>
              <a:t>4</a:t>
            </a:r>
          </a:p>
        </p:txBody>
      </p:sp>
      <p:pic>
        <p:nvPicPr>
          <p:cNvPr id="15" name="Picture 14"/>
          <p:cNvPicPr>
            <a:picLocks noChangeAspect="1"/>
          </p:cNvPicPr>
          <p:nvPr/>
        </p:nvPicPr>
        <p:blipFill>
          <a:blip r:embed="rId8"/>
          <a:stretch>
            <a:fillRect/>
          </a:stretch>
        </p:blipFill>
        <p:spPr>
          <a:xfrm>
            <a:off x="4493833" y="4110068"/>
            <a:ext cx="2199236" cy="1153698"/>
          </a:xfrm>
          <a:prstGeom prst="rect">
            <a:avLst/>
          </a:prstGeom>
        </p:spPr>
      </p:pic>
      <p:sp>
        <p:nvSpPr>
          <p:cNvPr id="21" name="TextBox 20"/>
          <p:cNvSpPr txBox="1"/>
          <p:nvPr/>
        </p:nvSpPr>
        <p:spPr>
          <a:xfrm>
            <a:off x="6203889" y="4502251"/>
            <a:ext cx="301686" cy="369332"/>
          </a:xfrm>
          <a:prstGeom prst="rect">
            <a:avLst/>
          </a:prstGeom>
          <a:noFill/>
        </p:spPr>
        <p:txBody>
          <a:bodyPr wrap="none" rtlCol="0">
            <a:spAutoFit/>
          </a:bodyPr>
          <a:lstStyle/>
          <a:p>
            <a:r>
              <a:rPr lang="en-US" dirty="0"/>
              <a:t>5</a:t>
            </a:r>
          </a:p>
        </p:txBody>
      </p:sp>
    </p:spTree>
    <p:extLst>
      <p:ext uri="{BB962C8B-B14F-4D97-AF65-F5344CB8AC3E}">
        <p14:creationId xmlns:p14="http://schemas.microsoft.com/office/powerpoint/2010/main" val="172717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a:t>Next Steps</a:t>
            </a:r>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64</a:t>
            </a:r>
            <a:endParaRPr lang="en-US" dirty="0"/>
          </a:p>
        </p:txBody>
      </p:sp>
      <p:sp>
        <p:nvSpPr>
          <p:cNvPr id="7"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
        <p:nvSpPr>
          <p:cNvPr id="8"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3" name="Content Placeholder 2"/>
          <p:cNvSpPr>
            <a:spLocks noGrp="1"/>
          </p:cNvSpPr>
          <p:nvPr>
            <p:ph idx="1"/>
          </p:nvPr>
        </p:nvSpPr>
        <p:spPr/>
        <p:txBody>
          <a:bodyPr>
            <a:normAutofit fontScale="62500" lnSpcReduction="20000"/>
          </a:bodyPr>
          <a:lstStyle/>
          <a:p>
            <a:pPr marL="0" indent="0">
              <a:buNone/>
            </a:pPr>
            <a:endParaRPr lang="en-US" dirty="0" smtClean="0"/>
          </a:p>
          <a:p>
            <a:pPr>
              <a:lnSpc>
                <a:spcPct val="120000"/>
              </a:lnSpc>
              <a:spcBef>
                <a:spcPts val="600"/>
              </a:spcBef>
              <a:spcAft>
                <a:spcPts val="600"/>
              </a:spcAft>
            </a:pPr>
            <a:r>
              <a:rPr lang="en-US" sz="2200" dirty="0" smtClean="0"/>
              <a:t>quality </a:t>
            </a:r>
            <a:r>
              <a:rPr lang="en-US" sz="2200" dirty="0"/>
              <a:t>improvement initiative to increase the number of individuals in independent housing</a:t>
            </a:r>
          </a:p>
          <a:p>
            <a:pPr>
              <a:lnSpc>
                <a:spcPct val="120000"/>
              </a:lnSpc>
              <a:spcBef>
                <a:spcPts val="600"/>
              </a:spcBef>
              <a:spcAft>
                <a:spcPts val="600"/>
              </a:spcAft>
            </a:pPr>
            <a:r>
              <a:rPr lang="en-US" sz="2200" dirty="0" smtClean="0"/>
              <a:t>in </a:t>
            </a:r>
            <a:r>
              <a:rPr lang="en-US" sz="2200" dirty="0"/>
              <a:t>partnership with CSBs, establish a standard process to assess for changes in a person's status and to confirm that the ISP is implemented appropriately</a:t>
            </a:r>
          </a:p>
          <a:p>
            <a:pPr>
              <a:lnSpc>
                <a:spcPct val="120000"/>
              </a:lnSpc>
              <a:spcBef>
                <a:spcPts val="600"/>
              </a:spcBef>
              <a:spcAft>
                <a:spcPts val="600"/>
              </a:spcAft>
            </a:pPr>
            <a:r>
              <a:rPr lang="en-US" sz="2200" dirty="0"/>
              <a:t>increase the </a:t>
            </a:r>
            <a:r>
              <a:rPr lang="en-US" sz="2200" dirty="0" smtClean="0"/>
              <a:t>availability </a:t>
            </a:r>
            <a:r>
              <a:rPr lang="en-US" sz="2200" dirty="0"/>
              <a:t>of remote instruction for person-centered practices trainings work directly with providers to address barriers to service provision with a concentrated focus on Community Guide, Employment and Community Transportation, Peer Mentoring, Crisis Supports Services, and Skilled Nursing,</a:t>
            </a:r>
          </a:p>
          <a:p>
            <a:pPr>
              <a:lnSpc>
                <a:spcPct val="120000"/>
              </a:lnSpc>
              <a:spcBef>
                <a:spcPts val="600"/>
              </a:spcBef>
              <a:spcAft>
                <a:spcPts val="600"/>
              </a:spcAft>
            </a:pPr>
            <a:r>
              <a:rPr lang="en-US" sz="2200" dirty="0"/>
              <a:t>continued participation in the community of practice initiative around Charting the </a:t>
            </a:r>
            <a:r>
              <a:rPr lang="en-US" sz="2200" dirty="0" err="1"/>
              <a:t>Lifecourse</a:t>
            </a:r>
            <a:r>
              <a:rPr lang="en-US" sz="2200" dirty="0"/>
              <a:t>©,</a:t>
            </a:r>
          </a:p>
          <a:p>
            <a:pPr>
              <a:lnSpc>
                <a:spcPct val="120000"/>
              </a:lnSpc>
              <a:spcBef>
                <a:spcPts val="600"/>
              </a:spcBef>
              <a:spcAft>
                <a:spcPts val="600"/>
              </a:spcAft>
            </a:pPr>
            <a:r>
              <a:rPr lang="en-US" sz="2200" dirty="0"/>
              <a:t>develop plans for the next Provider Innovation Collaborative to be held in the Spring of 2021 (depending on the state of emergency),</a:t>
            </a:r>
          </a:p>
          <a:p>
            <a:pPr>
              <a:lnSpc>
                <a:spcPct val="120000"/>
              </a:lnSpc>
              <a:spcBef>
                <a:spcPts val="600"/>
              </a:spcBef>
              <a:spcAft>
                <a:spcPts val="600"/>
              </a:spcAft>
            </a:pPr>
            <a:r>
              <a:rPr lang="en-US" sz="2200" dirty="0"/>
              <a:t>increasing the number of providers per region identified as having expertise to support people with complex needs, and</a:t>
            </a:r>
          </a:p>
          <a:p>
            <a:pPr>
              <a:lnSpc>
                <a:spcPct val="120000"/>
              </a:lnSpc>
              <a:spcBef>
                <a:spcPts val="600"/>
              </a:spcBef>
              <a:spcAft>
                <a:spcPts val="600"/>
              </a:spcAft>
            </a:pPr>
            <a:r>
              <a:rPr lang="en-US" sz="2200" dirty="0"/>
              <a:t>centralizing access to training resources for providers and Support Coordinators.</a:t>
            </a:r>
          </a:p>
          <a:p>
            <a:endParaRPr lang="en-US" dirty="0"/>
          </a:p>
        </p:txBody>
      </p:sp>
    </p:spTree>
    <p:extLst>
      <p:ext uri="{BB962C8B-B14F-4D97-AF65-F5344CB8AC3E}">
        <p14:creationId xmlns:p14="http://schemas.microsoft.com/office/powerpoint/2010/main" val="48551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04729-ABC0-4E6B-B54B-589A993636C3}"/>
              </a:ext>
            </a:extLst>
          </p:cNvPr>
          <p:cNvSpPr>
            <a:spLocks noGrp="1"/>
          </p:cNvSpPr>
          <p:nvPr>
            <p:ph type="title"/>
          </p:nvPr>
        </p:nvSpPr>
        <p:spPr/>
        <p:txBody>
          <a:bodyPr/>
          <a:lstStyle/>
          <a:p>
            <a:r>
              <a:rPr lang="en-US" dirty="0"/>
              <a:t>Questions &amp; Suggestions</a:t>
            </a:r>
          </a:p>
        </p:txBody>
      </p:sp>
      <p:sp>
        <p:nvSpPr>
          <p:cNvPr id="5" name="Text Placeholder 4">
            <a:extLst>
              <a:ext uri="{FF2B5EF4-FFF2-40B4-BE49-F238E27FC236}">
                <a16:creationId xmlns:a16="http://schemas.microsoft.com/office/drawing/2014/main" id="{677A6290-FD63-4CB5-AD42-ECD883D3809F}"/>
              </a:ext>
            </a:extLst>
          </p:cNvPr>
          <p:cNvSpPr>
            <a:spLocks noGrp="1"/>
          </p:cNvSpPr>
          <p:nvPr>
            <p:ph type="body" sz="quarter" idx="17"/>
          </p:nvPr>
        </p:nvSpPr>
        <p:spPr/>
        <p:txBody>
          <a:bodyPr/>
          <a:lstStyle/>
          <a:p>
            <a:r>
              <a:rPr lang="en-US" dirty="0" smtClean="0"/>
              <a:t>65</a:t>
            </a:r>
            <a:endParaRPr lang="en-US" dirty="0"/>
          </a:p>
        </p:txBody>
      </p:sp>
      <p:sp>
        <p:nvSpPr>
          <p:cNvPr id="8" name="Rectangle 7"/>
          <p:cNvSpPr/>
          <p:nvPr/>
        </p:nvSpPr>
        <p:spPr>
          <a:xfrm>
            <a:off x="914398" y="4773138"/>
            <a:ext cx="7536581" cy="1200329"/>
          </a:xfrm>
          <a:prstGeom prst="rect">
            <a:avLst/>
          </a:prstGeom>
        </p:spPr>
        <p:txBody>
          <a:bodyPr wrap="square">
            <a:spAutoFit/>
          </a:bodyPr>
          <a:lstStyle/>
          <a:p>
            <a:pPr algn="ctr"/>
            <a:r>
              <a:rPr lang="en-US" dirty="0"/>
              <a:t>For more information, visit Provider Development online at </a:t>
            </a:r>
          </a:p>
          <a:p>
            <a:pPr algn="ctr"/>
            <a:endParaRPr lang="en-US" dirty="0"/>
          </a:p>
          <a:p>
            <a:pPr algn="ctr"/>
            <a:r>
              <a:rPr lang="en-US" dirty="0">
                <a:hlinkClick r:id="rId3"/>
              </a:rPr>
              <a:t>http://www.dbhds.virginia.gov/developmental-services/provider-development</a:t>
            </a:r>
            <a:endParaRPr lang="en-US" dirty="0"/>
          </a:p>
          <a:p>
            <a:r>
              <a:rPr lang="en-US" dirty="0"/>
              <a:t>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3081" y="2202781"/>
            <a:ext cx="2986773" cy="2240080"/>
          </a:xfrm>
          <a:prstGeom prst="rect">
            <a:avLst/>
          </a:prstGeom>
        </p:spPr>
      </p:pic>
      <p:sp>
        <p:nvSpPr>
          <p:cNvPr id="10"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
        <p:nvSpPr>
          <p:cNvPr id="11"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Tree>
    <p:extLst>
      <p:ext uri="{BB962C8B-B14F-4D97-AF65-F5344CB8AC3E}">
        <p14:creationId xmlns:p14="http://schemas.microsoft.com/office/powerpoint/2010/main" val="267278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a:t>Baseline Measurement </a:t>
            </a:r>
            <a:r>
              <a:rPr lang="en-US" dirty="0" smtClean="0"/>
              <a:t>Tool</a:t>
            </a:r>
            <a:endParaRPr lang="en-US" dirty="0"/>
          </a:p>
        </p:txBody>
      </p:sp>
      <p:sp>
        <p:nvSpPr>
          <p:cNvPr id="8"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pic>
        <p:nvPicPr>
          <p:cNvPr id="11" name="Picture 10"/>
          <p:cNvPicPr>
            <a:picLocks noChangeAspect="1"/>
          </p:cNvPicPr>
          <p:nvPr/>
        </p:nvPicPr>
        <p:blipFill>
          <a:blip r:embed="rId3"/>
          <a:stretch>
            <a:fillRect/>
          </a:stretch>
        </p:blipFill>
        <p:spPr>
          <a:xfrm>
            <a:off x="1" y="1759314"/>
            <a:ext cx="9144000" cy="4868499"/>
          </a:xfrm>
          <a:prstGeom prst="rect">
            <a:avLst/>
          </a:prstGeom>
        </p:spPr>
      </p:pic>
    </p:spTree>
    <p:extLst>
      <p:ext uri="{BB962C8B-B14F-4D97-AF65-F5344CB8AC3E}">
        <p14:creationId xmlns:p14="http://schemas.microsoft.com/office/powerpoint/2010/main" val="373620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a:t>Provider Development Activities </a:t>
            </a:r>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a:xfrm>
            <a:off x="6472238" y="6346827"/>
            <a:ext cx="2065337" cy="374650"/>
          </a:xfrm>
        </p:spPr>
        <p:txBody>
          <a:bodyPr/>
          <a:lstStyle/>
          <a:p>
            <a:r>
              <a:rPr lang="en-US" dirty="0" smtClean="0"/>
              <a:t>8</a:t>
            </a:r>
            <a:endParaRPr lang="en-US" dirty="0"/>
          </a:p>
        </p:txBody>
      </p:sp>
      <p:sp>
        <p:nvSpPr>
          <p:cNvPr id="7" name="Content Placeholder 6"/>
          <p:cNvSpPr>
            <a:spLocks noGrp="1"/>
          </p:cNvSpPr>
          <p:nvPr>
            <p:ph idx="1"/>
          </p:nvPr>
        </p:nvSpPr>
        <p:spPr>
          <a:xfrm>
            <a:off x="620711" y="1690689"/>
            <a:ext cx="8213491" cy="4351338"/>
          </a:xfrm>
        </p:spPr>
        <p:txBody>
          <a:bodyPr numCol="1">
            <a:normAutofit lnSpcReduction="10000"/>
          </a:bodyPr>
          <a:lstStyle/>
          <a:p>
            <a:pPr marL="0" indent="0">
              <a:buNone/>
            </a:pPr>
            <a:r>
              <a:rPr lang="en-US" sz="2300" dirty="0">
                <a:latin typeface="+mn-lt"/>
              </a:rPr>
              <a:t>Community Resource </a:t>
            </a:r>
            <a:r>
              <a:rPr lang="en-US" sz="2300" dirty="0" smtClean="0">
                <a:latin typeface="+mn-lt"/>
              </a:rPr>
              <a:t>Consultants met </a:t>
            </a:r>
            <a:r>
              <a:rPr lang="en-US" sz="2300" dirty="0">
                <a:latin typeface="+mn-lt"/>
              </a:rPr>
              <a:t>with 9</a:t>
            </a:r>
            <a:r>
              <a:rPr lang="en-US" sz="2300" dirty="0" smtClean="0">
                <a:latin typeface="+mn-lt"/>
              </a:rPr>
              <a:t> </a:t>
            </a:r>
            <a:r>
              <a:rPr lang="en-US" sz="2300" dirty="0">
                <a:latin typeface="+mn-lt"/>
              </a:rPr>
              <a:t>providers seeking to diversify or expand </a:t>
            </a:r>
            <a:r>
              <a:rPr lang="en-US" sz="2300" dirty="0" smtClean="0">
                <a:latin typeface="+mn-lt"/>
              </a:rPr>
              <a:t>services.</a:t>
            </a:r>
          </a:p>
          <a:p>
            <a:pPr marL="0" indent="0">
              <a:buNone/>
            </a:pPr>
            <a:endParaRPr lang="en-US" sz="2300" b="1" dirty="0">
              <a:latin typeface="+mn-lt"/>
            </a:endParaRPr>
          </a:p>
          <a:p>
            <a:pPr marL="0" indent="0">
              <a:buNone/>
            </a:pPr>
            <a:r>
              <a:rPr lang="en-US" b="1" dirty="0" smtClean="0">
                <a:latin typeface="+mn-lt"/>
              </a:rPr>
              <a:t>Notable additions</a:t>
            </a:r>
            <a:r>
              <a:rPr lang="en-US" dirty="0" smtClean="0">
                <a:latin typeface="+mn-lt"/>
              </a:rPr>
              <a:t>: </a:t>
            </a:r>
            <a:endParaRPr lang="en-US" dirty="0">
              <a:latin typeface="+mn-lt"/>
            </a:endParaRPr>
          </a:p>
          <a:p>
            <a:r>
              <a:rPr lang="en-US" dirty="0" smtClean="0">
                <a:latin typeface="+mn-lt"/>
              </a:rPr>
              <a:t>5 new Therapeutic (Behavior Support) providers with 2 more considering adding DD Waiver, and </a:t>
            </a:r>
          </a:p>
          <a:p>
            <a:r>
              <a:rPr lang="en-US" dirty="0" smtClean="0">
                <a:latin typeface="+mn-lt"/>
              </a:rPr>
              <a:t>1 new Electronic Home Based Services provider.</a:t>
            </a:r>
            <a:endParaRPr lang="en-US" dirty="0">
              <a:latin typeface="+mn-lt"/>
            </a:endParaRPr>
          </a:p>
          <a:p>
            <a:pPr marL="461963" lvl="1" indent="-461963">
              <a:buNone/>
            </a:pPr>
            <a:endParaRPr lang="en-US" sz="2100" b="1" dirty="0">
              <a:latin typeface="+mn-lt"/>
            </a:endParaRPr>
          </a:p>
          <a:p>
            <a:pPr marL="461963" lvl="1" indent="-461963">
              <a:buNone/>
            </a:pPr>
            <a:r>
              <a:rPr lang="en-US" sz="2100" b="1" dirty="0" smtClean="0">
                <a:latin typeface="+mn-lt"/>
              </a:rPr>
              <a:t>Barriers</a:t>
            </a:r>
            <a:r>
              <a:rPr lang="en-US" sz="2100" dirty="0">
                <a:latin typeface="+mn-lt"/>
              </a:rPr>
              <a:t>: </a:t>
            </a:r>
            <a:endParaRPr lang="en-US" sz="2100" dirty="0" smtClean="0">
              <a:latin typeface="+mn-lt"/>
            </a:endParaRPr>
          </a:p>
          <a:p>
            <a:pPr marL="342900" lvl="1" indent="-342900"/>
            <a:r>
              <a:rPr lang="en-US" sz="2100" dirty="0" smtClean="0">
                <a:latin typeface="+mn-lt"/>
              </a:rPr>
              <a:t>COVID-19</a:t>
            </a:r>
            <a:r>
              <a:rPr lang="en-US" sz="2100" dirty="0">
                <a:latin typeface="+mn-lt"/>
              </a:rPr>
              <a:t>, time involved in agency planning to make changes, waiting on licensing approval, out of state providers starting services in Virginia having to complete additional requirements, </a:t>
            </a:r>
            <a:r>
              <a:rPr lang="en-US" sz="2100" dirty="0" smtClean="0">
                <a:latin typeface="+mn-lt"/>
              </a:rPr>
              <a:t>and the </a:t>
            </a:r>
            <a:r>
              <a:rPr lang="en-US" sz="2100" dirty="0">
                <a:latin typeface="+mn-lt"/>
              </a:rPr>
              <a:t>lack of regulations and a policy manual.</a:t>
            </a:r>
            <a:endParaRPr lang="en-US" dirty="0">
              <a:latin typeface="+mn-lt"/>
            </a:endParaRPr>
          </a:p>
          <a:p>
            <a:pPr marL="173038" lvl="1" indent="-115888">
              <a:buNone/>
              <a:tabLst>
                <a:tab pos="115888" algn="l"/>
              </a:tabLst>
            </a:pPr>
            <a:endParaRPr lang="en-US" sz="2100" b="1" dirty="0">
              <a:latin typeface="+mn-lt"/>
            </a:endParaRPr>
          </a:p>
          <a:p>
            <a:pPr marL="173038" lvl="1" indent="-115888">
              <a:buNone/>
              <a:tabLst>
                <a:tab pos="115888" algn="l"/>
              </a:tabLst>
            </a:pPr>
            <a:endParaRPr lang="en-US" sz="2100" b="1" dirty="0">
              <a:latin typeface="+mn-lt"/>
            </a:endParaRPr>
          </a:p>
        </p:txBody>
      </p:sp>
      <p:sp>
        <p:nvSpPr>
          <p:cNvPr id="9"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6"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167817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a:t>Provider Development Activities </a:t>
            </a:r>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9</a:t>
            </a:r>
            <a:endParaRPr lang="en-US" dirty="0"/>
          </a:p>
        </p:txBody>
      </p:sp>
      <p:sp>
        <p:nvSpPr>
          <p:cNvPr id="7" name="Content Placeholder 6"/>
          <p:cNvSpPr>
            <a:spLocks noGrp="1"/>
          </p:cNvSpPr>
          <p:nvPr>
            <p:ph idx="1"/>
          </p:nvPr>
        </p:nvSpPr>
        <p:spPr>
          <a:xfrm>
            <a:off x="620711" y="1690689"/>
            <a:ext cx="8213491" cy="4351338"/>
          </a:xfrm>
        </p:spPr>
        <p:txBody>
          <a:bodyPr numCol="1">
            <a:normAutofit/>
          </a:bodyPr>
          <a:lstStyle/>
          <a:p>
            <a:pPr marL="0" indent="0">
              <a:buNone/>
            </a:pPr>
            <a:r>
              <a:rPr lang="en-US" sz="2300" dirty="0" smtClean="0">
                <a:latin typeface="+mn-lt"/>
              </a:rPr>
              <a:t>Provider Roundtables and Support Coordination Meetings:</a:t>
            </a:r>
          </a:p>
          <a:p>
            <a:pPr marL="0" indent="0">
              <a:buNone/>
            </a:pPr>
            <a:endParaRPr lang="en-US" sz="2300" b="1" dirty="0">
              <a:latin typeface="+mn-lt"/>
            </a:endParaRPr>
          </a:p>
          <a:p>
            <a:pPr marL="0" indent="0">
              <a:buNone/>
            </a:pPr>
            <a:r>
              <a:rPr lang="en-US" b="1" dirty="0" smtClean="0">
                <a:latin typeface="+mn-lt"/>
              </a:rPr>
              <a:t>January 2020</a:t>
            </a:r>
            <a:r>
              <a:rPr lang="en-US" dirty="0" smtClean="0">
                <a:latin typeface="+mn-lt"/>
              </a:rPr>
              <a:t>: </a:t>
            </a:r>
            <a:endParaRPr lang="en-US" dirty="0">
              <a:latin typeface="+mn-lt"/>
            </a:endParaRPr>
          </a:p>
          <a:p>
            <a:pPr marL="173038" indent="284163"/>
            <a:r>
              <a:rPr lang="en-US" sz="2100" dirty="0" smtClean="0">
                <a:latin typeface="+mn-lt"/>
              </a:rPr>
              <a:t>    In-person meetings held in all 5 regions with 333 provider                      	representatives and 138 Support Coordination representatives.</a:t>
            </a:r>
            <a:endParaRPr lang="en-US" sz="2100" dirty="0">
              <a:latin typeface="+mn-lt"/>
            </a:endParaRPr>
          </a:p>
          <a:p>
            <a:pPr marL="461963" lvl="1" indent="-461963">
              <a:buNone/>
            </a:pPr>
            <a:endParaRPr lang="en-US" sz="2100" b="1" dirty="0">
              <a:latin typeface="+mn-lt"/>
            </a:endParaRPr>
          </a:p>
          <a:p>
            <a:pPr marL="461963" lvl="1" indent="-461963">
              <a:buNone/>
            </a:pPr>
            <a:r>
              <a:rPr lang="en-US" sz="2100" b="1" dirty="0" smtClean="0">
                <a:latin typeface="+mn-lt"/>
              </a:rPr>
              <a:t>April 2020</a:t>
            </a:r>
            <a:r>
              <a:rPr lang="en-US" sz="2100" dirty="0" smtClean="0">
                <a:latin typeface="+mn-lt"/>
              </a:rPr>
              <a:t>:</a:t>
            </a:r>
          </a:p>
          <a:p>
            <a:pPr marL="685800" lvl="1" indent="-457200"/>
            <a:r>
              <a:rPr lang="en-US" sz="1800" dirty="0" smtClean="0">
                <a:latin typeface="+mn-lt"/>
              </a:rPr>
              <a:t>Due to COVID-19 a statewide webinar was held with more than 500 attendees consisting of both providers and SCs.</a:t>
            </a:r>
          </a:p>
          <a:p>
            <a:pPr marL="461963" lvl="1" indent="-461963">
              <a:buNone/>
            </a:pPr>
            <a:endParaRPr lang="en-US" sz="2100" dirty="0" smtClean="0">
              <a:latin typeface="+mn-lt"/>
            </a:endParaRPr>
          </a:p>
          <a:p>
            <a:pPr marL="342900" lvl="1" indent="-342900"/>
            <a:endParaRPr lang="en-US" sz="2100" b="1" dirty="0">
              <a:latin typeface="+mn-lt"/>
            </a:endParaRPr>
          </a:p>
          <a:p>
            <a:pPr marL="173038" lvl="1" indent="-115888">
              <a:buNone/>
              <a:tabLst>
                <a:tab pos="115888" algn="l"/>
              </a:tabLst>
            </a:pPr>
            <a:endParaRPr lang="en-US" sz="2100" b="1" dirty="0">
              <a:latin typeface="+mn-lt"/>
            </a:endParaRPr>
          </a:p>
          <a:p>
            <a:pPr marL="173038" lvl="1" indent="-115888">
              <a:buNone/>
              <a:tabLst>
                <a:tab pos="115888" algn="l"/>
              </a:tabLst>
            </a:pPr>
            <a:endParaRPr lang="en-US" sz="2100" b="1" dirty="0">
              <a:latin typeface="+mn-lt"/>
            </a:endParaRPr>
          </a:p>
          <a:p>
            <a:pPr marL="0" indent="0">
              <a:buNone/>
            </a:pPr>
            <a:endParaRPr lang="en-US" dirty="0"/>
          </a:p>
        </p:txBody>
      </p:sp>
      <p:sp>
        <p:nvSpPr>
          <p:cNvPr id="9"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sp>
        <p:nvSpPr>
          <p:cNvPr id="6"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7/23/20</a:t>
            </a:r>
            <a:endParaRPr lang="en-US" dirty="0"/>
          </a:p>
        </p:txBody>
      </p:sp>
    </p:spTree>
    <p:extLst>
      <p:ext uri="{BB962C8B-B14F-4D97-AF65-F5344CB8AC3E}">
        <p14:creationId xmlns:p14="http://schemas.microsoft.com/office/powerpoint/2010/main" val="322906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DBHDS">
      <a:dk1>
        <a:srgbClr val="1C1C1C"/>
      </a:dk1>
      <a:lt1>
        <a:sysClr val="window" lastClr="FFFFFF"/>
      </a:lt1>
      <a:dk2>
        <a:srgbClr val="44546A"/>
      </a:dk2>
      <a:lt2>
        <a:srgbClr val="D9D9D9"/>
      </a:lt2>
      <a:accent1>
        <a:srgbClr val="136734"/>
      </a:accent1>
      <a:accent2>
        <a:srgbClr val="30699D"/>
      </a:accent2>
      <a:accent3>
        <a:srgbClr val="009E73"/>
      </a:accent3>
      <a:accent4>
        <a:srgbClr val="E79F00"/>
      </a:accent4>
      <a:accent5>
        <a:srgbClr val="9AD0F3"/>
      </a:accent5>
      <a:accent6>
        <a:srgbClr val="0072B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by3_template.potx" id="{43FCB1D6-8ACE-49A8-B0CF-4C3FCD2100E3}" vid="{9433497C-C46D-4C4A-9D9F-0B0ABA354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BB0035EBC17C408447423BB6B3A6D0" ma:contentTypeVersion="3" ma:contentTypeDescription="Create a new document." ma:contentTypeScope="" ma:versionID="d06f01fb063a96752d74e4ea077e7bd3">
  <xsd:schema xmlns:xsd="http://www.w3.org/2001/XMLSchema" xmlns:xs="http://www.w3.org/2001/XMLSchema" xmlns:p="http://schemas.microsoft.com/office/2006/metadata/properties" xmlns:ns2="601b1531-0d27-4c3c-874a-0cb3b4db62aa" targetNamespace="http://schemas.microsoft.com/office/2006/metadata/properties" ma:root="true" ma:fieldsID="cec2cd00e3f94308eff0271aee13e07b" ns2:_="">
    <xsd:import namespace="601b1531-0d27-4c3c-874a-0cb3b4db62aa"/>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1b1531-0d27-4c3c-874a-0cb3b4db62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C5C519-B4C5-4348-943B-2422D715F300}">
  <ds:schemaRefs>
    <ds:schemaRef ds:uri="http://schemas.microsoft.com/sharepoint/v3/contenttype/forms"/>
  </ds:schemaRefs>
</ds:datastoreItem>
</file>

<file path=customXml/itemProps2.xml><?xml version="1.0" encoding="utf-8"?>
<ds:datastoreItem xmlns:ds="http://schemas.openxmlformats.org/officeDocument/2006/customXml" ds:itemID="{23648E0D-D7CC-498B-A5E2-1CCE28EE83B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01b1531-0d27-4c3c-874a-0cb3b4db62aa"/>
    <ds:schemaRef ds:uri="http://www.w3.org/XML/1998/namespace"/>
    <ds:schemaRef ds:uri="http://purl.org/dc/dcmitype/"/>
  </ds:schemaRefs>
</ds:datastoreItem>
</file>

<file path=customXml/itemProps3.xml><?xml version="1.0" encoding="utf-8"?>
<ds:datastoreItem xmlns:ds="http://schemas.openxmlformats.org/officeDocument/2006/customXml" ds:itemID="{DE6EDBA0-A0C8-4667-89CF-977E16B61F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1b1531-0d27-4c3c-874a-0cb3b4db62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DBHDS PowerPoint Template_Mar2019</Template>
  <TotalTime>47361</TotalTime>
  <Words>6656</Words>
  <Application>Microsoft Office PowerPoint</Application>
  <PresentationFormat>On-screen Show (4:3)</PresentationFormat>
  <Paragraphs>615</Paragraphs>
  <Slides>65</Slides>
  <Notes>65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Calibri</vt:lpstr>
      <vt:lpstr>Georgia</vt:lpstr>
      <vt:lpstr>Segoe UI</vt:lpstr>
      <vt:lpstr>T3Font_6</vt:lpstr>
      <vt:lpstr>Wingdings</vt:lpstr>
      <vt:lpstr>YACgETiWKS8 0</vt:lpstr>
      <vt:lpstr>Office Theme</vt:lpstr>
      <vt:lpstr>PowerPoint Presentation</vt:lpstr>
      <vt:lpstr>What we will cover</vt:lpstr>
      <vt:lpstr>Mission</vt:lpstr>
      <vt:lpstr>Provider Data Summary Report</vt:lpstr>
      <vt:lpstr>Services Considered</vt:lpstr>
      <vt:lpstr>For this report</vt:lpstr>
      <vt:lpstr>Baseline Measurement Tool</vt:lpstr>
      <vt:lpstr>Provider Development Activities </vt:lpstr>
      <vt:lpstr>Provider Development Activities </vt:lpstr>
      <vt:lpstr>My Life My Community  Provider Database and Designation Process</vt:lpstr>
      <vt:lpstr>CRC Assignments Recap</vt:lpstr>
      <vt:lpstr>CRC Assignments Recap  http://www.dbhds.virginia.gov/developmental-services/provider-development</vt:lpstr>
      <vt:lpstr>Jump-Start Funding Program</vt:lpstr>
      <vt:lpstr>DSP Supervisory Training</vt:lpstr>
      <vt:lpstr>Virtual Training</vt:lpstr>
      <vt:lpstr>Key Performance Measures</vt:lpstr>
      <vt:lpstr>Key Performance Measures</vt:lpstr>
      <vt:lpstr>Key Performance Measures</vt:lpstr>
      <vt:lpstr>Key Performance Measures</vt:lpstr>
      <vt:lpstr>Key Performance Measures</vt:lpstr>
      <vt:lpstr>Key Performance Measures</vt:lpstr>
      <vt:lpstr>Key Performance Measures</vt:lpstr>
      <vt:lpstr>Key Performance Measures</vt:lpstr>
      <vt:lpstr>Demographic Data</vt:lpstr>
      <vt:lpstr>Net Losses (unique)</vt:lpstr>
      <vt:lpstr>PowerPoint Presentation</vt:lpstr>
      <vt:lpstr>PowerPoint Presentation</vt:lpstr>
      <vt:lpstr>Regional Subareas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Opportunities</vt:lpstr>
      <vt:lpstr>Next Steps</vt:lpstr>
      <vt:lpstr>Questions &amp; Suggestions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Development</dc:title>
  <dc:creator>Eric Williams</dc:creator>
  <cp:lastModifiedBy>Williams, Eric (DBHDS)</cp:lastModifiedBy>
  <cp:revision>182</cp:revision>
  <cp:lastPrinted>2020-01-29T15:06:01Z</cp:lastPrinted>
  <dcterms:created xsi:type="dcterms:W3CDTF">2019-07-06T16:43:37Z</dcterms:created>
  <dcterms:modified xsi:type="dcterms:W3CDTF">2020-07-24T12:14:23Z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0x01010076BB0035EBC17C408447423BB6B3A6D0</vt:lpwstr>
  </property>
</Properties>
</file>