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rawings/drawing1.xml" ContentType="application/vnd.openxmlformats-officedocument.drawingml.chartshapes+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3691" r:id="rId1"/>
    <p:sldMasterId id="2147483703" r:id="rId2"/>
  </p:sldMasterIdLst>
  <p:notesMasterIdLst>
    <p:notesMasterId r:id="rId193"/>
  </p:notesMasterIdLst>
  <p:handoutMasterIdLst>
    <p:handoutMasterId r:id="rId194"/>
  </p:handoutMasterIdLst>
  <p:sldIdLst>
    <p:sldId id="1240" r:id="rId3"/>
    <p:sldId id="1241" r:id="rId4"/>
    <p:sldId id="1242" r:id="rId5"/>
    <p:sldId id="1243" r:id="rId6"/>
    <p:sldId id="1244" r:id="rId7"/>
    <p:sldId id="1245" r:id="rId8"/>
    <p:sldId id="1246" r:id="rId9"/>
    <p:sldId id="1255" r:id="rId10"/>
    <p:sldId id="1014" r:id="rId11"/>
    <p:sldId id="1012" r:id="rId12"/>
    <p:sldId id="1249" r:id="rId13"/>
    <p:sldId id="1250" r:id="rId14"/>
    <p:sldId id="1251" r:id="rId15"/>
    <p:sldId id="1252" r:id="rId16"/>
    <p:sldId id="1253" r:id="rId17"/>
    <p:sldId id="1192" r:id="rId18"/>
    <p:sldId id="1062" r:id="rId19"/>
    <p:sldId id="1114" r:id="rId20"/>
    <p:sldId id="1310" r:id="rId21"/>
    <p:sldId id="1311" r:id="rId22"/>
    <p:sldId id="1312" r:id="rId23"/>
    <p:sldId id="1313" r:id="rId24"/>
    <p:sldId id="1036" r:id="rId25"/>
    <p:sldId id="1315" r:id="rId26"/>
    <p:sldId id="1316" r:id="rId27"/>
    <p:sldId id="1317" r:id="rId28"/>
    <p:sldId id="1369" r:id="rId29"/>
    <p:sldId id="1318" r:id="rId30"/>
    <p:sldId id="1319" r:id="rId31"/>
    <p:sldId id="1320" r:id="rId32"/>
    <p:sldId id="1321" r:id="rId33"/>
    <p:sldId id="1295" r:id="rId34"/>
    <p:sldId id="1323" r:id="rId35"/>
    <p:sldId id="1324" r:id="rId36"/>
    <p:sldId id="1325" r:id="rId37"/>
    <p:sldId id="1326" r:id="rId38"/>
    <p:sldId id="1327" r:id="rId39"/>
    <p:sldId id="1328" r:id="rId40"/>
    <p:sldId id="1329" r:id="rId41"/>
    <p:sldId id="1351" r:id="rId42"/>
    <p:sldId id="1370" r:id="rId43"/>
    <p:sldId id="1335" r:id="rId44"/>
    <p:sldId id="1336" r:id="rId45"/>
    <p:sldId id="1371" r:id="rId46"/>
    <p:sldId id="1372" r:id="rId47"/>
    <p:sldId id="1375" r:id="rId48"/>
    <p:sldId id="1373" r:id="rId49"/>
    <p:sldId id="1374" r:id="rId50"/>
    <p:sldId id="1376" r:id="rId51"/>
    <p:sldId id="1377" r:id="rId52"/>
    <p:sldId id="1378" r:id="rId53"/>
    <p:sldId id="1379" r:id="rId54"/>
    <p:sldId id="1380" r:id="rId55"/>
    <p:sldId id="1381" r:id="rId56"/>
    <p:sldId id="1382" r:id="rId57"/>
    <p:sldId id="1383" r:id="rId58"/>
    <p:sldId id="1384" r:id="rId59"/>
    <p:sldId id="1385" r:id="rId60"/>
    <p:sldId id="1386" r:id="rId61"/>
    <p:sldId id="1387" r:id="rId62"/>
    <p:sldId id="1388" r:id="rId63"/>
    <p:sldId id="1389" r:id="rId64"/>
    <p:sldId id="1390" r:id="rId65"/>
    <p:sldId id="1391" r:id="rId66"/>
    <p:sldId id="1392" r:id="rId67"/>
    <p:sldId id="1393" r:id="rId68"/>
    <p:sldId id="1394" r:id="rId69"/>
    <p:sldId id="1395" r:id="rId70"/>
    <p:sldId id="1396" r:id="rId71"/>
    <p:sldId id="1235" r:id="rId72"/>
    <p:sldId id="1236" r:id="rId73"/>
    <p:sldId id="1237" r:id="rId74"/>
    <p:sldId id="1238" r:id="rId75"/>
    <p:sldId id="1239" r:id="rId76"/>
    <p:sldId id="1352" r:id="rId77"/>
    <p:sldId id="1353" r:id="rId78"/>
    <p:sldId id="1354" r:id="rId79"/>
    <p:sldId id="1355" r:id="rId80"/>
    <p:sldId id="1356" r:id="rId81"/>
    <p:sldId id="1357" r:id="rId82"/>
    <p:sldId id="1358" r:id="rId83"/>
    <p:sldId id="1359" r:id="rId84"/>
    <p:sldId id="1360" r:id="rId85"/>
    <p:sldId id="1361" r:id="rId86"/>
    <p:sldId id="1362" r:id="rId87"/>
    <p:sldId id="1363" r:id="rId88"/>
    <p:sldId id="1364" r:id="rId89"/>
    <p:sldId id="1397" r:id="rId90"/>
    <p:sldId id="857" r:id="rId91"/>
    <p:sldId id="856" r:id="rId92"/>
    <p:sldId id="847" r:id="rId93"/>
    <p:sldId id="1105" r:id="rId94"/>
    <p:sldId id="858" r:id="rId95"/>
    <p:sldId id="942" r:id="rId96"/>
    <p:sldId id="943" r:id="rId97"/>
    <p:sldId id="903" r:id="rId98"/>
    <p:sldId id="859" r:id="rId99"/>
    <p:sldId id="983" r:id="rId100"/>
    <p:sldId id="984" r:id="rId101"/>
    <p:sldId id="1158" r:id="rId102"/>
    <p:sldId id="985" r:id="rId103"/>
    <p:sldId id="860" r:id="rId104"/>
    <p:sldId id="864" r:id="rId105"/>
    <p:sldId id="861" r:id="rId106"/>
    <p:sldId id="865" r:id="rId107"/>
    <p:sldId id="862" r:id="rId108"/>
    <p:sldId id="863" r:id="rId109"/>
    <p:sldId id="852" r:id="rId110"/>
    <p:sldId id="884" r:id="rId111"/>
    <p:sldId id="1160" r:id="rId112"/>
    <p:sldId id="1161" r:id="rId113"/>
    <p:sldId id="925" r:id="rId114"/>
    <p:sldId id="885" r:id="rId115"/>
    <p:sldId id="919" r:id="rId116"/>
    <p:sldId id="920" r:id="rId117"/>
    <p:sldId id="921" r:id="rId118"/>
    <p:sldId id="886" r:id="rId119"/>
    <p:sldId id="935" r:id="rId120"/>
    <p:sldId id="931" r:id="rId121"/>
    <p:sldId id="930" r:id="rId122"/>
    <p:sldId id="932" r:id="rId123"/>
    <p:sldId id="933" r:id="rId124"/>
    <p:sldId id="934" r:id="rId125"/>
    <p:sldId id="1409" r:id="rId126"/>
    <p:sldId id="1400" r:id="rId127"/>
    <p:sldId id="1401" r:id="rId128"/>
    <p:sldId id="1402" r:id="rId129"/>
    <p:sldId id="1403" r:id="rId130"/>
    <p:sldId id="1404" r:id="rId131"/>
    <p:sldId id="1405" r:id="rId132"/>
    <p:sldId id="1406" r:id="rId133"/>
    <p:sldId id="1407" r:id="rId134"/>
    <p:sldId id="1408" r:id="rId135"/>
    <p:sldId id="850" r:id="rId136"/>
    <p:sldId id="877" r:id="rId137"/>
    <p:sldId id="986" r:id="rId138"/>
    <p:sldId id="987" r:id="rId139"/>
    <p:sldId id="1190" r:id="rId140"/>
    <p:sldId id="878" r:id="rId141"/>
    <p:sldId id="879" r:id="rId142"/>
    <p:sldId id="957" r:id="rId143"/>
    <p:sldId id="959" r:id="rId144"/>
    <p:sldId id="960" r:id="rId145"/>
    <p:sldId id="961" r:id="rId146"/>
    <p:sldId id="880" r:id="rId147"/>
    <p:sldId id="969" r:id="rId148"/>
    <p:sldId id="958" r:id="rId149"/>
    <p:sldId id="944" r:id="rId150"/>
    <p:sldId id="881" r:id="rId151"/>
    <p:sldId id="882" r:id="rId152"/>
    <p:sldId id="854" r:id="rId153"/>
    <p:sldId id="889" r:id="rId154"/>
    <p:sldId id="962" r:id="rId155"/>
    <p:sldId id="965" r:id="rId156"/>
    <p:sldId id="963" r:id="rId157"/>
    <p:sldId id="890" r:id="rId158"/>
    <p:sldId id="955" r:id="rId159"/>
    <p:sldId id="1366" r:id="rId160"/>
    <p:sldId id="891" r:id="rId161"/>
    <p:sldId id="1296" r:id="rId162"/>
    <p:sldId id="892" r:id="rId163"/>
    <p:sldId id="1398" r:id="rId164"/>
    <p:sldId id="893" r:id="rId165"/>
    <p:sldId id="896" r:id="rId166"/>
    <p:sldId id="938" r:id="rId167"/>
    <p:sldId id="939" r:id="rId168"/>
    <p:sldId id="954" r:id="rId169"/>
    <p:sldId id="914" r:id="rId170"/>
    <p:sldId id="1399" r:id="rId171"/>
    <p:sldId id="950" r:id="rId172"/>
    <p:sldId id="897" r:id="rId173"/>
    <p:sldId id="899" r:id="rId174"/>
    <p:sldId id="1341" r:id="rId175"/>
    <p:sldId id="1342" r:id="rId176"/>
    <p:sldId id="1368" r:id="rId177"/>
    <p:sldId id="1289" r:id="rId178"/>
    <p:sldId id="1294" r:id="rId179"/>
    <p:sldId id="1290" r:id="rId180"/>
    <p:sldId id="1291" r:id="rId181"/>
    <p:sldId id="1292" r:id="rId182"/>
    <p:sldId id="1293" r:id="rId183"/>
    <p:sldId id="1176" r:id="rId184"/>
    <p:sldId id="1229" r:id="rId185"/>
    <p:sldId id="1230" r:id="rId186"/>
    <p:sldId id="1285" r:id="rId187"/>
    <p:sldId id="1286" r:id="rId188"/>
    <p:sldId id="1287" r:id="rId189"/>
    <p:sldId id="1288" r:id="rId190"/>
    <p:sldId id="776" r:id="rId191"/>
    <p:sldId id="1107" r:id="rId192"/>
  </p:sldIdLst>
  <p:sldSz cx="9144000" cy="6858000" type="screen4x3"/>
  <p:notesSz cx="6858000" cy="9144000"/>
  <p:defaultTextStyle>
    <a:defPPr>
      <a:defRPr lang="en-US"/>
    </a:defPPr>
    <a:lvl1pPr algn="ctr" rtl="0" fontAlgn="base">
      <a:spcBef>
        <a:spcPct val="50000"/>
      </a:spcBef>
      <a:spcAft>
        <a:spcPct val="0"/>
      </a:spcAft>
      <a:defRPr sz="3800" kern="1200">
        <a:solidFill>
          <a:schemeClr val="bg1"/>
        </a:solidFill>
        <a:latin typeface="Arial" charset="0"/>
        <a:ea typeface="+mn-ea"/>
        <a:cs typeface="+mn-cs"/>
      </a:defRPr>
    </a:lvl1pPr>
    <a:lvl2pPr marL="457200" algn="ctr" rtl="0" fontAlgn="base">
      <a:spcBef>
        <a:spcPct val="50000"/>
      </a:spcBef>
      <a:spcAft>
        <a:spcPct val="0"/>
      </a:spcAft>
      <a:defRPr sz="3800" kern="1200">
        <a:solidFill>
          <a:schemeClr val="bg1"/>
        </a:solidFill>
        <a:latin typeface="Arial" charset="0"/>
        <a:ea typeface="+mn-ea"/>
        <a:cs typeface="+mn-cs"/>
      </a:defRPr>
    </a:lvl2pPr>
    <a:lvl3pPr marL="914400" algn="ctr" rtl="0" fontAlgn="base">
      <a:spcBef>
        <a:spcPct val="50000"/>
      </a:spcBef>
      <a:spcAft>
        <a:spcPct val="0"/>
      </a:spcAft>
      <a:defRPr sz="3800" kern="1200">
        <a:solidFill>
          <a:schemeClr val="bg1"/>
        </a:solidFill>
        <a:latin typeface="Arial" charset="0"/>
        <a:ea typeface="+mn-ea"/>
        <a:cs typeface="+mn-cs"/>
      </a:defRPr>
    </a:lvl3pPr>
    <a:lvl4pPr marL="1371600" algn="ctr" rtl="0" fontAlgn="base">
      <a:spcBef>
        <a:spcPct val="50000"/>
      </a:spcBef>
      <a:spcAft>
        <a:spcPct val="0"/>
      </a:spcAft>
      <a:defRPr sz="3800" kern="1200">
        <a:solidFill>
          <a:schemeClr val="bg1"/>
        </a:solidFill>
        <a:latin typeface="Arial" charset="0"/>
        <a:ea typeface="+mn-ea"/>
        <a:cs typeface="+mn-cs"/>
      </a:defRPr>
    </a:lvl4pPr>
    <a:lvl5pPr marL="1828800" algn="ctr" rtl="0" fontAlgn="base">
      <a:spcBef>
        <a:spcPct val="50000"/>
      </a:spcBef>
      <a:spcAft>
        <a:spcPct val="0"/>
      </a:spcAft>
      <a:defRPr sz="3800" kern="1200">
        <a:solidFill>
          <a:schemeClr val="bg1"/>
        </a:solidFill>
        <a:latin typeface="Arial" charset="0"/>
        <a:ea typeface="+mn-ea"/>
        <a:cs typeface="+mn-cs"/>
      </a:defRPr>
    </a:lvl5pPr>
    <a:lvl6pPr marL="2286000" algn="l" defTabSz="914400" rtl="0" eaLnBrk="1" latinLnBrk="0" hangingPunct="1">
      <a:defRPr sz="3800" kern="1200">
        <a:solidFill>
          <a:schemeClr val="bg1"/>
        </a:solidFill>
        <a:latin typeface="Arial" charset="0"/>
        <a:ea typeface="+mn-ea"/>
        <a:cs typeface="+mn-cs"/>
      </a:defRPr>
    </a:lvl6pPr>
    <a:lvl7pPr marL="2743200" algn="l" defTabSz="914400" rtl="0" eaLnBrk="1" latinLnBrk="0" hangingPunct="1">
      <a:defRPr sz="3800" kern="1200">
        <a:solidFill>
          <a:schemeClr val="bg1"/>
        </a:solidFill>
        <a:latin typeface="Arial" charset="0"/>
        <a:ea typeface="+mn-ea"/>
        <a:cs typeface="+mn-cs"/>
      </a:defRPr>
    </a:lvl7pPr>
    <a:lvl8pPr marL="3200400" algn="l" defTabSz="914400" rtl="0" eaLnBrk="1" latinLnBrk="0" hangingPunct="1">
      <a:defRPr sz="3800" kern="1200">
        <a:solidFill>
          <a:schemeClr val="bg1"/>
        </a:solidFill>
        <a:latin typeface="Arial" charset="0"/>
        <a:ea typeface="+mn-ea"/>
        <a:cs typeface="+mn-cs"/>
      </a:defRPr>
    </a:lvl8pPr>
    <a:lvl9pPr marL="3657600" algn="l" defTabSz="914400" rtl="0" eaLnBrk="1" latinLnBrk="0" hangingPunct="1">
      <a:defRPr sz="3800" kern="1200">
        <a:solidFill>
          <a:schemeClr val="bg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ps14752" initials="v" lastIdx="20" clrIdx="0"/>
  <p:cmAuthor id="1" name="hfk95176" initials="h" lastIdx="4" clrIdx="1"/>
  <p:cmAuthor id="2" name="wuw66345" initials="hn" lastIdx="18" clrIdx="2"/>
  <p:cmAuthor id="3" name="IKM60960" initials="EJW" lastIdx="5" clrIdx="3"/>
  <p:cmAuthor id="4" name="nqj14833" initials="dat" lastIdx="3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CC"/>
    <a:srgbClr val="00FF00"/>
    <a:srgbClr val="CCFF66"/>
    <a:srgbClr val="CCFF33"/>
    <a:srgbClr val="FFFFFF"/>
    <a:srgbClr val="000000"/>
    <a:srgbClr val="CCCCFF"/>
    <a:srgbClr val="CCFFFF"/>
    <a:srgbClr val="99FF99"/>
    <a:srgbClr val="99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6" autoAdjust="0"/>
    <p:restoredTop sz="82796" autoAdjust="0"/>
  </p:normalViewPr>
  <p:slideViewPr>
    <p:cSldViewPr>
      <p:cViewPr>
        <p:scale>
          <a:sx n="75" d="100"/>
          <a:sy n="75" d="100"/>
        </p:scale>
        <p:origin x="-1068" y="-78"/>
      </p:cViewPr>
      <p:guideLst>
        <p:guide orient="horz" pos="2160"/>
        <p:guide pos="2880"/>
      </p:guideLst>
    </p:cSldViewPr>
  </p:slideViewPr>
  <p:outlineViewPr>
    <p:cViewPr>
      <p:scale>
        <a:sx n="33" d="100"/>
        <a:sy n="33" d="100"/>
      </p:scale>
      <p:origin x="0" y="1410"/>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75" d="100"/>
          <a:sy n="75" d="100"/>
        </p:scale>
        <p:origin x="-2334" y="6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theme" Target="theme/theme1.xml"/><Relationship Id="rId172" Type="http://schemas.openxmlformats.org/officeDocument/2006/relationships/slide" Target="slides/slide170.xml"/><Relationship Id="rId193"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handoutMaster" Target="handoutMasters/handoutMaster1.xml"/><Relationship Id="rId199"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commentAuthors" Target="commentAuthors.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stacked"/>
        <c:ser>
          <c:idx val="0"/>
          <c:order val="0"/>
          <c:tx>
            <c:strRef>
              <c:f>Sheet1!$B$1</c:f>
              <c:strCache>
                <c:ptCount val="1"/>
                <c:pt idx="0">
                  <c:v>Level</c:v>
                </c:pt>
              </c:strCache>
            </c:strRef>
          </c:tx>
          <c:cat>
            <c:strRef>
              <c:f>Sheet1!$A$2:$A$8</c:f>
              <c:strCache>
                <c:ptCount val="7"/>
                <c:pt idx="0">
                  <c:v>Level 1/Tier 1</c:v>
                </c:pt>
                <c:pt idx="1">
                  <c:v>Level 2/Tier 2</c:v>
                </c:pt>
                <c:pt idx="2">
                  <c:v>Level 3/Tier 3</c:v>
                </c:pt>
                <c:pt idx="3">
                  <c:v>Level 4/Tier 3</c:v>
                </c:pt>
                <c:pt idx="4">
                  <c:v>Level 5/Tier 4</c:v>
                </c:pt>
                <c:pt idx="5">
                  <c:v>Level 6/Tier 4</c:v>
                </c:pt>
                <c:pt idx="6">
                  <c:v>Level 7/Tier 4</c:v>
                </c:pt>
              </c:strCache>
            </c:strRef>
          </c:cat>
          <c:val>
            <c:numRef>
              <c:f>Sheet1!$B$2:$B$8</c:f>
              <c:numCache>
                <c:formatCode>General</c:formatCode>
                <c:ptCount val="7"/>
                <c:pt idx="0">
                  <c:v>1</c:v>
                </c:pt>
                <c:pt idx="1">
                  <c:v>2</c:v>
                </c:pt>
                <c:pt idx="2">
                  <c:v>3</c:v>
                </c:pt>
                <c:pt idx="3">
                  <c:v>4</c:v>
                </c:pt>
                <c:pt idx="4">
                  <c:v>5</c:v>
                </c:pt>
                <c:pt idx="5">
                  <c:v>6</c:v>
                </c:pt>
                <c:pt idx="6">
                  <c:v>6</c:v>
                </c:pt>
              </c:numCache>
            </c:numRef>
          </c:val>
          <c:extLst xmlns:c16r2="http://schemas.microsoft.com/office/drawing/2015/06/chart">
            <c:ext xmlns:c16="http://schemas.microsoft.com/office/drawing/2014/chart" uri="{C3380CC4-5D6E-409C-BE32-E72D297353CC}">
              <c16:uniqueId val="{00000000-8AE8-486C-B834-6EA664D4CFCA}"/>
            </c:ext>
          </c:extLst>
        </c:ser>
        <c:ser>
          <c:idx val="1"/>
          <c:order val="1"/>
          <c:tx>
            <c:strRef>
              <c:f>Sheet1!$C$1</c:f>
              <c:strCache>
                <c:ptCount val="1"/>
                <c:pt idx="0">
                  <c:v>Tier</c:v>
                </c:pt>
              </c:strCache>
            </c:strRef>
          </c:tx>
          <c:spPr>
            <a:solidFill>
              <a:schemeClr val="tx2">
                <a:lumMod val="60000"/>
                <a:lumOff val="40000"/>
              </a:schemeClr>
            </a:solidFill>
          </c:spPr>
          <c:cat>
            <c:strRef>
              <c:f>Sheet1!$A$2:$A$8</c:f>
              <c:strCache>
                <c:ptCount val="7"/>
                <c:pt idx="0">
                  <c:v>Level 1/Tier 1</c:v>
                </c:pt>
                <c:pt idx="1">
                  <c:v>Level 2/Tier 2</c:v>
                </c:pt>
                <c:pt idx="2">
                  <c:v>Level 3/Tier 3</c:v>
                </c:pt>
                <c:pt idx="3">
                  <c:v>Level 4/Tier 3</c:v>
                </c:pt>
                <c:pt idx="4">
                  <c:v>Level 5/Tier 4</c:v>
                </c:pt>
                <c:pt idx="5">
                  <c:v>Level 6/Tier 4</c:v>
                </c:pt>
                <c:pt idx="6">
                  <c:v>Level 7/Tier 4</c:v>
                </c:pt>
              </c:strCache>
            </c:strRef>
          </c:cat>
          <c:val>
            <c:numRef>
              <c:f>Sheet1!$C$2:$C$8</c:f>
              <c:numCache>
                <c:formatCode>General</c:formatCode>
                <c:ptCount val="7"/>
                <c:pt idx="0">
                  <c:v>1</c:v>
                </c:pt>
                <c:pt idx="1">
                  <c:v>1.5</c:v>
                </c:pt>
                <c:pt idx="2">
                  <c:v>2</c:v>
                </c:pt>
                <c:pt idx="3">
                  <c:v>2</c:v>
                </c:pt>
                <c:pt idx="4">
                  <c:v>2.5</c:v>
                </c:pt>
                <c:pt idx="5">
                  <c:v>2.5</c:v>
                </c:pt>
                <c:pt idx="6">
                  <c:v>2.5</c:v>
                </c:pt>
              </c:numCache>
            </c:numRef>
          </c:val>
          <c:extLst xmlns:c16r2="http://schemas.microsoft.com/office/drawing/2015/06/chart">
            <c:ext xmlns:c16="http://schemas.microsoft.com/office/drawing/2014/chart" uri="{C3380CC4-5D6E-409C-BE32-E72D297353CC}">
              <c16:uniqueId val="{00000001-8AE8-486C-B834-6EA664D4CFCA}"/>
            </c:ext>
          </c:extLst>
        </c:ser>
        <c:shape val="box"/>
        <c:axId val="46736896"/>
        <c:axId val="46738432"/>
        <c:axId val="0"/>
      </c:bar3DChart>
      <c:catAx>
        <c:axId val="46736896"/>
        <c:scaling>
          <c:orientation val="minMax"/>
        </c:scaling>
        <c:axPos val="b"/>
        <c:numFmt formatCode="General" sourceLinked="0"/>
        <c:tickLblPos val="nextTo"/>
        <c:txPr>
          <a:bodyPr/>
          <a:lstStyle/>
          <a:p>
            <a:pPr>
              <a:defRPr sz="1400"/>
            </a:pPr>
            <a:endParaRPr lang="en-US"/>
          </a:p>
        </c:txPr>
        <c:crossAx val="46738432"/>
        <c:crosses val="autoZero"/>
        <c:auto val="1"/>
        <c:lblAlgn val="ctr"/>
        <c:lblOffset val="100"/>
      </c:catAx>
      <c:valAx>
        <c:axId val="46738432"/>
        <c:scaling>
          <c:orientation val="minMax"/>
        </c:scaling>
        <c:delete val="1"/>
        <c:axPos val="l"/>
        <c:majorGridlines/>
        <c:numFmt formatCode="General" sourceLinked="1"/>
        <c:tickLblPos val="none"/>
        <c:crossAx val="46736896"/>
        <c:crosses val="autoZero"/>
        <c:crossBetween val="between"/>
      </c:valAx>
    </c:plotArea>
    <c:plotVisOnly val="1"/>
    <c:dispBlanksAs val="gap"/>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84D75-1620-4F47-9E62-650B58F08774}" type="doc">
      <dgm:prSet loTypeId="urn:microsoft.com/office/officeart/2005/8/layout/radial3" loCatId="cycle" qsTypeId="urn:microsoft.com/office/officeart/2005/8/quickstyle/simple2" qsCatId="simple" csTypeId="urn:microsoft.com/office/officeart/2005/8/colors/accent2_4" csCatId="accent2" phldr="1"/>
      <dgm:spPr/>
      <dgm:t>
        <a:bodyPr/>
        <a:lstStyle/>
        <a:p>
          <a:endParaRPr lang="en-US"/>
        </a:p>
      </dgm:t>
    </dgm:pt>
    <dgm:pt modelId="{F2D3F05F-B939-421E-BC25-3F914AE9FE05}">
      <dgm:prSet phldrT="[Text]" custT="1"/>
      <dgm:spPr>
        <a:solidFill>
          <a:schemeClr val="accent5">
            <a:lumMod val="60000"/>
            <a:lumOff val="40000"/>
            <a:alpha val="50000"/>
          </a:schemeClr>
        </a:solidFill>
        <a:ln>
          <a:solidFill>
            <a:schemeClr val="accent5">
              <a:lumMod val="60000"/>
              <a:lumOff val="40000"/>
            </a:schemeClr>
          </a:solidFill>
        </a:ln>
      </dgm:spPr>
      <dgm:t>
        <a:bodyPr/>
        <a:lstStyle/>
        <a:p>
          <a:pPr>
            <a:lnSpc>
              <a:spcPts val="2100"/>
            </a:lnSpc>
            <a:spcAft>
              <a:spcPts val="600"/>
            </a:spcAft>
          </a:pPr>
          <a:r>
            <a:rPr lang="en-US" sz="2600" b="1" dirty="0">
              <a:latin typeface="Calibri" pitchFamily="34" charset="0"/>
            </a:rPr>
            <a:t>My Life, </a:t>
          </a:r>
          <a:br>
            <a:rPr lang="en-US" sz="2600" b="1" dirty="0">
              <a:latin typeface="Calibri" pitchFamily="34" charset="0"/>
            </a:rPr>
          </a:br>
          <a:r>
            <a:rPr lang="en-US" sz="2600" b="1" dirty="0">
              <a:latin typeface="Calibri" pitchFamily="34" charset="0"/>
            </a:rPr>
            <a:t>My Community</a:t>
          </a:r>
        </a:p>
      </dgm:t>
    </dgm:pt>
    <dgm:pt modelId="{09B2E927-3CA8-4AD0-B03D-B69388A062B0}" type="parTrans" cxnId="{12E46F72-C4FF-4AB7-AE9D-395502658DB2}">
      <dgm:prSet/>
      <dgm:spPr/>
      <dgm:t>
        <a:bodyPr/>
        <a:lstStyle/>
        <a:p>
          <a:endParaRPr lang="en-US"/>
        </a:p>
      </dgm:t>
    </dgm:pt>
    <dgm:pt modelId="{BE7E4393-0808-4E14-B873-F6DEA6F437C5}" type="sibTrans" cxnId="{12E46F72-C4FF-4AB7-AE9D-395502658DB2}">
      <dgm:prSet/>
      <dgm:spPr/>
      <dgm:t>
        <a:bodyPr/>
        <a:lstStyle/>
        <a:p>
          <a:endParaRPr lang="en-US"/>
        </a:p>
      </dgm:t>
    </dgm:pt>
    <dgm:pt modelId="{B07EEC77-CF4B-42CA-A62D-DADC62233E91}">
      <dgm:prSet phldrT="[Text]" custT="1"/>
      <dgm:spPr/>
      <dgm:t>
        <a:bodyPr/>
        <a:lstStyle/>
        <a:p>
          <a:r>
            <a:rPr lang="en-US" sz="2000" b="1" dirty="0">
              <a:latin typeface="Calibri" pitchFamily="34" charset="0"/>
            </a:rPr>
            <a:t>Person Centered</a:t>
          </a:r>
        </a:p>
      </dgm:t>
    </dgm:pt>
    <dgm:pt modelId="{2A671C8A-8AB6-4DB9-8B9A-2653E0B091E1}" type="parTrans" cxnId="{901A0A06-5435-4060-809A-1925C63FD914}">
      <dgm:prSet/>
      <dgm:spPr/>
      <dgm:t>
        <a:bodyPr/>
        <a:lstStyle/>
        <a:p>
          <a:endParaRPr lang="en-US"/>
        </a:p>
      </dgm:t>
    </dgm:pt>
    <dgm:pt modelId="{06D43AFF-42AF-4564-8E8E-E65B8991E0D1}" type="sibTrans" cxnId="{901A0A06-5435-4060-809A-1925C63FD914}">
      <dgm:prSet/>
      <dgm:spPr/>
      <dgm:t>
        <a:bodyPr/>
        <a:lstStyle/>
        <a:p>
          <a:endParaRPr lang="en-US"/>
        </a:p>
      </dgm:t>
    </dgm:pt>
    <dgm:pt modelId="{7C06F7D6-6B21-4B1E-A00C-1BE6EC5E5FAE}">
      <dgm:prSet phldrT="[Text]" custT="1"/>
      <dgm:spPr>
        <a:solidFill>
          <a:schemeClr val="accent6">
            <a:lumMod val="60000"/>
            <a:lumOff val="40000"/>
            <a:alpha val="50000"/>
          </a:schemeClr>
        </a:solidFill>
      </dgm:spPr>
      <dgm:t>
        <a:bodyPr/>
        <a:lstStyle/>
        <a:p>
          <a:r>
            <a:rPr lang="en-US" sz="2000" b="1" dirty="0">
              <a:latin typeface="Calibri" pitchFamily="34" charset="0"/>
            </a:rPr>
            <a:t>Fair and Equitable</a:t>
          </a:r>
        </a:p>
      </dgm:t>
    </dgm:pt>
    <dgm:pt modelId="{27681723-78BD-4EA7-AFD6-BE677AECBBE8}" type="parTrans" cxnId="{E4A7A4D0-29A9-40CB-A4CE-6F706A58ED0B}">
      <dgm:prSet/>
      <dgm:spPr/>
      <dgm:t>
        <a:bodyPr/>
        <a:lstStyle/>
        <a:p>
          <a:endParaRPr lang="en-US"/>
        </a:p>
      </dgm:t>
    </dgm:pt>
    <dgm:pt modelId="{00677D57-9CBF-440E-83E2-1A93816BDA6F}" type="sibTrans" cxnId="{E4A7A4D0-29A9-40CB-A4CE-6F706A58ED0B}">
      <dgm:prSet/>
      <dgm:spPr/>
      <dgm:t>
        <a:bodyPr/>
        <a:lstStyle/>
        <a:p>
          <a:endParaRPr lang="en-US"/>
        </a:p>
      </dgm:t>
    </dgm:pt>
    <dgm:pt modelId="{865DC09D-F871-4DF7-BE3F-A2BC71866964}">
      <dgm:prSet phldrT="[Text]" custT="1"/>
      <dgm:spPr>
        <a:solidFill>
          <a:schemeClr val="accent1">
            <a:lumMod val="75000"/>
            <a:alpha val="50000"/>
          </a:schemeClr>
        </a:solidFill>
      </dgm:spPr>
      <dgm:t>
        <a:bodyPr lIns="0" tIns="0" rIns="0" bIns="0"/>
        <a:lstStyle/>
        <a:p>
          <a:r>
            <a:rPr lang="en-US" sz="1850" b="1" dirty="0">
              <a:latin typeface="Calibri" pitchFamily="34" charset="0"/>
            </a:rPr>
            <a:t>Data Accountability</a:t>
          </a:r>
        </a:p>
      </dgm:t>
    </dgm:pt>
    <dgm:pt modelId="{3B29068B-9D22-440A-A605-FEBCC26B987E}" type="parTrans" cxnId="{5CFA4A79-D69B-4E7B-B753-1E107D181FBB}">
      <dgm:prSet/>
      <dgm:spPr/>
      <dgm:t>
        <a:bodyPr/>
        <a:lstStyle/>
        <a:p>
          <a:endParaRPr lang="en-US"/>
        </a:p>
      </dgm:t>
    </dgm:pt>
    <dgm:pt modelId="{E997E1DE-F8FF-4C49-B3CF-F1C15EA8A1B7}" type="sibTrans" cxnId="{5CFA4A79-D69B-4E7B-B753-1E107D181FBB}">
      <dgm:prSet/>
      <dgm:spPr/>
      <dgm:t>
        <a:bodyPr/>
        <a:lstStyle/>
        <a:p>
          <a:endParaRPr lang="en-US"/>
        </a:p>
      </dgm:t>
    </dgm:pt>
    <dgm:pt modelId="{CD65E965-BA32-4BCE-AEF2-52630CAF2EFD}">
      <dgm:prSet phldrT="[Text]" custT="1"/>
      <dgm:spPr>
        <a:solidFill>
          <a:srgbClr val="5CB37C">
            <a:alpha val="50000"/>
          </a:srgbClr>
        </a:solidFill>
      </dgm:spPr>
      <dgm:t>
        <a:bodyPr lIns="0" tIns="0" rIns="0" bIns="0"/>
        <a:lstStyle/>
        <a:p>
          <a:r>
            <a:rPr lang="en-US" sz="1850" b="1" dirty="0">
              <a:latin typeface="Calibri" pitchFamily="34" charset="0"/>
            </a:rPr>
            <a:t>Community Focused</a:t>
          </a:r>
        </a:p>
      </dgm:t>
    </dgm:pt>
    <dgm:pt modelId="{CD38A6F4-DEC7-47EB-9878-6F5A5E6E633B}" type="parTrans" cxnId="{9E8CC2DE-0A41-4379-8995-808CF7F22585}">
      <dgm:prSet/>
      <dgm:spPr/>
      <dgm:t>
        <a:bodyPr/>
        <a:lstStyle/>
        <a:p>
          <a:endParaRPr lang="en-US"/>
        </a:p>
      </dgm:t>
    </dgm:pt>
    <dgm:pt modelId="{ECA63713-039F-4D06-97D9-610711C0A7AD}" type="sibTrans" cxnId="{9E8CC2DE-0A41-4379-8995-808CF7F22585}">
      <dgm:prSet/>
      <dgm:spPr/>
      <dgm:t>
        <a:bodyPr/>
        <a:lstStyle/>
        <a:p>
          <a:endParaRPr lang="en-US"/>
        </a:p>
      </dgm:t>
    </dgm:pt>
    <dgm:pt modelId="{47911597-CEB1-4CE0-8C4A-5019CAC7718D}">
      <dgm:prSet phldrT="[Text]" custScaleX="157897" custScaleY="84615" custRadScaleRad="105907" custRadScaleInc="42771"/>
      <dgm:spPr/>
      <dgm:t>
        <a:bodyPr/>
        <a:lstStyle/>
        <a:p>
          <a:endParaRPr lang="en-US" dirty="0"/>
        </a:p>
      </dgm:t>
    </dgm:pt>
    <dgm:pt modelId="{2F36E755-8802-4CD9-B42A-5A2084D5C18A}" type="parTrans" cxnId="{47183A5A-E553-40B3-A0B7-638389A70E5E}">
      <dgm:prSet/>
      <dgm:spPr/>
      <dgm:t>
        <a:bodyPr/>
        <a:lstStyle/>
        <a:p>
          <a:endParaRPr lang="en-US"/>
        </a:p>
      </dgm:t>
    </dgm:pt>
    <dgm:pt modelId="{51991662-CDBA-4A64-A9D3-6C79DC791A72}" type="sibTrans" cxnId="{47183A5A-E553-40B3-A0B7-638389A70E5E}">
      <dgm:prSet/>
      <dgm:spPr/>
      <dgm:t>
        <a:bodyPr/>
        <a:lstStyle/>
        <a:p>
          <a:endParaRPr lang="en-US"/>
        </a:p>
      </dgm:t>
    </dgm:pt>
    <dgm:pt modelId="{FD8316B7-0D73-4993-BB5A-129B86A2432F}">
      <dgm:prSet/>
      <dgm:spPr/>
      <dgm:t>
        <a:bodyPr/>
        <a:lstStyle/>
        <a:p>
          <a:endParaRPr lang="en-US" dirty="0"/>
        </a:p>
      </dgm:t>
    </dgm:pt>
    <dgm:pt modelId="{4343EB46-78CC-4B5F-8E1F-0C434301FE9D}" type="parTrans" cxnId="{E0DFE8E7-37CD-417C-B1EA-18DEB7EFE214}">
      <dgm:prSet/>
      <dgm:spPr/>
      <dgm:t>
        <a:bodyPr/>
        <a:lstStyle/>
        <a:p>
          <a:endParaRPr lang="en-US"/>
        </a:p>
      </dgm:t>
    </dgm:pt>
    <dgm:pt modelId="{2B0CDA83-E463-47BF-83D1-E2E56053778C}" type="sibTrans" cxnId="{E0DFE8E7-37CD-417C-B1EA-18DEB7EFE214}">
      <dgm:prSet/>
      <dgm:spPr/>
      <dgm:t>
        <a:bodyPr/>
        <a:lstStyle/>
        <a:p>
          <a:endParaRPr lang="en-US"/>
        </a:p>
      </dgm:t>
    </dgm:pt>
    <dgm:pt modelId="{C3B7684E-0B23-4638-954D-74791FFA325E}">
      <dgm:prSet/>
      <dgm:spPr/>
      <dgm:t>
        <a:bodyPr/>
        <a:lstStyle/>
        <a:p>
          <a:endParaRPr lang="en-US" dirty="0"/>
        </a:p>
      </dgm:t>
    </dgm:pt>
    <dgm:pt modelId="{2A4FFD25-DA14-49F2-939E-0A3CA4B755BA}" type="parTrans" cxnId="{C6AF6A21-0007-495E-A96C-75CD31DDA891}">
      <dgm:prSet/>
      <dgm:spPr/>
      <dgm:t>
        <a:bodyPr/>
        <a:lstStyle/>
        <a:p>
          <a:endParaRPr lang="en-US"/>
        </a:p>
      </dgm:t>
    </dgm:pt>
    <dgm:pt modelId="{1BEE5B0F-9E51-4E87-AE37-391722DDB01A}" type="sibTrans" cxnId="{C6AF6A21-0007-495E-A96C-75CD31DDA891}">
      <dgm:prSet/>
      <dgm:spPr/>
      <dgm:t>
        <a:bodyPr/>
        <a:lstStyle/>
        <a:p>
          <a:endParaRPr lang="en-US"/>
        </a:p>
      </dgm:t>
    </dgm:pt>
    <dgm:pt modelId="{EAD05732-5ECE-4756-BEF7-B83CB42112BC}">
      <dgm:prSet phldrT="[Text]" custScaleX="138886"/>
      <dgm:spPr/>
      <dgm:t>
        <a:bodyPr/>
        <a:lstStyle/>
        <a:p>
          <a:endParaRPr lang="en-US" dirty="0"/>
        </a:p>
      </dgm:t>
    </dgm:pt>
    <dgm:pt modelId="{3D406FCB-2379-4685-94CE-742106D87DF1}" type="parTrans" cxnId="{3339CA90-58CA-4D2A-BB3B-601188257D9A}">
      <dgm:prSet/>
      <dgm:spPr/>
      <dgm:t>
        <a:bodyPr/>
        <a:lstStyle/>
        <a:p>
          <a:endParaRPr lang="en-US"/>
        </a:p>
      </dgm:t>
    </dgm:pt>
    <dgm:pt modelId="{CC4DFE8E-2B29-451E-93A5-550078F27589}" type="sibTrans" cxnId="{3339CA90-58CA-4D2A-BB3B-601188257D9A}">
      <dgm:prSet/>
      <dgm:spPr/>
      <dgm:t>
        <a:bodyPr/>
        <a:lstStyle/>
        <a:p>
          <a:endParaRPr lang="en-US"/>
        </a:p>
      </dgm:t>
    </dgm:pt>
    <dgm:pt modelId="{BBF4C964-9E22-44E4-98F3-55BE8C2A90A3}">
      <dgm:prSet phldrT="[Text]"/>
      <dgm:spPr/>
      <dgm:t>
        <a:bodyPr/>
        <a:lstStyle/>
        <a:p>
          <a:endParaRPr lang="en-US" dirty="0"/>
        </a:p>
      </dgm:t>
    </dgm:pt>
    <dgm:pt modelId="{F02C48CB-B621-4BB7-AEBB-63FA5F020948}" type="parTrans" cxnId="{C64E94D7-08AE-4FFA-88DB-97E4E99D48B2}">
      <dgm:prSet/>
      <dgm:spPr/>
      <dgm:t>
        <a:bodyPr/>
        <a:lstStyle/>
        <a:p>
          <a:endParaRPr lang="en-US"/>
        </a:p>
      </dgm:t>
    </dgm:pt>
    <dgm:pt modelId="{0014ABA1-16BF-47A9-8B81-26C73BDB2C7F}" type="sibTrans" cxnId="{C64E94D7-08AE-4FFA-88DB-97E4E99D48B2}">
      <dgm:prSet/>
      <dgm:spPr/>
      <dgm:t>
        <a:bodyPr/>
        <a:lstStyle/>
        <a:p>
          <a:endParaRPr lang="en-US"/>
        </a:p>
      </dgm:t>
    </dgm:pt>
    <dgm:pt modelId="{394A2F56-3CA7-4DCD-9169-702713BF38DC}">
      <dgm:prSet/>
      <dgm:spPr/>
      <dgm:t>
        <a:bodyPr/>
        <a:lstStyle/>
        <a:p>
          <a:endParaRPr lang="en-US" dirty="0"/>
        </a:p>
      </dgm:t>
    </dgm:pt>
    <dgm:pt modelId="{2ACDD669-2219-4C88-A01E-5949E96B135B}" type="parTrans" cxnId="{D955BC21-673C-49E4-888C-A74EC2A3306E}">
      <dgm:prSet/>
      <dgm:spPr/>
      <dgm:t>
        <a:bodyPr/>
        <a:lstStyle/>
        <a:p>
          <a:endParaRPr lang="en-US"/>
        </a:p>
      </dgm:t>
    </dgm:pt>
    <dgm:pt modelId="{C9878CCE-EE9F-4CDF-B3E1-F82FE3E12D6B}" type="sibTrans" cxnId="{D955BC21-673C-49E4-888C-A74EC2A3306E}">
      <dgm:prSet/>
      <dgm:spPr/>
      <dgm:t>
        <a:bodyPr/>
        <a:lstStyle/>
        <a:p>
          <a:endParaRPr lang="en-US"/>
        </a:p>
      </dgm:t>
    </dgm:pt>
    <dgm:pt modelId="{D52DC670-436F-47D1-BD4C-C87395611803}">
      <dgm:prSet/>
      <dgm:spPr/>
      <dgm:t>
        <a:bodyPr/>
        <a:lstStyle/>
        <a:p>
          <a:endParaRPr lang="en-US" dirty="0"/>
        </a:p>
      </dgm:t>
    </dgm:pt>
    <dgm:pt modelId="{9EF731D8-556D-43BE-8931-13D3477E5123}" type="parTrans" cxnId="{B343ABF5-9DFD-4040-93F6-ED6296EEBF11}">
      <dgm:prSet/>
      <dgm:spPr/>
      <dgm:t>
        <a:bodyPr/>
        <a:lstStyle/>
        <a:p>
          <a:endParaRPr lang="en-US"/>
        </a:p>
      </dgm:t>
    </dgm:pt>
    <dgm:pt modelId="{914C1053-A392-4579-927E-33B26E630770}" type="sibTrans" cxnId="{B343ABF5-9DFD-4040-93F6-ED6296EEBF11}">
      <dgm:prSet/>
      <dgm:spPr/>
      <dgm:t>
        <a:bodyPr/>
        <a:lstStyle/>
        <a:p>
          <a:endParaRPr lang="en-US"/>
        </a:p>
      </dgm:t>
    </dgm:pt>
    <dgm:pt modelId="{62663EDB-042A-47F1-AD6C-29921085897B}">
      <dgm:prSet phldrT="[Text]" custT="1"/>
      <dgm:spPr>
        <a:solidFill>
          <a:srgbClr val="FFFF33">
            <a:alpha val="49804"/>
          </a:srgbClr>
        </a:solidFill>
      </dgm:spPr>
      <dgm:t>
        <a:bodyPr/>
        <a:lstStyle/>
        <a:p>
          <a:r>
            <a:rPr lang="en-US" sz="2000" b="1" dirty="0">
              <a:latin typeface="Calibri" pitchFamily="34" charset="0"/>
            </a:rPr>
            <a:t>New Services &amp; Supports</a:t>
          </a:r>
        </a:p>
      </dgm:t>
    </dgm:pt>
    <dgm:pt modelId="{3AD5BB57-5BFB-4AD4-A12B-2260CE1184AA}" type="parTrans" cxnId="{F472DA79-383F-499E-AF15-A02F7206EDAF}">
      <dgm:prSet/>
      <dgm:spPr/>
      <dgm:t>
        <a:bodyPr/>
        <a:lstStyle/>
        <a:p>
          <a:endParaRPr lang="en-US"/>
        </a:p>
      </dgm:t>
    </dgm:pt>
    <dgm:pt modelId="{9138807B-CF2C-49D4-A42A-13DA3641003F}" type="sibTrans" cxnId="{F472DA79-383F-499E-AF15-A02F7206EDAF}">
      <dgm:prSet/>
      <dgm:spPr/>
      <dgm:t>
        <a:bodyPr/>
        <a:lstStyle/>
        <a:p>
          <a:endParaRPr lang="en-US"/>
        </a:p>
      </dgm:t>
    </dgm:pt>
    <dgm:pt modelId="{E351F743-3EDA-4144-95C5-A09DF5815F3A}">
      <dgm:prSet phldrT="[Text]" custT="1"/>
      <dgm:spPr>
        <a:solidFill>
          <a:schemeClr val="accent5">
            <a:lumMod val="75000"/>
            <a:alpha val="50000"/>
          </a:schemeClr>
        </a:solidFill>
      </dgm:spPr>
      <dgm:t>
        <a:bodyPr/>
        <a:lstStyle/>
        <a:p>
          <a:r>
            <a:rPr lang="en-US" sz="2000" b="1" dirty="0">
              <a:latin typeface="Calibri" pitchFamily="34" charset="0"/>
            </a:rPr>
            <a:t>Self Direction</a:t>
          </a:r>
        </a:p>
      </dgm:t>
    </dgm:pt>
    <dgm:pt modelId="{028ABA3F-9A4F-4A64-A811-F0B857DC9937}" type="parTrans" cxnId="{98DB076B-48B9-4D45-BA2E-34C3EF51CCC7}">
      <dgm:prSet/>
      <dgm:spPr/>
      <dgm:t>
        <a:bodyPr/>
        <a:lstStyle/>
        <a:p>
          <a:endParaRPr lang="en-US"/>
        </a:p>
      </dgm:t>
    </dgm:pt>
    <dgm:pt modelId="{CE9528D1-D57E-4170-AC3F-817CB21560F3}" type="sibTrans" cxnId="{98DB076B-48B9-4D45-BA2E-34C3EF51CCC7}">
      <dgm:prSet/>
      <dgm:spPr/>
      <dgm:t>
        <a:bodyPr/>
        <a:lstStyle/>
        <a:p>
          <a:endParaRPr lang="en-US"/>
        </a:p>
      </dgm:t>
    </dgm:pt>
    <dgm:pt modelId="{837F0D3A-66CF-44F3-B724-11270849D73B}">
      <dgm:prSet phldrT="[Text]" custT="1"/>
      <dgm:spPr>
        <a:solidFill>
          <a:srgbClr val="72425A">
            <a:alpha val="50000"/>
          </a:srgbClr>
        </a:solidFill>
      </dgm:spPr>
      <dgm:t>
        <a:bodyPr/>
        <a:lstStyle/>
        <a:p>
          <a:r>
            <a:rPr lang="en-US" sz="2000" b="1" dirty="0">
              <a:latin typeface="Calibri" pitchFamily="34" charset="0"/>
            </a:rPr>
            <a:t>Needs Based</a:t>
          </a:r>
        </a:p>
      </dgm:t>
    </dgm:pt>
    <dgm:pt modelId="{2ABB973D-CC8E-46C6-9B47-8CEF6E724097}" type="sibTrans" cxnId="{80F22C08-4772-4551-ACE7-25B5AB532FD8}">
      <dgm:prSet/>
      <dgm:spPr/>
      <dgm:t>
        <a:bodyPr/>
        <a:lstStyle/>
        <a:p>
          <a:endParaRPr lang="en-US"/>
        </a:p>
      </dgm:t>
    </dgm:pt>
    <dgm:pt modelId="{3D28770F-5286-4AE8-9B99-71FB2BE375DB}" type="parTrans" cxnId="{80F22C08-4772-4551-ACE7-25B5AB532FD8}">
      <dgm:prSet/>
      <dgm:spPr/>
      <dgm:t>
        <a:bodyPr/>
        <a:lstStyle/>
        <a:p>
          <a:endParaRPr lang="en-US"/>
        </a:p>
      </dgm:t>
    </dgm:pt>
    <dgm:pt modelId="{34312CD4-EA3F-4E46-A341-4E6D842C99C0}" type="pres">
      <dgm:prSet presAssocID="{4F584D75-1620-4F47-9E62-650B58F08774}" presName="composite" presStyleCnt="0">
        <dgm:presLayoutVars>
          <dgm:chMax val="1"/>
          <dgm:dir/>
          <dgm:resizeHandles val="exact"/>
        </dgm:presLayoutVars>
      </dgm:prSet>
      <dgm:spPr/>
      <dgm:t>
        <a:bodyPr/>
        <a:lstStyle/>
        <a:p>
          <a:endParaRPr lang="en-US"/>
        </a:p>
      </dgm:t>
    </dgm:pt>
    <dgm:pt modelId="{F41DA4CA-921D-47F0-BBA8-DD89205DB96E}" type="pres">
      <dgm:prSet presAssocID="{4F584D75-1620-4F47-9E62-650B58F08774}" presName="radial" presStyleCnt="0">
        <dgm:presLayoutVars>
          <dgm:animLvl val="ctr"/>
        </dgm:presLayoutVars>
      </dgm:prSet>
      <dgm:spPr/>
    </dgm:pt>
    <dgm:pt modelId="{7B18907D-CC52-4ADF-93D7-2EA26CDD6545}" type="pres">
      <dgm:prSet presAssocID="{F2D3F05F-B939-421E-BC25-3F914AE9FE05}" presName="centerShape" presStyleLbl="vennNode1" presStyleIdx="0" presStyleCnt="8" custScaleX="107255" custLinFactNeighborX="3171" custLinFactNeighborY="576"/>
      <dgm:spPr/>
      <dgm:t>
        <a:bodyPr/>
        <a:lstStyle/>
        <a:p>
          <a:endParaRPr lang="en-US"/>
        </a:p>
      </dgm:t>
    </dgm:pt>
    <dgm:pt modelId="{BCDA2F8E-3D1D-48FF-A41C-3B0AE7AA42D1}" type="pres">
      <dgm:prSet presAssocID="{B07EEC77-CF4B-42CA-A62D-DADC62233E91}" presName="node" presStyleLbl="vennNode1" presStyleIdx="1" presStyleCnt="8" custScaleX="125341" custScaleY="86282" custRadScaleRad="100033" custRadScaleInc="-70896">
        <dgm:presLayoutVars>
          <dgm:bulletEnabled val="1"/>
        </dgm:presLayoutVars>
      </dgm:prSet>
      <dgm:spPr/>
      <dgm:t>
        <a:bodyPr/>
        <a:lstStyle/>
        <a:p>
          <a:endParaRPr lang="en-US"/>
        </a:p>
      </dgm:t>
    </dgm:pt>
    <dgm:pt modelId="{1CAF5E5D-01AF-4FAB-ADB5-F511D6B4D886}" type="pres">
      <dgm:prSet presAssocID="{7C06F7D6-6B21-4B1E-A00C-1BE6EC5E5FAE}" presName="node" presStyleLbl="vennNode1" presStyleIdx="2" presStyleCnt="8" custScaleX="126351" custScaleY="87457" custRadScaleRad="90327" custRadScaleInc="-46210">
        <dgm:presLayoutVars>
          <dgm:bulletEnabled val="1"/>
        </dgm:presLayoutVars>
      </dgm:prSet>
      <dgm:spPr/>
      <dgm:t>
        <a:bodyPr/>
        <a:lstStyle/>
        <a:p>
          <a:endParaRPr lang="en-US"/>
        </a:p>
      </dgm:t>
    </dgm:pt>
    <dgm:pt modelId="{53E65583-CF81-439F-823D-61FEDB6A36DA}" type="pres">
      <dgm:prSet presAssocID="{865DC09D-F871-4DF7-BE3F-A2BC71866964}" presName="node" presStyleLbl="vennNode1" presStyleIdx="3" presStyleCnt="8" custScaleX="150492" custScaleY="85326" custRadScaleRad="84041" custRadScaleInc="147281">
        <dgm:presLayoutVars>
          <dgm:bulletEnabled val="1"/>
        </dgm:presLayoutVars>
      </dgm:prSet>
      <dgm:spPr/>
      <dgm:t>
        <a:bodyPr/>
        <a:lstStyle/>
        <a:p>
          <a:endParaRPr lang="en-US"/>
        </a:p>
      </dgm:t>
    </dgm:pt>
    <dgm:pt modelId="{6EB299D2-EC16-41CF-9F0D-2199177C645E}" type="pres">
      <dgm:prSet presAssocID="{CD65E965-BA32-4BCE-AEF2-52630CAF2EFD}" presName="node" presStyleLbl="vennNode1" presStyleIdx="4" presStyleCnt="8" custScaleX="127638" custScaleY="90236" custRadScaleRad="97473" custRadScaleInc="-69757">
        <dgm:presLayoutVars>
          <dgm:bulletEnabled val="1"/>
        </dgm:presLayoutVars>
      </dgm:prSet>
      <dgm:spPr/>
      <dgm:t>
        <a:bodyPr/>
        <a:lstStyle/>
        <a:p>
          <a:endParaRPr lang="en-US"/>
        </a:p>
      </dgm:t>
    </dgm:pt>
    <dgm:pt modelId="{229B6C82-A746-46FB-BB69-5B2ACB9976F8}" type="pres">
      <dgm:prSet presAssocID="{62663EDB-042A-47F1-AD6C-29921085897B}" presName="node" presStyleLbl="vennNode1" presStyleIdx="5" presStyleCnt="8" custScaleX="122525" custScaleY="88957" custRadScaleRad="105186" custRadScaleInc="-248980">
        <dgm:presLayoutVars>
          <dgm:bulletEnabled val="1"/>
        </dgm:presLayoutVars>
      </dgm:prSet>
      <dgm:spPr/>
      <dgm:t>
        <a:bodyPr/>
        <a:lstStyle/>
        <a:p>
          <a:endParaRPr lang="en-US"/>
        </a:p>
      </dgm:t>
    </dgm:pt>
    <dgm:pt modelId="{7B6A6A4E-413B-4A7F-94C2-E725BDD641FD}" type="pres">
      <dgm:prSet presAssocID="{E351F743-3EDA-4144-95C5-A09DF5815F3A}" presName="node" presStyleLbl="vennNode1" presStyleIdx="6" presStyleCnt="8" custScaleX="115307" custScaleY="90294" custRadScaleRad="95419" custRadScaleInc="46328">
        <dgm:presLayoutVars>
          <dgm:bulletEnabled val="1"/>
        </dgm:presLayoutVars>
      </dgm:prSet>
      <dgm:spPr/>
      <dgm:t>
        <a:bodyPr/>
        <a:lstStyle/>
        <a:p>
          <a:endParaRPr lang="en-US"/>
        </a:p>
      </dgm:t>
    </dgm:pt>
    <dgm:pt modelId="{58E49A42-5B9A-4783-A092-02CC45A117C5}" type="pres">
      <dgm:prSet presAssocID="{837F0D3A-66CF-44F3-B724-11270849D73B}" presName="node" presStyleLbl="vennNode1" presStyleIdx="7" presStyleCnt="8" custScaleX="114833" custScaleY="84864" custRadScaleRad="92215" custRadScaleInc="-136153">
        <dgm:presLayoutVars>
          <dgm:bulletEnabled val="1"/>
        </dgm:presLayoutVars>
      </dgm:prSet>
      <dgm:spPr/>
      <dgm:t>
        <a:bodyPr/>
        <a:lstStyle/>
        <a:p>
          <a:endParaRPr lang="en-US"/>
        </a:p>
      </dgm:t>
    </dgm:pt>
  </dgm:ptLst>
  <dgm:cxnLst>
    <dgm:cxn modelId="{80F22C08-4772-4551-ACE7-25B5AB532FD8}" srcId="{F2D3F05F-B939-421E-BC25-3F914AE9FE05}" destId="{837F0D3A-66CF-44F3-B724-11270849D73B}" srcOrd="6" destOrd="0" parTransId="{3D28770F-5286-4AE8-9B99-71FB2BE375DB}" sibTransId="{2ABB973D-CC8E-46C6-9B47-8CEF6E724097}"/>
    <dgm:cxn modelId="{901A0A06-5435-4060-809A-1925C63FD914}" srcId="{F2D3F05F-B939-421E-BC25-3F914AE9FE05}" destId="{B07EEC77-CF4B-42CA-A62D-DADC62233E91}" srcOrd="0" destOrd="0" parTransId="{2A671C8A-8AB6-4DB9-8B9A-2653E0B091E1}" sibTransId="{06D43AFF-42AF-4564-8E8E-E65B8991E0D1}"/>
    <dgm:cxn modelId="{F4526AAC-B6C5-459C-8C39-930F10FE2470}" type="presOf" srcId="{7C06F7D6-6B21-4B1E-A00C-1BE6EC5E5FAE}" destId="{1CAF5E5D-01AF-4FAB-ADB5-F511D6B4D886}" srcOrd="0" destOrd="0" presId="urn:microsoft.com/office/officeart/2005/8/layout/radial3"/>
    <dgm:cxn modelId="{1F87B617-F1A1-463B-814B-992F23907F3F}" type="presOf" srcId="{F2D3F05F-B939-421E-BC25-3F914AE9FE05}" destId="{7B18907D-CC52-4ADF-93D7-2EA26CDD6545}" srcOrd="0" destOrd="0" presId="urn:microsoft.com/office/officeart/2005/8/layout/radial3"/>
    <dgm:cxn modelId="{E4A7A4D0-29A9-40CB-A4CE-6F706A58ED0B}" srcId="{F2D3F05F-B939-421E-BC25-3F914AE9FE05}" destId="{7C06F7D6-6B21-4B1E-A00C-1BE6EC5E5FAE}" srcOrd="1" destOrd="0" parTransId="{27681723-78BD-4EA7-AFD6-BE677AECBBE8}" sibTransId="{00677D57-9CBF-440E-83E2-1A93816BDA6F}"/>
    <dgm:cxn modelId="{F472DA79-383F-499E-AF15-A02F7206EDAF}" srcId="{F2D3F05F-B939-421E-BC25-3F914AE9FE05}" destId="{62663EDB-042A-47F1-AD6C-29921085897B}" srcOrd="4" destOrd="0" parTransId="{3AD5BB57-5BFB-4AD4-A12B-2260CE1184AA}" sibTransId="{9138807B-CF2C-49D4-A42A-13DA3641003F}"/>
    <dgm:cxn modelId="{C9C2B306-4580-4B1B-8150-AFDD0ABA96C3}" type="presOf" srcId="{CD65E965-BA32-4BCE-AEF2-52630CAF2EFD}" destId="{6EB299D2-EC16-41CF-9F0D-2199177C645E}" srcOrd="0" destOrd="0" presId="urn:microsoft.com/office/officeart/2005/8/layout/radial3"/>
    <dgm:cxn modelId="{BCBA9FE8-CFF7-4055-985F-D5B68485B828}" type="presOf" srcId="{B07EEC77-CF4B-42CA-A62D-DADC62233E91}" destId="{BCDA2F8E-3D1D-48FF-A41C-3B0AE7AA42D1}" srcOrd="0" destOrd="0" presId="urn:microsoft.com/office/officeart/2005/8/layout/radial3"/>
    <dgm:cxn modelId="{E0DFE8E7-37CD-417C-B1EA-18DEB7EFE214}" srcId="{4F584D75-1620-4F47-9E62-650B58F08774}" destId="{FD8316B7-0D73-4993-BB5A-129B86A2432F}" srcOrd="2" destOrd="0" parTransId="{4343EB46-78CC-4B5F-8E1F-0C434301FE9D}" sibTransId="{2B0CDA83-E463-47BF-83D1-E2E56053778C}"/>
    <dgm:cxn modelId="{AE78ECDE-6127-4595-8E70-7D6132751C48}" type="presOf" srcId="{E351F743-3EDA-4144-95C5-A09DF5815F3A}" destId="{7B6A6A4E-413B-4A7F-94C2-E725BDD641FD}" srcOrd="0" destOrd="0" presId="urn:microsoft.com/office/officeart/2005/8/layout/radial3"/>
    <dgm:cxn modelId="{47183A5A-E553-40B3-A0B7-638389A70E5E}" srcId="{4F584D75-1620-4F47-9E62-650B58F08774}" destId="{47911597-CEB1-4CE0-8C4A-5019CAC7718D}" srcOrd="1" destOrd="0" parTransId="{2F36E755-8802-4CD9-B42A-5A2084D5C18A}" sibTransId="{51991662-CDBA-4A64-A9D3-6C79DC791A72}"/>
    <dgm:cxn modelId="{9B209D74-DF1D-404E-A82E-BFF6B52CE295}" type="presOf" srcId="{865DC09D-F871-4DF7-BE3F-A2BC71866964}" destId="{53E65583-CF81-439F-823D-61FEDB6A36DA}" srcOrd="0" destOrd="0" presId="urn:microsoft.com/office/officeart/2005/8/layout/radial3"/>
    <dgm:cxn modelId="{D955BC21-673C-49E4-888C-A74EC2A3306E}" srcId="{4F584D75-1620-4F47-9E62-650B58F08774}" destId="{394A2F56-3CA7-4DCD-9169-702713BF38DC}" srcOrd="6" destOrd="0" parTransId="{2ACDD669-2219-4C88-A01E-5949E96B135B}" sibTransId="{C9878CCE-EE9F-4CDF-B3E1-F82FE3E12D6B}"/>
    <dgm:cxn modelId="{5CFA4A79-D69B-4E7B-B753-1E107D181FBB}" srcId="{F2D3F05F-B939-421E-BC25-3F914AE9FE05}" destId="{865DC09D-F871-4DF7-BE3F-A2BC71866964}" srcOrd="2" destOrd="0" parTransId="{3B29068B-9D22-440A-A605-FEBCC26B987E}" sibTransId="{E997E1DE-F8FF-4C49-B3CF-F1C15EA8A1B7}"/>
    <dgm:cxn modelId="{408F6E05-0924-4EE6-89B8-DAC62A246CD1}" type="presOf" srcId="{4F584D75-1620-4F47-9E62-650B58F08774}" destId="{34312CD4-EA3F-4E46-A341-4E6D842C99C0}" srcOrd="0" destOrd="0" presId="urn:microsoft.com/office/officeart/2005/8/layout/radial3"/>
    <dgm:cxn modelId="{5FFA41CE-CBED-4B26-B21E-1DB6DBF96512}" type="presOf" srcId="{837F0D3A-66CF-44F3-B724-11270849D73B}" destId="{58E49A42-5B9A-4783-A092-02CC45A117C5}" srcOrd="0" destOrd="0" presId="urn:microsoft.com/office/officeart/2005/8/layout/radial3"/>
    <dgm:cxn modelId="{3339CA90-58CA-4D2A-BB3B-601188257D9A}" srcId="{4F584D75-1620-4F47-9E62-650B58F08774}" destId="{EAD05732-5ECE-4756-BEF7-B83CB42112BC}" srcOrd="4" destOrd="0" parTransId="{3D406FCB-2379-4685-94CE-742106D87DF1}" sibTransId="{CC4DFE8E-2B29-451E-93A5-550078F27589}"/>
    <dgm:cxn modelId="{C6AF6A21-0007-495E-A96C-75CD31DDA891}" srcId="{4F584D75-1620-4F47-9E62-650B58F08774}" destId="{C3B7684E-0B23-4638-954D-74791FFA325E}" srcOrd="3" destOrd="0" parTransId="{2A4FFD25-DA14-49F2-939E-0A3CA4B755BA}" sibTransId="{1BEE5B0F-9E51-4E87-AE37-391722DDB01A}"/>
    <dgm:cxn modelId="{98DB076B-48B9-4D45-BA2E-34C3EF51CCC7}" srcId="{F2D3F05F-B939-421E-BC25-3F914AE9FE05}" destId="{E351F743-3EDA-4144-95C5-A09DF5815F3A}" srcOrd="5" destOrd="0" parTransId="{028ABA3F-9A4F-4A64-A811-F0B857DC9937}" sibTransId="{CE9528D1-D57E-4170-AC3F-817CB21560F3}"/>
    <dgm:cxn modelId="{9E8CC2DE-0A41-4379-8995-808CF7F22585}" srcId="{F2D3F05F-B939-421E-BC25-3F914AE9FE05}" destId="{CD65E965-BA32-4BCE-AEF2-52630CAF2EFD}" srcOrd="3" destOrd="0" parTransId="{CD38A6F4-DEC7-47EB-9878-6F5A5E6E633B}" sibTransId="{ECA63713-039F-4D06-97D9-610711C0A7AD}"/>
    <dgm:cxn modelId="{C64E94D7-08AE-4FFA-88DB-97E4E99D48B2}" srcId="{4F584D75-1620-4F47-9E62-650B58F08774}" destId="{BBF4C964-9E22-44E4-98F3-55BE8C2A90A3}" srcOrd="5" destOrd="0" parTransId="{F02C48CB-B621-4BB7-AEBB-63FA5F020948}" sibTransId="{0014ABA1-16BF-47A9-8B81-26C73BDB2C7F}"/>
    <dgm:cxn modelId="{B343ABF5-9DFD-4040-93F6-ED6296EEBF11}" srcId="{4F584D75-1620-4F47-9E62-650B58F08774}" destId="{D52DC670-436F-47D1-BD4C-C87395611803}" srcOrd="7" destOrd="0" parTransId="{9EF731D8-556D-43BE-8931-13D3477E5123}" sibTransId="{914C1053-A392-4579-927E-33B26E630770}"/>
    <dgm:cxn modelId="{68FC0B54-D739-4C99-B0FD-3F338696F135}" type="presOf" srcId="{62663EDB-042A-47F1-AD6C-29921085897B}" destId="{229B6C82-A746-46FB-BB69-5B2ACB9976F8}" srcOrd="0" destOrd="0" presId="urn:microsoft.com/office/officeart/2005/8/layout/radial3"/>
    <dgm:cxn modelId="{12E46F72-C4FF-4AB7-AE9D-395502658DB2}" srcId="{4F584D75-1620-4F47-9E62-650B58F08774}" destId="{F2D3F05F-B939-421E-BC25-3F914AE9FE05}" srcOrd="0" destOrd="0" parTransId="{09B2E927-3CA8-4AD0-B03D-B69388A062B0}" sibTransId="{BE7E4393-0808-4E14-B873-F6DEA6F437C5}"/>
    <dgm:cxn modelId="{B9802E17-4CA8-473F-9258-4C397D61F456}" type="presParOf" srcId="{34312CD4-EA3F-4E46-A341-4E6D842C99C0}" destId="{F41DA4CA-921D-47F0-BBA8-DD89205DB96E}" srcOrd="0" destOrd="0" presId="urn:microsoft.com/office/officeart/2005/8/layout/radial3"/>
    <dgm:cxn modelId="{5CFEBA73-30F2-4BD1-AEE4-6995AEE3FD1E}" type="presParOf" srcId="{F41DA4CA-921D-47F0-BBA8-DD89205DB96E}" destId="{7B18907D-CC52-4ADF-93D7-2EA26CDD6545}" srcOrd="0" destOrd="0" presId="urn:microsoft.com/office/officeart/2005/8/layout/radial3"/>
    <dgm:cxn modelId="{2DBE70C4-D460-4D36-9E66-1F717489E8BD}" type="presParOf" srcId="{F41DA4CA-921D-47F0-BBA8-DD89205DB96E}" destId="{BCDA2F8E-3D1D-48FF-A41C-3B0AE7AA42D1}" srcOrd="1" destOrd="0" presId="urn:microsoft.com/office/officeart/2005/8/layout/radial3"/>
    <dgm:cxn modelId="{AA530ACC-F9AC-429F-8473-A48F20ED09C3}" type="presParOf" srcId="{F41DA4CA-921D-47F0-BBA8-DD89205DB96E}" destId="{1CAF5E5D-01AF-4FAB-ADB5-F511D6B4D886}" srcOrd="2" destOrd="0" presId="urn:microsoft.com/office/officeart/2005/8/layout/radial3"/>
    <dgm:cxn modelId="{3739EFB6-11A7-45E7-AFFC-86FE67AF1F32}" type="presParOf" srcId="{F41DA4CA-921D-47F0-BBA8-DD89205DB96E}" destId="{53E65583-CF81-439F-823D-61FEDB6A36DA}" srcOrd="3" destOrd="0" presId="urn:microsoft.com/office/officeart/2005/8/layout/radial3"/>
    <dgm:cxn modelId="{BB110B2A-2512-4138-8DEE-E0077EB3BA4E}" type="presParOf" srcId="{F41DA4CA-921D-47F0-BBA8-DD89205DB96E}" destId="{6EB299D2-EC16-41CF-9F0D-2199177C645E}" srcOrd="4" destOrd="0" presId="urn:microsoft.com/office/officeart/2005/8/layout/radial3"/>
    <dgm:cxn modelId="{40C8199B-CCC5-4941-87A4-A991035F1FA6}" type="presParOf" srcId="{F41DA4CA-921D-47F0-BBA8-DD89205DB96E}" destId="{229B6C82-A746-46FB-BB69-5B2ACB9976F8}" srcOrd="5" destOrd="0" presId="urn:microsoft.com/office/officeart/2005/8/layout/radial3"/>
    <dgm:cxn modelId="{C9E3274F-C3A2-4B60-80F9-9488C3519033}" type="presParOf" srcId="{F41DA4CA-921D-47F0-BBA8-DD89205DB96E}" destId="{7B6A6A4E-413B-4A7F-94C2-E725BDD641FD}" srcOrd="6" destOrd="0" presId="urn:microsoft.com/office/officeart/2005/8/layout/radial3"/>
    <dgm:cxn modelId="{33F8A7FD-B970-4BA3-BCBA-D96A78F0D7B4}" type="presParOf" srcId="{F41DA4CA-921D-47F0-BBA8-DD89205DB96E}" destId="{58E49A42-5B9A-4783-A092-02CC45A117C5}" srcOrd="7" destOrd="0" presId="urn:microsoft.com/office/officeart/2005/8/layout/radial3"/>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18907D-CC52-4ADF-93D7-2EA26CDD6545}">
      <dsp:nvSpPr>
        <dsp:cNvPr id="0" name=""/>
        <dsp:cNvSpPr/>
      </dsp:nvSpPr>
      <dsp:spPr>
        <a:xfrm>
          <a:off x="2797999" y="1295411"/>
          <a:ext cx="3303036" cy="3079611"/>
        </a:xfrm>
        <a:prstGeom prst="ellipse">
          <a:avLst/>
        </a:prstGeom>
        <a:solidFill>
          <a:schemeClr val="accent5">
            <a:lumMod val="60000"/>
            <a:lumOff val="40000"/>
            <a:alpha val="50000"/>
          </a:schemeClr>
        </a:solidFill>
        <a:ln w="38100" cap="flat" cmpd="sng" algn="ctr">
          <a:solidFill>
            <a:schemeClr val="accent5">
              <a:lumMod val="60000"/>
              <a:lumOff val="4000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ts val="2100"/>
            </a:lnSpc>
            <a:spcBef>
              <a:spcPct val="0"/>
            </a:spcBef>
            <a:spcAft>
              <a:spcPts val="600"/>
            </a:spcAft>
          </a:pPr>
          <a:r>
            <a:rPr lang="en-US" sz="2600" b="1" kern="1200" dirty="0">
              <a:latin typeface="Calibri" pitchFamily="34" charset="0"/>
            </a:rPr>
            <a:t>My Life, </a:t>
          </a:r>
          <a:br>
            <a:rPr lang="en-US" sz="2600" b="1" kern="1200" dirty="0">
              <a:latin typeface="Calibri" pitchFamily="34" charset="0"/>
            </a:rPr>
          </a:br>
          <a:r>
            <a:rPr lang="en-US" sz="2600" b="1" kern="1200" dirty="0">
              <a:latin typeface="Calibri" pitchFamily="34" charset="0"/>
            </a:rPr>
            <a:t>My Community</a:t>
          </a:r>
        </a:p>
      </dsp:txBody>
      <dsp:txXfrm>
        <a:off x="2797999" y="1295411"/>
        <a:ext cx="3303036" cy="3079611"/>
      </dsp:txXfrm>
    </dsp:sp>
    <dsp:sp modelId="{BCDA2F8E-3D1D-48FF-A41C-3B0AE7AA42D1}">
      <dsp:nvSpPr>
        <dsp:cNvPr id="0" name=""/>
        <dsp:cNvSpPr/>
      </dsp:nvSpPr>
      <dsp:spPr>
        <a:xfrm>
          <a:off x="2164350" y="533391"/>
          <a:ext cx="1930007" cy="1328575"/>
        </a:xfrm>
        <a:prstGeom prst="ellipse">
          <a:avLst/>
        </a:prstGeom>
        <a:solidFill>
          <a:schemeClr val="accent2">
            <a:shade val="80000"/>
            <a:alpha val="50000"/>
            <a:hueOff val="0"/>
            <a:satOff val="-7700"/>
            <a:lumOff val="1135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pitchFamily="34" charset="0"/>
            </a:rPr>
            <a:t>Person Centered</a:t>
          </a:r>
        </a:p>
      </dsp:txBody>
      <dsp:txXfrm>
        <a:off x="2164350" y="533391"/>
        <a:ext cx="1930007" cy="1328575"/>
      </dsp:txXfrm>
    </dsp:sp>
    <dsp:sp modelId="{1CAF5E5D-01AF-4FAB-ADB5-F511D6B4D886}">
      <dsp:nvSpPr>
        <dsp:cNvPr id="0" name=""/>
        <dsp:cNvSpPr/>
      </dsp:nvSpPr>
      <dsp:spPr>
        <a:xfrm>
          <a:off x="4191005" y="533398"/>
          <a:ext cx="1945559" cy="1346667"/>
        </a:xfrm>
        <a:prstGeom prst="ellipse">
          <a:avLst/>
        </a:prstGeom>
        <a:solidFill>
          <a:schemeClr val="accent6">
            <a:lumMod val="60000"/>
            <a:lumOff val="40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pitchFamily="34" charset="0"/>
            </a:rPr>
            <a:t>Fair and Equitable</a:t>
          </a:r>
        </a:p>
      </dsp:txBody>
      <dsp:txXfrm>
        <a:off x="4191005" y="533398"/>
        <a:ext cx="1945559" cy="1346667"/>
      </dsp:txXfrm>
    </dsp:sp>
    <dsp:sp modelId="{53E65583-CF81-439F-823D-61FEDB6A36DA}">
      <dsp:nvSpPr>
        <dsp:cNvPr id="0" name=""/>
        <dsp:cNvSpPr/>
      </dsp:nvSpPr>
      <dsp:spPr>
        <a:xfrm>
          <a:off x="3204766" y="3841093"/>
          <a:ext cx="2317284" cy="1313854"/>
        </a:xfrm>
        <a:prstGeom prst="ellipse">
          <a:avLst/>
        </a:prstGeom>
        <a:solidFill>
          <a:schemeClr val="accent1">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22325">
            <a:lnSpc>
              <a:spcPct val="90000"/>
            </a:lnSpc>
            <a:spcBef>
              <a:spcPct val="0"/>
            </a:spcBef>
            <a:spcAft>
              <a:spcPct val="35000"/>
            </a:spcAft>
          </a:pPr>
          <a:r>
            <a:rPr lang="en-US" sz="1850" b="1" kern="1200" dirty="0">
              <a:latin typeface="Calibri" pitchFamily="34" charset="0"/>
            </a:rPr>
            <a:t>Data Accountability</a:t>
          </a:r>
        </a:p>
      </dsp:txBody>
      <dsp:txXfrm>
        <a:off x="3204766" y="3841093"/>
        <a:ext cx="2317284" cy="1313854"/>
      </dsp:txXfrm>
    </dsp:sp>
    <dsp:sp modelId="{6EB299D2-EC16-41CF-9F0D-2199177C645E}">
      <dsp:nvSpPr>
        <dsp:cNvPr id="0" name=""/>
        <dsp:cNvSpPr/>
      </dsp:nvSpPr>
      <dsp:spPr>
        <a:xfrm>
          <a:off x="5059948" y="3047992"/>
          <a:ext cx="1965377" cy="1389458"/>
        </a:xfrm>
        <a:prstGeom prst="ellipse">
          <a:avLst/>
        </a:prstGeom>
        <a:solidFill>
          <a:srgbClr val="5CB37C">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22325">
            <a:lnSpc>
              <a:spcPct val="90000"/>
            </a:lnSpc>
            <a:spcBef>
              <a:spcPct val="0"/>
            </a:spcBef>
            <a:spcAft>
              <a:spcPct val="35000"/>
            </a:spcAft>
          </a:pPr>
          <a:r>
            <a:rPr lang="en-US" sz="1850" b="1" kern="1200" dirty="0">
              <a:latin typeface="Calibri" pitchFamily="34" charset="0"/>
            </a:rPr>
            <a:t>Community Focused</a:t>
          </a:r>
        </a:p>
      </dsp:txBody>
      <dsp:txXfrm>
        <a:off x="5059948" y="3047992"/>
        <a:ext cx="1965377" cy="1389458"/>
      </dsp:txXfrm>
    </dsp:sp>
    <dsp:sp modelId="{229B6C82-A746-46FB-BB69-5B2ACB9976F8}">
      <dsp:nvSpPr>
        <dsp:cNvPr id="0" name=""/>
        <dsp:cNvSpPr/>
      </dsp:nvSpPr>
      <dsp:spPr>
        <a:xfrm>
          <a:off x="5440957" y="1676395"/>
          <a:ext cx="1886646" cy="1369764"/>
        </a:xfrm>
        <a:prstGeom prst="ellipse">
          <a:avLst/>
        </a:prstGeom>
        <a:solidFill>
          <a:srgbClr val="FFFF33">
            <a:alpha val="49804"/>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pitchFamily="34" charset="0"/>
            </a:rPr>
            <a:t>New Services &amp; Supports</a:t>
          </a:r>
        </a:p>
      </dsp:txBody>
      <dsp:txXfrm>
        <a:off x="5440957" y="1676395"/>
        <a:ext cx="1886646" cy="1369764"/>
      </dsp:txXfrm>
    </dsp:sp>
    <dsp:sp modelId="{7B6A6A4E-413B-4A7F-94C2-E725BDD641FD}">
      <dsp:nvSpPr>
        <dsp:cNvPr id="0" name=""/>
        <dsp:cNvSpPr/>
      </dsp:nvSpPr>
      <dsp:spPr>
        <a:xfrm>
          <a:off x="1554741" y="1752601"/>
          <a:ext cx="1775503" cy="1390352"/>
        </a:xfrm>
        <a:prstGeom prst="ellipse">
          <a:avLst/>
        </a:prstGeom>
        <a:solidFill>
          <a:schemeClr val="accent5">
            <a:lumMod val="75000"/>
            <a:alpha val="5000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pitchFamily="34" charset="0"/>
            </a:rPr>
            <a:t>Self Direction</a:t>
          </a:r>
        </a:p>
      </dsp:txBody>
      <dsp:txXfrm>
        <a:off x="1554741" y="1752601"/>
        <a:ext cx="1775503" cy="1390352"/>
      </dsp:txXfrm>
    </dsp:sp>
    <dsp:sp modelId="{58E49A42-5B9A-4783-A092-02CC45A117C5}">
      <dsp:nvSpPr>
        <dsp:cNvPr id="0" name=""/>
        <dsp:cNvSpPr/>
      </dsp:nvSpPr>
      <dsp:spPr>
        <a:xfrm>
          <a:off x="1859545" y="3124212"/>
          <a:ext cx="1768204" cy="1306740"/>
        </a:xfrm>
        <a:prstGeom prst="ellipse">
          <a:avLst/>
        </a:prstGeom>
        <a:solidFill>
          <a:srgbClr val="72425A">
            <a:alpha val="50000"/>
          </a:srgb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latin typeface="Calibri" pitchFamily="34" charset="0"/>
            </a:rPr>
            <a:t>Needs Based</a:t>
          </a:r>
        </a:p>
      </dsp:txBody>
      <dsp:txXfrm>
        <a:off x="1859545" y="3124212"/>
        <a:ext cx="1768204" cy="13067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0.08475</cdr:x>
      <cdr:y>0.65714</cdr:y>
    </cdr:from>
    <cdr:to>
      <cdr:x>0.17797</cdr:x>
      <cdr:y>0.77143</cdr:y>
    </cdr:to>
    <cdr:sp macro="" textlink="">
      <cdr:nvSpPr>
        <cdr:cNvPr id="2" name="TextBox 1"/>
        <cdr:cNvSpPr txBox="1"/>
      </cdr:nvSpPr>
      <cdr:spPr>
        <a:xfrm xmlns:a="http://schemas.openxmlformats.org/drawingml/2006/main">
          <a:off x="762000" y="3505200"/>
          <a:ext cx="838199" cy="609601"/>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b="1" dirty="0">
            <a:latin typeface="Calibri" pitchFamily="34" charset="0"/>
          </a:endParaRPr>
        </a:p>
        <a:p xmlns:a="http://schemas.openxmlformats.org/drawingml/2006/main">
          <a:r>
            <a:rPr lang="en-US" sz="1200" b="1" dirty="0">
              <a:latin typeface="Calibri" pitchFamily="34" charset="0"/>
            </a:rPr>
            <a:t>Low</a:t>
          </a:r>
        </a:p>
      </cdr:txBody>
    </cdr:sp>
  </cdr:relSizeAnchor>
  <cdr:relSizeAnchor xmlns:cdr="http://schemas.openxmlformats.org/drawingml/2006/chartDrawing">
    <cdr:from>
      <cdr:x>0.21186</cdr:x>
      <cdr:y>0.52857</cdr:y>
    </cdr:from>
    <cdr:to>
      <cdr:x>0.30508</cdr:x>
      <cdr:y>0.68571</cdr:y>
    </cdr:to>
    <cdr:sp macro="" textlink="">
      <cdr:nvSpPr>
        <cdr:cNvPr id="3" name="TextBox 2"/>
        <cdr:cNvSpPr txBox="1"/>
      </cdr:nvSpPr>
      <cdr:spPr>
        <a:xfrm xmlns:a="http://schemas.openxmlformats.org/drawingml/2006/main">
          <a:off x="1905000" y="2819400"/>
          <a:ext cx="838200" cy="838200"/>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ysClr val="windowText" lastClr="000000"/>
            </a:solidFill>
            <a:latin typeface="Calibri" pitchFamily="34" charset="0"/>
          </a:endParaRPr>
        </a:p>
        <a:p xmlns:a="http://schemas.openxmlformats.org/drawingml/2006/main">
          <a:r>
            <a:rPr lang="en-US" sz="1200" b="1" dirty="0">
              <a:solidFill>
                <a:sysClr val="windowText" lastClr="000000"/>
              </a:solidFill>
              <a:latin typeface="Calibri" pitchFamily="34" charset="0"/>
            </a:rPr>
            <a:t>Low to Moderate</a:t>
          </a:r>
        </a:p>
      </cdr:txBody>
    </cdr:sp>
  </cdr:relSizeAnchor>
  <cdr:relSizeAnchor xmlns:cdr="http://schemas.openxmlformats.org/drawingml/2006/chartDrawing">
    <cdr:from>
      <cdr:x>0.33051</cdr:x>
      <cdr:y>0.4</cdr:y>
    </cdr:from>
    <cdr:to>
      <cdr:x>0.44068</cdr:x>
      <cdr:y>0.6</cdr:y>
    </cdr:to>
    <cdr:sp macro="" textlink="">
      <cdr:nvSpPr>
        <cdr:cNvPr id="5" name="TextBox 4"/>
        <cdr:cNvSpPr txBox="1"/>
      </cdr:nvSpPr>
      <cdr:spPr>
        <a:xfrm xmlns:a="http://schemas.openxmlformats.org/drawingml/2006/main">
          <a:off x="2971814" y="2133600"/>
          <a:ext cx="990586" cy="1066800"/>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ysClr val="windowText" lastClr="000000"/>
            </a:solidFill>
            <a:latin typeface="Calibri" pitchFamily="34" charset="0"/>
          </a:endParaRPr>
        </a:p>
        <a:p xmlns:a="http://schemas.openxmlformats.org/drawingml/2006/main">
          <a:r>
            <a:rPr lang="en-US" sz="1200" b="1" dirty="0">
              <a:solidFill>
                <a:sysClr val="windowText" lastClr="000000"/>
              </a:solidFill>
              <a:latin typeface="Calibri" pitchFamily="34" charset="0"/>
            </a:rPr>
            <a:t>Mod + some behavior challenges</a:t>
          </a:r>
        </a:p>
      </cdr:txBody>
    </cdr:sp>
  </cdr:relSizeAnchor>
  <cdr:relSizeAnchor xmlns:cdr="http://schemas.openxmlformats.org/drawingml/2006/chartDrawing">
    <cdr:from>
      <cdr:x>0.4661</cdr:x>
      <cdr:y>0.31429</cdr:y>
    </cdr:from>
    <cdr:to>
      <cdr:x>0.55932</cdr:x>
      <cdr:y>0.51429</cdr:y>
    </cdr:to>
    <cdr:sp macro="" textlink="">
      <cdr:nvSpPr>
        <cdr:cNvPr id="6" name="TextBox 5"/>
        <cdr:cNvSpPr txBox="1"/>
      </cdr:nvSpPr>
      <cdr:spPr>
        <a:xfrm xmlns:a="http://schemas.openxmlformats.org/drawingml/2006/main">
          <a:off x="4190985" y="1676401"/>
          <a:ext cx="838215" cy="1066800"/>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ysClr val="windowText" lastClr="000000"/>
            </a:solidFill>
            <a:latin typeface="Calibri" pitchFamily="34" charset="0"/>
          </a:endParaRPr>
        </a:p>
        <a:p xmlns:a="http://schemas.openxmlformats.org/drawingml/2006/main">
          <a:r>
            <a:rPr lang="en-US" sz="1200" b="1" dirty="0">
              <a:solidFill>
                <a:sysClr val="windowText" lastClr="000000"/>
              </a:solidFill>
              <a:latin typeface="Calibri" pitchFamily="34" charset="0"/>
            </a:rPr>
            <a:t>Moderate  to </a:t>
          </a:r>
          <a:r>
            <a:rPr lang="en-US" sz="1100" b="1" dirty="0">
              <a:solidFill>
                <a:sysClr val="windowText" lastClr="000000"/>
              </a:solidFill>
              <a:latin typeface="Calibri" pitchFamily="34" charset="0"/>
            </a:rPr>
            <a:t>high</a:t>
          </a:r>
        </a:p>
      </cdr:txBody>
    </cdr:sp>
  </cdr:relSizeAnchor>
  <cdr:relSizeAnchor xmlns:cdr="http://schemas.openxmlformats.org/drawingml/2006/chartDrawing">
    <cdr:from>
      <cdr:x>0.59322</cdr:x>
      <cdr:y>0.15714</cdr:y>
    </cdr:from>
    <cdr:to>
      <cdr:x>0.68644</cdr:x>
      <cdr:y>0.42857</cdr:y>
    </cdr:to>
    <cdr:sp macro="" textlink="">
      <cdr:nvSpPr>
        <cdr:cNvPr id="7" name="TextBox 6"/>
        <cdr:cNvSpPr txBox="1"/>
      </cdr:nvSpPr>
      <cdr:spPr>
        <a:xfrm xmlns:a="http://schemas.openxmlformats.org/drawingml/2006/main">
          <a:off x="5333996" y="838200"/>
          <a:ext cx="838203" cy="1447800"/>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ysClr val="windowText" lastClr="000000"/>
            </a:solidFill>
            <a:latin typeface="Calibri" pitchFamily="34" charset="0"/>
          </a:endParaRPr>
        </a:p>
        <a:p xmlns:a="http://schemas.openxmlformats.org/drawingml/2006/main">
          <a:endParaRPr lang="en-US" sz="1200" b="1" dirty="0">
            <a:solidFill>
              <a:sysClr val="windowText" lastClr="000000"/>
            </a:solidFill>
            <a:latin typeface="Calibri" pitchFamily="34" charset="0"/>
          </a:endParaRPr>
        </a:p>
        <a:p xmlns:a="http://schemas.openxmlformats.org/drawingml/2006/main">
          <a:r>
            <a:rPr lang="en-US" sz="1200" b="1" dirty="0">
              <a:solidFill>
                <a:sysClr val="windowText" lastClr="000000"/>
              </a:solidFill>
              <a:latin typeface="Calibri" pitchFamily="34" charset="0"/>
            </a:rPr>
            <a:t>Max</a:t>
          </a:r>
        </a:p>
      </cdr:txBody>
    </cdr:sp>
  </cdr:relSizeAnchor>
  <cdr:relSizeAnchor xmlns:cdr="http://schemas.openxmlformats.org/drawingml/2006/chartDrawing">
    <cdr:from>
      <cdr:x>0.71186</cdr:x>
      <cdr:y>0.08571</cdr:y>
    </cdr:from>
    <cdr:to>
      <cdr:x>0.83898</cdr:x>
      <cdr:y>0.34286</cdr:y>
    </cdr:to>
    <cdr:sp macro="" textlink="">
      <cdr:nvSpPr>
        <cdr:cNvPr id="8" name="TextBox 7"/>
        <cdr:cNvSpPr txBox="1"/>
      </cdr:nvSpPr>
      <cdr:spPr>
        <a:xfrm xmlns:a="http://schemas.openxmlformats.org/drawingml/2006/main">
          <a:off x="6400760" y="457201"/>
          <a:ext cx="1143040" cy="1371599"/>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b="1" dirty="0">
            <a:solidFill>
              <a:schemeClr val="tx1"/>
            </a:solidFill>
            <a:latin typeface="Calibri" pitchFamily="34" charset="0"/>
          </a:endParaRPr>
        </a:p>
        <a:p xmlns:a="http://schemas.openxmlformats.org/drawingml/2006/main">
          <a:r>
            <a:rPr lang="en-US" sz="1200" b="1" dirty="0">
              <a:solidFill>
                <a:schemeClr val="tx1"/>
              </a:solidFill>
              <a:latin typeface="Calibri" pitchFamily="34" charset="0"/>
            </a:rPr>
            <a:t>Significant </a:t>
          </a:r>
        </a:p>
        <a:p xmlns:a="http://schemas.openxmlformats.org/drawingml/2006/main">
          <a:r>
            <a:rPr lang="en-US" sz="1200" b="1" dirty="0">
              <a:solidFill>
                <a:schemeClr val="tx1"/>
              </a:solidFill>
              <a:latin typeface="Calibri" pitchFamily="34" charset="0"/>
            </a:rPr>
            <a:t>due to medical</a:t>
          </a:r>
        </a:p>
        <a:p xmlns:a="http://schemas.openxmlformats.org/drawingml/2006/main">
          <a:r>
            <a:rPr lang="en-US" sz="1200" b="1" dirty="0">
              <a:solidFill>
                <a:schemeClr val="tx1"/>
              </a:solidFill>
              <a:latin typeface="Calibri" pitchFamily="34" charset="0"/>
            </a:rPr>
            <a:t>challenges</a:t>
          </a:r>
        </a:p>
      </cdr:txBody>
    </cdr:sp>
  </cdr:relSizeAnchor>
  <cdr:relSizeAnchor xmlns:cdr="http://schemas.openxmlformats.org/drawingml/2006/chartDrawing">
    <cdr:from>
      <cdr:x>0.83898</cdr:x>
      <cdr:y>0.08571</cdr:y>
    </cdr:from>
    <cdr:to>
      <cdr:x>1</cdr:x>
      <cdr:y>0.34286</cdr:y>
    </cdr:to>
    <cdr:sp macro="" textlink="">
      <cdr:nvSpPr>
        <cdr:cNvPr id="9" name="TextBox 8"/>
        <cdr:cNvSpPr txBox="1"/>
      </cdr:nvSpPr>
      <cdr:spPr>
        <a:xfrm xmlns:a="http://schemas.openxmlformats.org/drawingml/2006/main">
          <a:off x="7543772" y="457200"/>
          <a:ext cx="1447828" cy="1371600"/>
        </a:xfrm>
        <a:prstGeom xmlns:a="http://schemas.openxmlformats.org/drawingml/2006/main" prst="rect">
          <a:avLst/>
        </a:prstGeom>
        <a:solidFill xmlns:a="http://schemas.openxmlformats.org/drawingml/2006/main">
          <a:srgbClr val="FFFFFF">
            <a:alpha val="50196"/>
          </a:srgbClr>
        </a:solidFill>
      </cdr:spPr>
      <cdr:txBody>
        <a:bodyPr xmlns:a="http://schemas.openxmlformats.org/drawingml/2006/main" vertOverflow="clip" wrap="square" rtlCol="0"/>
        <a:lstStyle xmlns:a="http://schemas.openxmlformats.org/drawingml/2006/main"/>
        <a:p xmlns:a="http://schemas.openxmlformats.org/drawingml/2006/main">
          <a:endParaRPr lang="en-US" sz="1200" dirty="0">
            <a:solidFill>
              <a:schemeClr val="tx1"/>
            </a:solidFill>
            <a:latin typeface="Calibri" pitchFamily="34" charset="0"/>
          </a:endParaRPr>
        </a:p>
        <a:p xmlns:a="http://schemas.openxmlformats.org/drawingml/2006/main">
          <a:r>
            <a:rPr lang="en-US" sz="1200" dirty="0">
              <a:solidFill>
                <a:schemeClr val="tx1"/>
              </a:solidFill>
              <a:latin typeface="Calibri" pitchFamily="34" charset="0"/>
            </a:rPr>
            <a:t>Significant </a:t>
          </a:r>
        </a:p>
        <a:p xmlns:a="http://schemas.openxmlformats.org/drawingml/2006/main">
          <a:r>
            <a:rPr lang="en-US" sz="1200" dirty="0">
              <a:solidFill>
                <a:schemeClr val="tx1"/>
              </a:solidFill>
              <a:latin typeface="Calibri" pitchFamily="34" charset="0"/>
            </a:rPr>
            <a:t>due to behavioral</a:t>
          </a:r>
        </a:p>
        <a:p xmlns:a="http://schemas.openxmlformats.org/drawingml/2006/main">
          <a:r>
            <a:rPr lang="en-US" sz="1200" dirty="0">
              <a:solidFill>
                <a:schemeClr val="tx1"/>
              </a:solidFill>
              <a:latin typeface="Calibri" pitchFamily="34" charset="0"/>
            </a:rPr>
            <a:t>challenges</a:t>
          </a:r>
        </a:p>
        <a:p xmlns:a="http://schemas.openxmlformats.org/drawingml/2006/main">
          <a:endParaRPr lang="en-US" sz="1100" dirty="0">
            <a:solidFill>
              <a:schemeClr val="tx1"/>
            </a:solidFill>
            <a:latin typeface="Calibri"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defRPr>
            </a:lvl1pPr>
          </a:lstStyle>
          <a:p>
            <a:endParaRPr lang="en-US"/>
          </a:p>
        </p:txBody>
      </p:sp>
      <p:sp>
        <p:nvSpPr>
          <p:cNvPr id="2426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2426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defRPr>
            </a:lvl1pPr>
          </a:lstStyle>
          <a:p>
            <a:endParaRPr lang="en-US"/>
          </a:p>
        </p:txBody>
      </p:sp>
      <p:sp>
        <p:nvSpPr>
          <p:cNvPr id="2426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C168EDAC-5F52-492A-9912-51E9C3A17C8C}" type="slidenum">
              <a:rPr lang="en-US"/>
              <a:pPr/>
              <a:t>‹#›</a:t>
            </a:fld>
            <a:endParaRPr lang="en-US"/>
          </a:p>
        </p:txBody>
      </p:sp>
    </p:spTree>
    <p:extLst>
      <p:ext uri="{BB962C8B-B14F-4D97-AF65-F5344CB8AC3E}">
        <p14:creationId xmlns="" xmlns:p14="http://schemas.microsoft.com/office/powerpoint/2010/main" val="3210767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defRPr>
            </a:lvl1pPr>
          </a:lstStyle>
          <a:p>
            <a:endParaRPr lang="en-US"/>
          </a:p>
        </p:txBody>
      </p:sp>
      <p:sp>
        <p:nvSpPr>
          <p:cNvPr id="238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US"/>
          </a:p>
        </p:txBody>
      </p:sp>
      <p:sp>
        <p:nvSpPr>
          <p:cNvPr id="238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8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8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defRPr>
            </a:lvl1pPr>
          </a:lstStyle>
          <a:p>
            <a:endParaRPr lang="en-US"/>
          </a:p>
        </p:txBody>
      </p:sp>
      <p:sp>
        <p:nvSpPr>
          <p:cNvPr id="238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defRPr>
            </a:lvl1pPr>
          </a:lstStyle>
          <a:p>
            <a:fld id="{974C84C7-3F89-4A7C-BC26-9F053AB58847}" type="slidenum">
              <a:rPr lang="en-US"/>
              <a:pPr/>
              <a:t>‹#›</a:t>
            </a:fld>
            <a:endParaRPr lang="en-US"/>
          </a:p>
        </p:txBody>
      </p:sp>
    </p:spTree>
    <p:extLst>
      <p:ext uri="{BB962C8B-B14F-4D97-AF65-F5344CB8AC3E}">
        <p14:creationId xmlns="" xmlns:p14="http://schemas.microsoft.com/office/powerpoint/2010/main" val="35750002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E95BC529-5F13-4EAB-B698-EAD720D3AE16}" type="slidenum">
              <a:rPr lang="en-US" smtClean="0"/>
              <a:pPr/>
              <a:t>1</a:t>
            </a:fld>
            <a:endParaRPr lang="en-US" dirty="0"/>
          </a:p>
        </p:txBody>
      </p:sp>
    </p:spTree>
    <p:extLst>
      <p:ext uri="{BB962C8B-B14F-4D97-AF65-F5344CB8AC3E}">
        <p14:creationId xmlns="" xmlns:p14="http://schemas.microsoft.com/office/powerpoint/2010/main" val="60875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Since </a:t>
            </a:r>
            <a:r>
              <a:rPr lang="en-US" dirty="0"/>
              <a:t>2013, families, advocates, self-advocates, providers and community services boards have joined with the Department of Behavioral Health and Developmental Services to redesign Virginia’s waiver system for individuals with intellectual and developmental disabilities. The goal is to help maximize each individual’s life in his or her community with increased flexibility, new options and improved access to waiver supports and services.</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Arial" charset="0"/>
                <a:ea typeface="+mn-ea"/>
                <a:cs typeface="+mn-cs"/>
              </a:rPr>
              <a:t> </a:t>
            </a: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Arial" charset="0"/>
                <a:ea typeface="+mn-ea"/>
                <a:cs typeface="+mn-cs"/>
              </a:rPr>
              <a:t> </a:t>
            </a: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Community </a:t>
            </a:r>
            <a:r>
              <a:rPr lang="en-US" sz="1200" kern="1200" dirty="0">
                <a:solidFill>
                  <a:schemeClr val="tx1"/>
                </a:solidFill>
                <a:latin typeface="+mn-lt"/>
                <a:ea typeface="+mn-ea"/>
                <a:cs typeface="+mn-cs"/>
              </a:rPr>
              <a:t>Engagement</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supports and fosters the ability of the individual to acquire, retain, or improve skills necessary to build positive social behavior, interpersonal competence, greater independence, employability and personal choice necessary to access typical activities and functions of community life such as those chosen by the general population.  These may include community education or training, retirement, and volunteer activities.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Community engagement provides a wide variety of opportunities to facilitate and build relationships and natural supports in the community, while utilizing the community as a learning environment.  These activities are conducted at naturally occurring times and in a variety of natural settings in which the individual actively interacts with persons without disabilities (other than those paid to support the individual).  The activities enhance the individual's involvement with the community and facilitate the development of natural supports.  Community Engagement must be provided in the least restrictive and most integrated settings according to the individual’s person-centered plan and individual choice.</a:t>
            </a:r>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r>
              <a:rPr lang="en-US" sz="1200" kern="1200" dirty="0" smtClean="0">
                <a:solidFill>
                  <a:schemeClr val="tx1"/>
                </a:solidFill>
                <a:latin typeface="+mn-lt"/>
                <a:ea typeface="+mn-ea"/>
                <a:cs typeface="+mn-cs"/>
              </a:rPr>
              <a:t>Allowable </a:t>
            </a:r>
            <a:r>
              <a:rPr lang="en-US" sz="1200" kern="1200" dirty="0">
                <a:solidFill>
                  <a:schemeClr val="tx1"/>
                </a:solidFill>
                <a:latin typeface="+mn-lt"/>
                <a:ea typeface="+mn-ea"/>
                <a:cs typeface="+mn-cs"/>
              </a:rPr>
              <a:t>Activities:</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Skill </a:t>
            </a:r>
            <a:r>
              <a:rPr lang="en-US" sz="1200" kern="1200" dirty="0">
                <a:solidFill>
                  <a:schemeClr val="tx1"/>
                </a:solidFill>
                <a:latin typeface="+mn-lt"/>
                <a:ea typeface="+mn-ea"/>
                <a:cs typeface="+mn-cs"/>
              </a:rPr>
              <a:t>building, education, support and monitoring that assists the individual with the acquisition and retention of skills in the following areas:</a:t>
            </a:r>
          </a:p>
          <a:p>
            <a:r>
              <a:rPr lang="en-US" sz="1200" kern="1200" dirty="0">
                <a:solidFill>
                  <a:schemeClr val="tx1"/>
                </a:solidFill>
                <a:latin typeface="+mn-lt"/>
                <a:ea typeface="+mn-ea"/>
                <a:cs typeface="+mn-cs"/>
              </a:rPr>
              <a:t>•        Activities and public events in the community</a:t>
            </a:r>
          </a:p>
          <a:p>
            <a:r>
              <a:rPr lang="en-US" sz="1200" kern="1200" dirty="0">
                <a:solidFill>
                  <a:schemeClr val="tx1"/>
                </a:solidFill>
                <a:latin typeface="+mn-lt"/>
                <a:ea typeface="+mn-ea"/>
                <a:cs typeface="+mn-cs"/>
              </a:rPr>
              <a:t>•        Community educational activities and events</a:t>
            </a:r>
          </a:p>
          <a:p>
            <a:r>
              <a:rPr lang="en-US" sz="1200" kern="1200" dirty="0">
                <a:solidFill>
                  <a:schemeClr val="tx1"/>
                </a:solidFill>
                <a:latin typeface="+mn-lt"/>
                <a:ea typeface="+mn-ea"/>
                <a:cs typeface="+mn-cs"/>
              </a:rPr>
              <a:t>•        Interests and activities that encourage meaningful use of leisure time (e.g., through participating in sports/exercise, a club or other social group, a class to learn a new hobby)</a:t>
            </a:r>
          </a:p>
          <a:p>
            <a:r>
              <a:rPr lang="en-US" sz="1200" kern="1200" dirty="0">
                <a:solidFill>
                  <a:schemeClr val="tx1"/>
                </a:solidFill>
                <a:latin typeface="+mn-lt"/>
                <a:ea typeface="+mn-ea"/>
                <a:cs typeface="+mn-cs"/>
              </a:rPr>
              <a:t>•        Unpaid work experiences (i.e., volunteer opportunities)</a:t>
            </a:r>
          </a:p>
          <a:p>
            <a:r>
              <a:rPr lang="en-US" sz="1200" kern="1200" dirty="0">
                <a:solidFill>
                  <a:schemeClr val="tx1"/>
                </a:solidFill>
                <a:latin typeface="+mn-lt"/>
                <a:ea typeface="+mn-ea"/>
                <a:cs typeface="+mn-cs"/>
              </a:rPr>
              <a:t>•        Maintaining contact with family and friends</a:t>
            </a:r>
          </a:p>
          <a:p>
            <a:r>
              <a:rPr lang="en-US" sz="1200" kern="1200" dirty="0" smtClean="0">
                <a:solidFill>
                  <a:schemeClr val="tx1"/>
                </a:solidFill>
                <a:latin typeface="+mn-lt"/>
                <a:ea typeface="+mn-ea"/>
                <a:cs typeface="+mn-cs"/>
              </a:rPr>
              <a:t>Skill </a:t>
            </a:r>
            <a:r>
              <a:rPr lang="en-US" sz="1200" kern="1200" dirty="0">
                <a:solidFill>
                  <a:schemeClr val="tx1"/>
                </a:solidFill>
                <a:latin typeface="+mn-lt"/>
                <a:ea typeface="+mn-ea"/>
                <a:cs typeface="+mn-cs"/>
              </a:rPr>
              <a:t>building and education in self-direction designed to enable the individual to achieve one or more of the following outcomes particularly through community collaborations and social connections developed by the program (e.g., partnerships with community entities such as senior centers, arts councils, etc.):</a:t>
            </a:r>
          </a:p>
          <a:p>
            <a:r>
              <a:rPr lang="en-US" sz="1200" kern="1200" dirty="0">
                <a:solidFill>
                  <a:schemeClr val="tx1"/>
                </a:solidFill>
                <a:latin typeface="+mn-lt"/>
                <a:ea typeface="+mn-ea"/>
                <a:cs typeface="+mn-cs"/>
              </a:rPr>
              <a:t>•        Development of self advocacy skills</a:t>
            </a:r>
          </a:p>
          <a:p>
            <a:r>
              <a:rPr lang="en-US" sz="1200" kern="1200" dirty="0">
                <a:solidFill>
                  <a:schemeClr val="tx1"/>
                </a:solidFill>
                <a:latin typeface="+mn-lt"/>
                <a:ea typeface="+mn-ea"/>
                <a:cs typeface="+mn-cs"/>
              </a:rPr>
              <a:t>•        Exercise of civil rights</a:t>
            </a:r>
          </a:p>
          <a:p>
            <a:r>
              <a:rPr lang="en-US" sz="1200" kern="1200" dirty="0">
                <a:solidFill>
                  <a:schemeClr val="tx1"/>
                </a:solidFill>
                <a:latin typeface="+mn-lt"/>
                <a:ea typeface="+mn-ea"/>
                <a:cs typeface="+mn-cs"/>
              </a:rPr>
              <a:t>•        Acquisition of skills that promote the ability to exercise self control and responsibility over services and supports received or needed</a:t>
            </a:r>
          </a:p>
          <a:p>
            <a:r>
              <a:rPr lang="en-US" sz="1200" kern="1200" dirty="0">
                <a:solidFill>
                  <a:schemeClr val="tx1"/>
                </a:solidFill>
                <a:latin typeface="+mn-lt"/>
                <a:ea typeface="+mn-ea"/>
                <a:cs typeface="+mn-cs"/>
              </a:rPr>
              <a:t>•        Acquisition of skills that enable the individual to become more independent, integrated, or productive in the community</a:t>
            </a:r>
          </a:p>
          <a:p>
            <a:r>
              <a:rPr lang="en-US" sz="1200" kern="1200" dirty="0">
                <a:solidFill>
                  <a:schemeClr val="tx1"/>
                </a:solidFill>
                <a:latin typeface="+mn-lt"/>
                <a:ea typeface="+mn-ea"/>
                <a:cs typeface="+mn-cs"/>
              </a:rPr>
              <a:t>•        Development of communication skills and abilities</a:t>
            </a:r>
          </a:p>
          <a:p>
            <a:r>
              <a:rPr lang="en-US" sz="1200" kern="1200" dirty="0">
                <a:solidFill>
                  <a:schemeClr val="tx1"/>
                </a:solidFill>
                <a:latin typeface="+mn-lt"/>
                <a:ea typeface="+mn-ea"/>
                <a:cs typeface="+mn-cs"/>
              </a:rPr>
              <a:t>•        Furthering spiritual practices</a:t>
            </a:r>
          </a:p>
          <a:p>
            <a:r>
              <a:rPr lang="en-US" sz="1200" kern="1200" dirty="0">
                <a:solidFill>
                  <a:schemeClr val="tx1"/>
                </a:solidFill>
                <a:latin typeface="+mn-lt"/>
                <a:ea typeface="+mn-ea"/>
                <a:cs typeface="+mn-cs"/>
              </a:rPr>
              <a:t>•        Participation in cultural activities</a:t>
            </a:r>
          </a:p>
          <a:p>
            <a:r>
              <a:rPr lang="en-US" sz="1200" kern="1200" dirty="0">
                <a:solidFill>
                  <a:schemeClr val="tx1"/>
                </a:solidFill>
                <a:latin typeface="+mn-lt"/>
                <a:ea typeface="+mn-ea"/>
                <a:cs typeface="+mn-cs"/>
              </a:rPr>
              <a:t>•        Participation in vocational pursuits</a:t>
            </a:r>
          </a:p>
          <a:p>
            <a:r>
              <a:rPr lang="en-US" sz="1200" kern="1200" dirty="0">
                <a:solidFill>
                  <a:schemeClr val="tx1"/>
                </a:solidFill>
                <a:latin typeface="+mn-lt"/>
                <a:ea typeface="+mn-ea"/>
                <a:cs typeface="+mn-cs"/>
              </a:rPr>
              <a:t>•        Development of appropriate work attitudes</a:t>
            </a:r>
          </a:p>
          <a:p>
            <a:r>
              <a:rPr lang="en-US" sz="1200" kern="1200" dirty="0">
                <a:solidFill>
                  <a:schemeClr val="tx1"/>
                </a:solidFill>
                <a:latin typeface="+mn-lt"/>
                <a:ea typeface="+mn-ea"/>
                <a:cs typeface="+mn-cs"/>
              </a:rPr>
              <a:t>•        Development of living skills</a:t>
            </a:r>
          </a:p>
          <a:p>
            <a:r>
              <a:rPr lang="en-US" sz="1200" kern="1200" dirty="0">
                <a:solidFill>
                  <a:schemeClr val="tx1"/>
                </a:solidFill>
                <a:latin typeface="+mn-lt"/>
                <a:ea typeface="+mn-ea"/>
                <a:cs typeface="+mn-cs"/>
              </a:rPr>
              <a:t>•        Promotion of health and wellness </a:t>
            </a:r>
          </a:p>
          <a:p>
            <a:r>
              <a:rPr lang="en-US" sz="1200" kern="1200" dirty="0">
                <a:solidFill>
                  <a:schemeClr val="tx1"/>
                </a:solidFill>
                <a:latin typeface="+mn-lt"/>
                <a:ea typeface="+mn-ea"/>
                <a:cs typeface="+mn-cs"/>
              </a:rPr>
              <a:t>•        Development of orientation to the community, mobility, and the ability to achieve the desired destination </a:t>
            </a:r>
          </a:p>
          <a:p>
            <a:r>
              <a:rPr lang="en-US" sz="1200" kern="1200" dirty="0">
                <a:solidFill>
                  <a:schemeClr val="tx1"/>
                </a:solidFill>
                <a:latin typeface="+mn-lt"/>
                <a:ea typeface="+mn-ea"/>
                <a:cs typeface="+mn-cs"/>
              </a:rPr>
              <a:t>•        Access to and utilization of public transportation</a:t>
            </a:r>
          </a:p>
          <a:p>
            <a:r>
              <a:rPr lang="en-US" sz="1200" kern="1200" dirty="0">
                <a:solidFill>
                  <a:schemeClr val="tx1"/>
                </a:solidFill>
                <a:latin typeface="+mn-lt"/>
                <a:ea typeface="+mn-ea"/>
                <a:cs typeface="+mn-cs"/>
              </a:rPr>
              <a:t>•        Interaction with volunteers from the community in program </a:t>
            </a:r>
            <a:r>
              <a:rPr lang="en-US" sz="1200" kern="1200" dirty="0" smtClean="0">
                <a:solidFill>
                  <a:schemeClr val="tx1"/>
                </a:solidFill>
                <a:latin typeface="+mn-lt"/>
                <a:ea typeface="+mn-ea"/>
                <a:cs typeface="+mn-cs"/>
              </a:rPr>
              <a:t>activities</a:t>
            </a:r>
          </a:p>
          <a:p>
            <a:pPr>
              <a:buFont typeface="Arial" pitchFamily="34" charset="0"/>
              <a:buNone/>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Career </a:t>
            </a:r>
            <a:r>
              <a:rPr lang="en-US" sz="1200" kern="1200" dirty="0">
                <a:solidFill>
                  <a:schemeClr val="tx1"/>
                </a:solidFill>
                <a:latin typeface="+mn-lt"/>
                <a:ea typeface="+mn-ea"/>
                <a:cs typeface="+mn-cs"/>
              </a:rPr>
              <a:t>planning to include establishing a career goal;</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Developing a resume based on a career goal, personal interests and community experiences;</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Exploring community job prospects through internship or volunteer experiences.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Community </a:t>
            </a:r>
            <a:r>
              <a:rPr lang="en-US" sz="1200" kern="1200" dirty="0">
                <a:solidFill>
                  <a:schemeClr val="tx1"/>
                </a:solidFill>
                <a:latin typeface="+mn-lt"/>
                <a:ea typeface="+mn-ea"/>
                <a:cs typeface="+mn-cs"/>
              </a:rPr>
              <a:t>Coaching is a service designed for individuals who need one to one support in order build a specific skill or set of skills to address a particular barrier(s) preventing a person from participating in activities of Community Engagement.</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Allowable </a:t>
            </a:r>
            <a:r>
              <a:rPr lang="en-US" sz="1200" kern="1200" dirty="0">
                <a:solidFill>
                  <a:schemeClr val="tx1"/>
                </a:solidFill>
                <a:latin typeface="+mn-lt"/>
                <a:ea typeface="+mn-ea"/>
                <a:cs typeface="+mn-cs"/>
              </a:rPr>
              <a:t>activities: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Skill building through the implementation and participation in community activities and opportunities such as:</a:t>
            </a:r>
          </a:p>
          <a:p>
            <a:r>
              <a:rPr lang="en-US" sz="1200" kern="1200" dirty="0">
                <a:solidFill>
                  <a:schemeClr val="tx1"/>
                </a:solidFill>
                <a:latin typeface="+mn-lt"/>
                <a:ea typeface="+mn-ea"/>
                <a:cs typeface="+mn-cs"/>
              </a:rPr>
              <a:t>•        Activities and public events in the community</a:t>
            </a:r>
          </a:p>
          <a:p>
            <a:r>
              <a:rPr lang="en-US" sz="1200" kern="1200" dirty="0">
                <a:solidFill>
                  <a:schemeClr val="tx1"/>
                </a:solidFill>
                <a:latin typeface="+mn-lt"/>
                <a:ea typeface="+mn-ea"/>
                <a:cs typeface="+mn-cs"/>
              </a:rPr>
              <a:t>•        Community educational activities and events</a:t>
            </a:r>
          </a:p>
          <a:p>
            <a:r>
              <a:rPr lang="en-US" sz="1200" kern="1200" dirty="0">
                <a:solidFill>
                  <a:schemeClr val="tx1"/>
                </a:solidFill>
                <a:latin typeface="+mn-lt"/>
                <a:ea typeface="+mn-ea"/>
                <a:cs typeface="+mn-cs"/>
              </a:rPr>
              <a:t>•        Utilization of public transportation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Skill building and support in positive behavior, relationship building and social skills.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Support with self-management, eating, and personal care needs of the individual while in the community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Assuring the individual’s safety through 1:1 supervision in a variety of community settings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Group </a:t>
            </a:r>
            <a:r>
              <a:rPr lang="en-US" sz="1200" kern="1200" dirty="0">
                <a:solidFill>
                  <a:schemeClr val="tx1"/>
                </a:solidFill>
                <a:latin typeface="+mn-lt"/>
                <a:ea typeface="+mn-ea"/>
                <a:cs typeface="+mn-cs"/>
              </a:rPr>
              <a:t>Day Services include skill building or supports for the acquisition, retention, or improvement of self-help, socialization, community integration, employability and adaptive skills. They provide opportunities for peer interactions, community integration, and enhancement of social networks.  Supports may be provided to ensure an individual’s health and safety.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Skill building is a required component of this service unless the individual has a documented degenerative condition, in which case day support may focus on maintaining skills and functioning and preventing or slowing regression rather than acquiring new skills or improving existing skills.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Group Day Services should be coordinated with any physical, occupational, or speech/language therapies listed in the person-centered plan.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r>
              <a:rPr lang="en-US" sz="1200" kern="1200" dirty="0" smtClean="0">
                <a:solidFill>
                  <a:schemeClr val="tx1"/>
                </a:solidFill>
                <a:latin typeface="+mn-lt"/>
                <a:ea typeface="+mn-ea"/>
                <a:cs typeface="+mn-cs"/>
              </a:rPr>
              <a:t>Because </a:t>
            </a:r>
            <a:r>
              <a:rPr lang="en-US" sz="1200" kern="1200" dirty="0">
                <a:solidFill>
                  <a:schemeClr val="tx1"/>
                </a:solidFill>
                <a:latin typeface="+mn-lt"/>
                <a:ea typeface="+mn-ea"/>
                <a:cs typeface="+mn-cs"/>
              </a:rPr>
              <a:t>Prevocational</a:t>
            </a:r>
            <a:r>
              <a:rPr lang="en-US" sz="1200" kern="1200" baseline="0" dirty="0">
                <a:solidFill>
                  <a:schemeClr val="tx1"/>
                </a:solidFill>
                <a:latin typeface="+mn-lt"/>
                <a:ea typeface="+mn-ea"/>
                <a:cs typeface="+mn-cs"/>
              </a:rPr>
              <a:t> services are NO LONGER INCLUDED in any of the DD waivers, some activities with a prevocational focus have been added to group day services.</a:t>
            </a:r>
          </a:p>
          <a:p>
            <a:r>
              <a:rPr lang="en-US" sz="1200" kern="1200" baseline="0" dirty="0" smtClean="0">
                <a:solidFill>
                  <a:schemeClr val="tx1"/>
                </a:solidFill>
                <a:latin typeface="+mn-lt"/>
                <a:ea typeface="+mn-ea"/>
                <a:cs typeface="+mn-cs"/>
              </a:rPr>
              <a:t>NOTE</a:t>
            </a:r>
            <a:r>
              <a:rPr lang="en-US" sz="1200" kern="1200" baseline="0" dirty="0">
                <a:solidFill>
                  <a:schemeClr val="tx1"/>
                </a:solidFill>
                <a:latin typeface="+mn-lt"/>
                <a:ea typeface="+mn-ea"/>
                <a:cs typeface="+mn-cs"/>
              </a:rPr>
              <a:t>: all individuals currently in Prevocational Services must transition to an alternate day service between 3/1/16 and 6/30/16.</a:t>
            </a:r>
            <a:endParaRPr lang="en-US" sz="1200" kern="1200" dirty="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allowable group day support services include, but are not limited to:</a:t>
            </a:r>
          </a:p>
          <a:p>
            <a:r>
              <a:rPr lang="en-US" sz="1200" kern="1200" dirty="0" smtClean="0">
                <a:solidFill>
                  <a:schemeClr val="tx1"/>
                </a:solidFill>
                <a:latin typeface="+mn-lt"/>
                <a:ea typeface="+mn-ea"/>
                <a:cs typeface="+mn-cs"/>
              </a:rPr>
              <a:t>1</a:t>
            </a:r>
            <a:r>
              <a:rPr lang="en-US" sz="1200" kern="1200" dirty="0">
                <a:solidFill>
                  <a:schemeClr val="tx1"/>
                </a:solidFill>
                <a:latin typeface="+mn-lt"/>
                <a:ea typeface="+mn-ea"/>
                <a:cs typeface="+mn-cs"/>
              </a:rPr>
              <a:t>. Developing problem-solving skills;</a:t>
            </a:r>
          </a:p>
          <a:p>
            <a:r>
              <a:rPr lang="en-US" sz="1200" kern="1200" dirty="0">
                <a:solidFill>
                  <a:schemeClr val="tx1"/>
                </a:solidFill>
                <a:latin typeface="+mn-lt"/>
                <a:ea typeface="+mn-ea"/>
                <a:cs typeface="+mn-cs"/>
              </a:rPr>
              <a:t>2. Support with personal care tasks;</a:t>
            </a:r>
          </a:p>
          <a:p>
            <a:r>
              <a:rPr lang="en-US" sz="1200" kern="1200" dirty="0">
                <a:solidFill>
                  <a:schemeClr val="tx1"/>
                </a:solidFill>
                <a:latin typeface="+mn-lt"/>
                <a:ea typeface="+mn-ea"/>
                <a:cs typeface="+mn-cs"/>
              </a:rPr>
              <a:t>3. Developing self, social, and environmental awareness skills;</a:t>
            </a:r>
          </a:p>
          <a:p>
            <a:r>
              <a:rPr lang="en-US" sz="1200" kern="1200" dirty="0">
                <a:solidFill>
                  <a:schemeClr val="tx1"/>
                </a:solidFill>
                <a:latin typeface="+mn-lt"/>
                <a:ea typeface="+mn-ea"/>
                <a:cs typeface="+mn-cs"/>
              </a:rPr>
              <a:t>4. Developing sensory, gross, and fine motor skills;</a:t>
            </a:r>
          </a:p>
          <a:p>
            <a:r>
              <a:rPr lang="en-US" sz="1200" kern="1200" dirty="0">
                <a:solidFill>
                  <a:schemeClr val="tx1"/>
                </a:solidFill>
                <a:latin typeface="+mn-lt"/>
                <a:ea typeface="+mn-ea"/>
                <a:cs typeface="+mn-cs"/>
              </a:rPr>
              <a:t>5. Skill building and support as needed in communication and personal care;</a:t>
            </a:r>
          </a:p>
          <a:p>
            <a:r>
              <a:rPr lang="en-US" sz="1200" kern="1200" dirty="0">
                <a:solidFill>
                  <a:schemeClr val="tx1"/>
                </a:solidFill>
                <a:latin typeface="+mn-lt"/>
                <a:ea typeface="+mn-ea"/>
                <a:cs typeface="+mn-cs"/>
              </a:rPr>
              <a:t>6. Skill building and support as needed in positive behavior, the use of community resources, community safety, positive peer interactions, and social skills;</a:t>
            </a:r>
          </a:p>
          <a:p>
            <a:r>
              <a:rPr lang="en-US" sz="1200" kern="1200" dirty="0">
                <a:solidFill>
                  <a:schemeClr val="tx1"/>
                </a:solidFill>
                <a:latin typeface="+mn-lt"/>
                <a:ea typeface="+mn-ea"/>
                <a:cs typeface="+mn-cs"/>
              </a:rPr>
              <a:t>7. Safety supports to ensure the individual’s health and safety;</a:t>
            </a:r>
          </a:p>
          <a:p>
            <a:r>
              <a:rPr lang="en-US" sz="1200" kern="1200" dirty="0">
                <a:solidFill>
                  <a:schemeClr val="tx1"/>
                </a:solidFill>
                <a:latin typeface="+mn-lt"/>
                <a:ea typeface="+mn-ea"/>
                <a:cs typeface="+mn-cs"/>
              </a:rPr>
              <a:t>8.</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Supports to assist older adults in participating in meaningful retirement activities in their communities (e.g., support to participate in hobbies, clubs and/or other senior related activities in their communities).</a:t>
            </a:r>
          </a:p>
          <a:p>
            <a:pPr marL="228600" indent="-228600">
              <a:buAutoNum type="arabicPeriod" startAt="9"/>
            </a:pPr>
            <a:r>
              <a:rPr lang="en-US" sz="1200" kern="1200" dirty="0">
                <a:solidFill>
                  <a:schemeClr val="tx1"/>
                </a:solidFill>
                <a:latin typeface="+mn-lt"/>
                <a:ea typeface="+mn-ea"/>
                <a:cs typeface="+mn-cs"/>
              </a:rPr>
              <a:t>Participation in community volunteer opportunities or education programs in integrated settings;</a:t>
            </a:r>
          </a:p>
          <a:p>
            <a:pPr marL="228600" indent="-228600">
              <a:buAutoNum type="arabicPeriod" startAt="9"/>
            </a:pPr>
            <a:r>
              <a:rPr lang="en-US" sz="1200" kern="1200" dirty="0">
                <a:solidFill>
                  <a:schemeClr val="tx1"/>
                </a:solidFill>
                <a:latin typeface="+mn-lt"/>
                <a:ea typeface="+mn-ea"/>
                <a:cs typeface="+mn-cs"/>
              </a:rPr>
              <a:t>  Staff coverage for transportation of the individual between service activity sites; </a:t>
            </a:r>
          </a:p>
          <a:p>
            <a:r>
              <a:rPr lang="en-US" sz="1200" kern="1200" dirty="0">
                <a:solidFill>
                  <a:schemeClr val="tx1"/>
                </a:solidFill>
                <a:latin typeface="+mn-lt"/>
                <a:ea typeface="+mn-ea"/>
                <a:cs typeface="+mn-cs"/>
              </a:rPr>
              <a:t>11.  Support to make and strengthen community connections;</a:t>
            </a:r>
          </a:p>
          <a:p>
            <a:r>
              <a:rPr lang="en-US" sz="1200" kern="1200" dirty="0">
                <a:solidFill>
                  <a:schemeClr val="tx1"/>
                </a:solidFill>
                <a:latin typeface="+mn-lt"/>
                <a:ea typeface="+mn-ea"/>
                <a:cs typeface="+mn-cs"/>
              </a:rPr>
              <a:t>12. Developing skills required for paid employment in community settings (e.g., ability to communicate effectively; generally accepted community conduct and dress, ability to follow directions, ability to attend to tasks, consistent attendance, task completion, problem solving skills and strategies, interpersonal relations, general safety and mobility training);</a:t>
            </a:r>
          </a:p>
          <a:p>
            <a:r>
              <a:rPr lang="en-US" sz="1200" kern="1200" dirty="0">
                <a:solidFill>
                  <a:schemeClr val="tx1"/>
                </a:solidFill>
                <a:latin typeface="+mn-lt"/>
                <a:ea typeface="+mn-ea"/>
                <a:cs typeface="+mn-cs"/>
              </a:rPr>
              <a:t>13. Career planning to include establishing a career goal;</a:t>
            </a:r>
          </a:p>
          <a:p>
            <a:r>
              <a:rPr lang="en-US" sz="1200" kern="1200" dirty="0">
                <a:solidFill>
                  <a:schemeClr val="tx1"/>
                </a:solidFill>
                <a:latin typeface="+mn-lt"/>
                <a:ea typeface="+mn-ea"/>
                <a:cs typeface="+mn-cs"/>
              </a:rPr>
              <a:t>14. Developing a resume based on a career goal, personal interests and community experiences;</a:t>
            </a:r>
          </a:p>
          <a:p>
            <a:r>
              <a:rPr lang="en-US" sz="1200" kern="1200" dirty="0">
                <a:solidFill>
                  <a:schemeClr val="tx1"/>
                </a:solidFill>
                <a:latin typeface="+mn-lt"/>
                <a:ea typeface="+mn-ea"/>
                <a:cs typeface="+mn-cs"/>
              </a:rPr>
              <a:t>15. Exploring community job prospects through internship or volunteer experiences.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latin typeface="+mn-lt"/>
              </a:rPr>
              <a:t> </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b="0" dirty="0" smtClean="0">
              <a:latin typeface="+mn-lt"/>
            </a:endParaRPr>
          </a:p>
          <a:p>
            <a:r>
              <a:rPr lang="en-US" b="0" dirty="0" smtClean="0">
                <a:latin typeface="+mn-lt"/>
              </a:rPr>
              <a:t>The </a:t>
            </a:r>
            <a:r>
              <a:rPr lang="en-US" b="0" dirty="0">
                <a:latin typeface="+mn-lt"/>
              </a:rPr>
              <a:t>existing Crisis Stabilization/Crisis Supervision services are replaced by these three new crisis services.</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Community-based </a:t>
            </a:r>
            <a:r>
              <a:rPr lang="en-US" sz="1200" kern="1200" dirty="0">
                <a:solidFill>
                  <a:schemeClr val="tx1"/>
                </a:solidFill>
                <a:latin typeface="+mn-lt"/>
                <a:ea typeface="+mn-ea"/>
                <a:cs typeface="+mn-cs"/>
              </a:rPr>
              <a:t>crisis supports are ongoing supports to individuals who may have a history of multiple psychiatric hospitalizations; frequent medication changes; enhanced staffing required due to mental health or behavioral concerns; and/or frequent setting changes.   Supports are provided in the individual’s home and community setting.  Crisis staff work directly with and assist the individual and their current support provider or family. Techniques and strategies are provided via coaching, teaching, modeling, role-playing, problem solving, or direct assistance. These services provide temporary intensive services and supports that avert emergency psychiatric hospitalization or institutional placement or prevent other out-of-home placement.</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To note about the unit</a:t>
            </a:r>
            <a:r>
              <a:rPr lang="en-US" sz="1200" b="1" kern="1200" baseline="0" dirty="0">
                <a:solidFill>
                  <a:schemeClr val="tx1"/>
                </a:solidFill>
                <a:latin typeface="+mn-lt"/>
                <a:ea typeface="+mn-ea"/>
                <a:cs typeface="+mn-cs"/>
              </a:rPr>
              <a:t> billing limitations:</a:t>
            </a:r>
          </a:p>
          <a:p>
            <a:endParaRPr lang="en-US" sz="1200"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Service authorization/provision is subject to the following limits: </a:t>
            </a:r>
          </a:p>
          <a:p>
            <a:pPr lvl="0"/>
            <a:r>
              <a:rPr lang="en-US" sz="1200" kern="1200" dirty="0">
                <a:solidFill>
                  <a:schemeClr val="tx1"/>
                </a:solidFill>
                <a:latin typeface="+mn-lt"/>
                <a:ea typeface="+mn-ea"/>
                <a:cs typeface="+mn-cs"/>
              </a:rPr>
              <a:t>30 days per year of crisis prevention</a:t>
            </a:r>
          </a:p>
          <a:p>
            <a:pPr lvl="0"/>
            <a:r>
              <a:rPr lang="en-US" sz="1200" kern="1200" dirty="0">
                <a:solidFill>
                  <a:schemeClr val="tx1"/>
                </a:solidFill>
                <a:latin typeface="+mn-lt"/>
                <a:ea typeface="+mn-ea"/>
                <a:cs typeface="+mn-cs"/>
              </a:rPr>
              <a:t>90 days per year of crisis intervention</a:t>
            </a:r>
          </a:p>
          <a:p>
            <a:pPr lvl="0"/>
            <a:r>
              <a:rPr lang="en-US" sz="1200" kern="1200" dirty="0">
                <a:solidFill>
                  <a:schemeClr val="tx1"/>
                </a:solidFill>
                <a:latin typeface="+mn-lt"/>
                <a:ea typeface="+mn-ea"/>
                <a:cs typeface="+mn-cs"/>
              </a:rPr>
              <a:t>60 days per year of crisis stabilization (authorized in increments of no more than 15 days at a time)</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 </a:t>
            </a: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charset="0"/>
              <a:ea typeface="+mn-ea"/>
              <a:cs typeface="+mn-cs"/>
            </a:endParaRPr>
          </a:p>
          <a:p>
            <a:pPr>
              <a:buNone/>
            </a:pPr>
            <a:r>
              <a:rPr lang="en-US" b="1" dirty="0" smtClean="0"/>
              <a:t>What </a:t>
            </a:r>
            <a:r>
              <a:rPr lang="en-US" b="1" dirty="0"/>
              <a:t>does this mean for individuals and families?</a:t>
            </a:r>
          </a:p>
          <a:p>
            <a:r>
              <a:rPr lang="en-US" dirty="0"/>
              <a:t>The redesign of the intellectual and developmental disability waivers will provide more targeted, needs-based services for individuals and families and increase flexibility in service delivery options. These efforts will ease navigation through the waiver process. The resulting benefits will enable people to change services more easily as their needs evolve.</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r>
              <a:rPr lang="en-US" sz="1200" kern="1200" dirty="0" smtClean="0">
                <a:solidFill>
                  <a:schemeClr val="tx1"/>
                </a:solidFill>
                <a:latin typeface="+mn-lt"/>
                <a:ea typeface="+mn-ea"/>
                <a:cs typeface="+mn-cs"/>
              </a:rPr>
              <a:t>In </a:t>
            </a:r>
            <a:r>
              <a:rPr lang="en-US" sz="1200" kern="1200" dirty="0">
                <a:solidFill>
                  <a:schemeClr val="tx1"/>
                </a:solidFill>
                <a:latin typeface="+mn-lt"/>
                <a:ea typeface="+mn-ea"/>
                <a:cs typeface="+mn-cs"/>
              </a:rPr>
              <a:t>order to receive community-based crisis supports, the individual shall:</a:t>
            </a:r>
          </a:p>
          <a:p>
            <a:r>
              <a:rPr lang="en-US" sz="1200" kern="1200" dirty="0">
                <a:solidFill>
                  <a:schemeClr val="tx1"/>
                </a:solidFill>
                <a:latin typeface="+mn-lt"/>
                <a:ea typeface="+mn-ea"/>
                <a:cs typeface="+mn-cs"/>
              </a:rPr>
              <a:t> a.        Have a history of at least one of the following:</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Previous psychiatric hospitalization(s);</a:t>
            </a:r>
          </a:p>
          <a:p>
            <a:r>
              <a:rPr lang="en-US" sz="1200" kern="1200" dirty="0">
                <a:solidFill>
                  <a:schemeClr val="tx1"/>
                </a:solidFill>
                <a:latin typeface="+mn-lt"/>
                <a:ea typeface="+mn-ea"/>
                <a:cs typeface="+mn-cs"/>
              </a:rPr>
              <a:t> (ii). Previous incarceration;</a:t>
            </a:r>
          </a:p>
          <a:p>
            <a:r>
              <a:rPr lang="en-US" sz="1200" kern="1200" dirty="0">
                <a:solidFill>
                  <a:schemeClr val="tx1"/>
                </a:solidFill>
                <a:latin typeface="+mn-lt"/>
                <a:ea typeface="+mn-ea"/>
                <a:cs typeface="+mn-cs"/>
              </a:rPr>
              <a:t> (iii). Lost previous residential/day placements; or</a:t>
            </a:r>
          </a:p>
          <a:p>
            <a:r>
              <a:rPr lang="en-US" sz="1200" kern="1200" dirty="0">
                <a:solidFill>
                  <a:schemeClr val="tx1"/>
                </a:solidFill>
                <a:latin typeface="+mn-lt"/>
                <a:ea typeface="+mn-ea"/>
                <a:cs typeface="+mn-cs"/>
              </a:rPr>
              <a:t> (iv). Behaviors that have significantly jeopardized placement; and</a:t>
            </a:r>
          </a:p>
          <a:p>
            <a:r>
              <a:rPr lang="en-US" sz="1200" kern="1200" dirty="0">
                <a:solidFill>
                  <a:schemeClr val="tx1"/>
                </a:solidFill>
                <a:latin typeface="+mn-lt"/>
                <a:ea typeface="+mn-ea"/>
                <a:cs typeface="+mn-cs"/>
              </a:rPr>
              <a:t> b.        Meet at least one of the following: </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the individual shall be experiencing a marked reduction in psychiatric, adaptive, or behavioral functioning; </a:t>
            </a:r>
          </a:p>
          <a:p>
            <a:r>
              <a:rPr lang="en-US" sz="1200" kern="1200" dirty="0">
                <a:solidFill>
                  <a:schemeClr val="tx1"/>
                </a:solidFill>
                <a:latin typeface="+mn-lt"/>
                <a:ea typeface="+mn-ea"/>
                <a:cs typeface="+mn-cs"/>
              </a:rPr>
              <a:t>    (ii) the individual shall be experiencing an increase in extreme emotional distress; </a:t>
            </a:r>
          </a:p>
          <a:p>
            <a:r>
              <a:rPr lang="en-US" sz="1200" kern="1200" dirty="0">
                <a:solidFill>
                  <a:schemeClr val="tx1"/>
                </a:solidFill>
                <a:latin typeface="+mn-lt"/>
                <a:ea typeface="+mn-ea"/>
                <a:cs typeface="+mn-cs"/>
              </a:rPr>
              <a:t>    (iii) the individual shall need continuous intervention to maintain stability; or </a:t>
            </a:r>
          </a:p>
          <a:p>
            <a:r>
              <a:rPr lang="en-US" sz="1200" kern="1200" dirty="0">
                <a:solidFill>
                  <a:schemeClr val="tx1"/>
                </a:solidFill>
                <a:latin typeface="+mn-lt"/>
                <a:ea typeface="+mn-ea"/>
                <a:cs typeface="+mn-cs"/>
              </a:rPr>
              <a:t>    (iv) the individual shall be causing harm to himself or others; and </a:t>
            </a:r>
          </a:p>
          <a:p>
            <a:r>
              <a:rPr lang="en-US" sz="1200" kern="1200" dirty="0">
                <a:solidFill>
                  <a:schemeClr val="tx1"/>
                </a:solidFill>
                <a:latin typeface="+mn-lt"/>
                <a:ea typeface="+mn-ea"/>
                <a:cs typeface="+mn-cs"/>
              </a:rPr>
              <a:t> b. Be at risk of at least one of the following: </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psychiatric hospitalization; </a:t>
            </a:r>
          </a:p>
          <a:p>
            <a:r>
              <a:rPr lang="en-US" sz="1200" kern="1200" dirty="0">
                <a:solidFill>
                  <a:schemeClr val="tx1"/>
                </a:solidFill>
                <a:latin typeface="+mn-lt"/>
                <a:ea typeface="+mn-ea"/>
                <a:cs typeface="+mn-cs"/>
              </a:rPr>
              <a:t>    (ii) emergency ICF/IID placement; </a:t>
            </a:r>
          </a:p>
          <a:p>
            <a:r>
              <a:rPr lang="en-US" sz="1200" kern="1200" dirty="0">
                <a:solidFill>
                  <a:schemeClr val="tx1"/>
                </a:solidFill>
                <a:latin typeface="+mn-lt"/>
                <a:ea typeface="+mn-ea"/>
                <a:cs typeface="+mn-cs"/>
              </a:rPr>
              <a:t>    (iii) immediate threat of loss of a community service due to a severe situational reaction; or </a:t>
            </a:r>
          </a:p>
          <a:p>
            <a:r>
              <a:rPr lang="en-US" sz="1200" kern="1200" dirty="0">
                <a:solidFill>
                  <a:schemeClr val="tx1"/>
                </a:solidFill>
                <a:latin typeface="+mn-lt"/>
                <a:ea typeface="+mn-ea"/>
                <a:cs typeface="+mn-cs"/>
              </a:rPr>
              <a:t>    (iv) causing harm to self or others. </a:t>
            </a:r>
          </a:p>
          <a:p>
            <a:endParaRPr lang="en-US" b="0" dirty="0">
              <a:latin typeface="+mn-lt"/>
            </a:endParaRP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pPr>
              <a:spcBef>
                <a:spcPts val="0"/>
              </a:spcBef>
            </a:pP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allowable activities include but are not limited to:</a:t>
            </a:r>
          </a:p>
          <a:p>
            <a:pPr>
              <a:spcBef>
                <a:spcPts val="0"/>
              </a:spcBef>
            </a:pPr>
            <a:r>
              <a:rPr lang="en-US" sz="1200" kern="1200" dirty="0">
                <a:solidFill>
                  <a:schemeClr val="tx1"/>
                </a:solidFill>
                <a:latin typeface="+mn-lt"/>
                <a:ea typeface="+mn-ea"/>
                <a:cs typeface="+mn-cs"/>
              </a:rPr>
              <a:t>1.        Psychiatric, neuropsychiatry, and psychological assessment, and other assessments and stabilization techniques; </a:t>
            </a:r>
          </a:p>
          <a:p>
            <a:pPr>
              <a:spcBef>
                <a:spcPts val="0"/>
              </a:spcBef>
            </a:pPr>
            <a:r>
              <a:rPr lang="en-US" sz="1200" kern="1200" dirty="0">
                <a:solidFill>
                  <a:schemeClr val="tx1"/>
                </a:solidFill>
                <a:latin typeface="+mn-lt"/>
                <a:ea typeface="+mn-ea"/>
                <a:cs typeface="+mn-cs"/>
              </a:rPr>
              <a:t> </a:t>
            </a:r>
          </a:p>
          <a:p>
            <a:pPr>
              <a:spcBef>
                <a:spcPts val="0"/>
              </a:spcBef>
            </a:pPr>
            <a:r>
              <a:rPr lang="en-US" sz="1200" kern="1200" dirty="0">
                <a:solidFill>
                  <a:schemeClr val="tx1"/>
                </a:solidFill>
                <a:latin typeface="+mn-lt"/>
                <a:ea typeface="+mn-ea"/>
                <a:cs typeface="+mn-cs"/>
              </a:rPr>
              <a:t>2.        Medication management and monitoring; </a:t>
            </a:r>
          </a:p>
          <a:p>
            <a:pPr>
              <a:spcBef>
                <a:spcPts val="0"/>
              </a:spcBef>
            </a:pPr>
            <a:r>
              <a:rPr lang="en-US" sz="1200" kern="1200" dirty="0">
                <a:solidFill>
                  <a:schemeClr val="tx1"/>
                </a:solidFill>
                <a:latin typeface="+mn-lt"/>
                <a:ea typeface="+mn-ea"/>
                <a:cs typeface="+mn-cs"/>
              </a:rPr>
              <a:t> </a:t>
            </a:r>
          </a:p>
          <a:p>
            <a:pPr>
              <a:spcBef>
                <a:spcPts val="0"/>
              </a:spcBef>
            </a:pPr>
            <a:r>
              <a:rPr lang="en-US" sz="1200" kern="1200" dirty="0">
                <a:solidFill>
                  <a:schemeClr val="tx1"/>
                </a:solidFill>
                <a:latin typeface="+mn-lt"/>
                <a:ea typeface="+mn-ea"/>
                <a:cs typeface="+mn-cs"/>
              </a:rPr>
              <a:t>3.        Behavior assessment and positive behavior support; </a:t>
            </a:r>
          </a:p>
          <a:p>
            <a:pPr>
              <a:spcBef>
                <a:spcPts val="0"/>
              </a:spcBef>
            </a:pPr>
            <a:r>
              <a:rPr lang="en-US" sz="1200" kern="1200" dirty="0">
                <a:solidFill>
                  <a:schemeClr val="tx1"/>
                </a:solidFill>
                <a:latin typeface="+mn-lt"/>
                <a:ea typeface="+mn-ea"/>
                <a:cs typeface="+mn-cs"/>
              </a:rPr>
              <a:t> </a:t>
            </a:r>
          </a:p>
          <a:p>
            <a:pPr>
              <a:spcBef>
                <a:spcPts val="0"/>
              </a:spcBef>
            </a:pPr>
            <a:r>
              <a:rPr lang="en-US" sz="1200" kern="1200" dirty="0">
                <a:solidFill>
                  <a:schemeClr val="tx1"/>
                </a:solidFill>
                <a:latin typeface="+mn-lt"/>
                <a:ea typeface="+mn-ea"/>
                <a:cs typeface="+mn-cs"/>
              </a:rPr>
              <a:t>4.        Intensive care coordination with other agencies and providers to assist the planning and delivery of services and supports to maintain community placement of the individual; </a:t>
            </a:r>
          </a:p>
          <a:p>
            <a:pPr>
              <a:spcBef>
                <a:spcPts val="0"/>
              </a:spcBef>
            </a:pPr>
            <a:r>
              <a:rPr lang="en-US" sz="1200" kern="1200" dirty="0">
                <a:solidFill>
                  <a:schemeClr val="tx1"/>
                </a:solidFill>
                <a:latin typeface="+mn-lt"/>
                <a:ea typeface="+mn-ea"/>
                <a:cs typeface="+mn-cs"/>
              </a:rPr>
              <a:t> </a:t>
            </a:r>
          </a:p>
          <a:p>
            <a:pPr>
              <a:spcBef>
                <a:spcPts val="0"/>
              </a:spcBef>
            </a:pPr>
            <a:r>
              <a:rPr lang="en-US" sz="1200" kern="1200" dirty="0">
                <a:solidFill>
                  <a:schemeClr val="tx1"/>
                </a:solidFill>
                <a:latin typeface="+mn-lt"/>
                <a:ea typeface="+mn-ea"/>
                <a:cs typeface="+mn-cs"/>
              </a:rPr>
              <a:t>5.        Training of family members and other caregivers and service providers in positive behavioral supports to maintain the individual in the community;</a:t>
            </a:r>
          </a:p>
          <a:p>
            <a:pPr>
              <a:spcBef>
                <a:spcPts val="0"/>
              </a:spcBef>
            </a:pPr>
            <a:r>
              <a:rPr lang="en-US" sz="1200" kern="1200" dirty="0">
                <a:solidFill>
                  <a:schemeClr val="tx1"/>
                </a:solidFill>
                <a:latin typeface="+mn-lt"/>
                <a:ea typeface="+mn-ea"/>
                <a:cs typeface="+mn-cs"/>
              </a:rPr>
              <a:t> </a:t>
            </a:r>
          </a:p>
          <a:p>
            <a:pPr>
              <a:spcBef>
                <a:spcPts val="0"/>
              </a:spcBef>
            </a:pPr>
            <a:r>
              <a:rPr lang="en-US" sz="1200" kern="1200" dirty="0">
                <a:solidFill>
                  <a:schemeClr val="tx1"/>
                </a:solidFill>
                <a:latin typeface="+mn-lt"/>
                <a:ea typeface="+mn-ea"/>
                <a:cs typeface="+mn-cs"/>
              </a:rPr>
              <a:t>6.      Assisting with skill building as related to the behavior creating the crisis in areas such as self-care/ADLs, independent living skills, self-esteem building activities, appropriate self-expression, coping skills, and medication compliance. </a:t>
            </a:r>
          </a:p>
          <a:p>
            <a:pPr>
              <a:spcBef>
                <a:spcPts val="0"/>
              </a:spcBef>
            </a:pP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Community-based </a:t>
            </a:r>
            <a:r>
              <a:rPr lang="en-US" sz="1200" kern="1200" dirty="0">
                <a:solidFill>
                  <a:schemeClr val="tx1"/>
                </a:solidFill>
                <a:latin typeface="+mn-lt"/>
                <a:ea typeface="+mn-ea"/>
                <a:cs typeface="+mn-cs"/>
              </a:rPr>
              <a:t>crisis supports shall be provided by a Licensed Mental Health Professional (LMHP), LMHP-supervisee, LMHP-resident, LMHP-RP, a certified pre-screener, or QDDP.</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QDDP providing community-based crisis supports must have:</a:t>
            </a:r>
          </a:p>
          <a:p>
            <a:r>
              <a:rPr lang="en-US" sz="1200" kern="1200" dirty="0">
                <a:solidFill>
                  <a:schemeClr val="tx1"/>
                </a:solidFill>
                <a:latin typeface="+mn-lt"/>
                <a:ea typeface="+mn-ea"/>
                <a:cs typeface="+mn-cs"/>
              </a:rPr>
              <a:t>1. At least one year of documented experience working directly with individuals who have developmental disabilities,</a:t>
            </a:r>
          </a:p>
          <a:p>
            <a:r>
              <a:rPr lang="en-US" sz="1200" kern="1200" dirty="0">
                <a:solidFill>
                  <a:schemeClr val="tx1"/>
                </a:solidFill>
                <a:latin typeface="+mn-lt"/>
                <a:ea typeface="+mn-ea"/>
                <a:cs typeface="+mn-cs"/>
              </a:rPr>
              <a:t>2. A bachelor’s degree in a human services field including, but not limited to, sociology, social work, special education, rehabilitation counseling, or psychology; or a bachelor’s degree in another field in addition to an advanced degree in a human services field; and </a:t>
            </a:r>
          </a:p>
          <a:p>
            <a:r>
              <a:rPr lang="en-US" sz="1200" kern="1200" dirty="0">
                <a:solidFill>
                  <a:schemeClr val="tx1"/>
                </a:solidFill>
                <a:latin typeface="+mn-lt"/>
                <a:ea typeface="+mn-ea"/>
                <a:cs typeface="+mn-cs"/>
              </a:rPr>
              <a:t>3. The required Virginia or national license, registration, or certification, as is applicable, in accordance with his or her profession. </a:t>
            </a:r>
          </a:p>
          <a:p>
            <a:endParaRPr lang="en-US" b="0" dirty="0">
              <a:latin typeface="+mn-lt"/>
            </a:endParaRPr>
          </a:p>
          <a:p>
            <a:r>
              <a:rPr lang="en-US" b="0" dirty="0">
                <a:latin typeface="+mn-lt"/>
              </a:rPr>
              <a:t>LMHP-RP = LMHP resident in psychology</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Center-based </a:t>
            </a:r>
            <a:r>
              <a:rPr lang="en-US" sz="1200" kern="1200" dirty="0">
                <a:solidFill>
                  <a:schemeClr val="tx1"/>
                </a:solidFill>
                <a:latin typeface="+mn-lt"/>
                <a:ea typeface="+mn-ea"/>
                <a:cs typeface="+mn-cs"/>
              </a:rPr>
              <a:t>Crisis Supports provide long term crisis prevention and stabilization in a residential setting (Crisis Therapeutic Home) through utilization of assessments, close monitoring, and a therapeutic milieu. Services are provided through planned and emergency admissions. Planned admissions will be provided to individuals who are receiving ongoing crisis services and need temporary, therapeutic interventions outside of their home setting in order to maintain stability.  Crisis stabilization admissions will be provided to individuals who are experiencing an identified behavioral health need and/or a behavioral challenge that is preventing them from experiencing stability within their home setting.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lgn="l">
              <a:spcBef>
                <a:spcPts val="0"/>
              </a:spcBef>
            </a:pP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allowable activities include but are not limited to:</a:t>
            </a:r>
          </a:p>
          <a:p>
            <a:r>
              <a:rPr lang="en-US" sz="1200" kern="1200" dirty="0">
                <a:solidFill>
                  <a:schemeClr val="tx1"/>
                </a:solidFill>
                <a:latin typeface="+mn-lt"/>
                <a:ea typeface="+mn-ea"/>
                <a:cs typeface="+mn-cs"/>
              </a:rPr>
              <a:t>1.        Psychiatric, neuropsychiatry, and psychological assessment, and other assessments and stabilization techniques;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2</a:t>
            </a:r>
            <a:r>
              <a:rPr lang="en-US" sz="1200" kern="1200" dirty="0">
                <a:solidFill>
                  <a:schemeClr val="tx1"/>
                </a:solidFill>
                <a:latin typeface="+mn-lt"/>
                <a:ea typeface="+mn-ea"/>
                <a:cs typeface="+mn-cs"/>
              </a:rPr>
              <a:t>.        Medication management and monitoring;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3</a:t>
            </a:r>
            <a:r>
              <a:rPr lang="en-US" sz="1200" kern="1200" dirty="0">
                <a:solidFill>
                  <a:schemeClr val="tx1"/>
                </a:solidFill>
                <a:latin typeface="+mn-lt"/>
                <a:ea typeface="+mn-ea"/>
                <a:cs typeface="+mn-cs"/>
              </a:rPr>
              <a:t>.        Behavior assessment and positive behavior support;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4</a:t>
            </a:r>
            <a:r>
              <a:rPr lang="en-US" sz="1200" kern="1200" dirty="0">
                <a:solidFill>
                  <a:schemeClr val="tx1"/>
                </a:solidFill>
                <a:latin typeface="+mn-lt"/>
                <a:ea typeface="+mn-ea"/>
                <a:cs typeface="+mn-cs"/>
              </a:rPr>
              <a:t>.        Intensive care coordination with other agencies and providers to assist the planning and delivery of services and supports to maintain community placement of the individual;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5</a:t>
            </a:r>
            <a:r>
              <a:rPr lang="en-US" sz="1200" kern="1200" dirty="0">
                <a:solidFill>
                  <a:schemeClr val="tx1"/>
                </a:solidFill>
                <a:latin typeface="+mn-lt"/>
                <a:ea typeface="+mn-ea"/>
                <a:cs typeface="+mn-cs"/>
              </a:rPr>
              <a:t>.        Training of family members and other caregivers and service providers in positive behavioral supports to maintain the individual in the community</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6</a:t>
            </a:r>
            <a:r>
              <a:rPr lang="en-US" sz="1200" kern="1200" dirty="0">
                <a:solidFill>
                  <a:schemeClr val="tx1"/>
                </a:solidFill>
                <a:latin typeface="+mn-lt"/>
                <a:ea typeface="+mn-ea"/>
                <a:cs typeface="+mn-cs"/>
              </a:rPr>
              <a:t>.      Assisting with skill building in the Crisis Therapeutic Home as related to the behavior creating the crisis in areas such as self-care/ADLs, independent living skills, self-esteem building activities, appropriate self-expression, coping skills, and medication compliance</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7</a:t>
            </a:r>
            <a:r>
              <a:rPr lang="en-US" sz="1200" kern="1200" dirty="0">
                <a:solidFill>
                  <a:schemeClr val="tx1"/>
                </a:solidFill>
                <a:latin typeface="+mn-lt"/>
                <a:ea typeface="+mn-ea"/>
                <a:cs typeface="+mn-cs"/>
              </a:rPr>
              <a:t>.      Supervision of the individual in crisis to ensure his or her safety and that of others in the environment.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Crisis </a:t>
            </a:r>
            <a:r>
              <a:rPr lang="en-US" sz="1200" kern="1200" dirty="0">
                <a:solidFill>
                  <a:schemeClr val="tx1"/>
                </a:solidFill>
                <a:latin typeface="+mn-lt"/>
                <a:ea typeface="+mn-ea"/>
                <a:cs typeface="+mn-cs"/>
              </a:rPr>
              <a:t>intervention shall be provided by a Licensed Mental Health Professional (LMHP), LMHP-supervisee, LMHP-resident, LMHP-RP,  a certified pre-screener, or QDDP.</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QDDP providing crisis intervention services must have:</a:t>
            </a:r>
          </a:p>
          <a:p>
            <a:r>
              <a:rPr lang="en-US" sz="1200" kern="1200" dirty="0">
                <a:solidFill>
                  <a:schemeClr val="tx1"/>
                </a:solidFill>
                <a:latin typeface="+mn-lt"/>
                <a:ea typeface="+mn-ea"/>
                <a:cs typeface="+mn-cs"/>
              </a:rPr>
              <a:t>1. At least one year of documented experience working directly with individuals who have developmental disabilities.</a:t>
            </a:r>
          </a:p>
          <a:p>
            <a:r>
              <a:rPr lang="en-US" sz="1200" kern="1200" dirty="0">
                <a:solidFill>
                  <a:schemeClr val="tx1"/>
                </a:solidFill>
                <a:latin typeface="+mn-lt"/>
                <a:ea typeface="+mn-ea"/>
                <a:cs typeface="+mn-cs"/>
              </a:rPr>
              <a:t>2. A bachelor’s degree in a human services field including, but not limited to, sociology, social work, special education, rehabilitation counseling, or psychology; or a bachelor’s degree in another field in addition to an advanced degree in a human services field; and </a:t>
            </a:r>
          </a:p>
          <a:p>
            <a:r>
              <a:rPr lang="en-US" sz="1200" kern="1200" dirty="0">
                <a:solidFill>
                  <a:schemeClr val="tx1"/>
                </a:solidFill>
                <a:latin typeface="+mn-lt"/>
                <a:ea typeface="+mn-ea"/>
                <a:cs typeface="+mn-cs"/>
              </a:rPr>
              <a:t>3. The required Virginia or national license, registration, or certification, as is applicable, in accordance with his or her profession.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Crisis </a:t>
            </a:r>
            <a:r>
              <a:rPr lang="en-US" sz="1200" kern="1200" dirty="0">
                <a:solidFill>
                  <a:schemeClr val="tx1"/>
                </a:solidFill>
                <a:latin typeface="+mn-lt"/>
                <a:ea typeface="+mn-ea"/>
                <a:cs typeface="+mn-cs"/>
              </a:rPr>
              <a:t>Support services provide intensive supports by appropriately trained staff in the area of crisis prevention, crisis intervention, and crisis stabilization to an individual who may experience an episodic behavioral or psychiatric crisis in the community which has the potential to jeopardize their current community living situation. This service shall be designed to stabilize the individual and strengthen the current living situation so the individual can be supported in the community during and beyond the crisis period.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sz="1200" kern="1200" dirty="0" smtClean="0">
              <a:solidFill>
                <a:schemeClr val="tx1"/>
              </a:solidFill>
              <a:latin typeface="Arial" charset="0"/>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r>
              <a:rPr lang="en-US" sz="1200" b="1" kern="1200" dirty="0">
                <a:latin typeface="+mn-lt"/>
                <a:ea typeface="+mn-ea"/>
                <a:cs typeface="+mn-cs"/>
              </a:rPr>
              <a:t> </a:t>
            </a:r>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a:buNone/>
            </a:pPr>
            <a:endParaRPr lang="en-US" dirty="0" smtClean="0"/>
          </a:p>
          <a:p>
            <a:pPr>
              <a:buNone/>
            </a:pPr>
            <a:r>
              <a:rPr lang="en-US" b="1" dirty="0" smtClean="0"/>
              <a:t>What </a:t>
            </a:r>
            <a:r>
              <a:rPr lang="en-US" b="1" dirty="0"/>
              <a:t>does this mean for providers?</a:t>
            </a:r>
          </a:p>
          <a:p>
            <a:r>
              <a:rPr lang="en-US" dirty="0"/>
              <a:t>For providers, the intellectual and developmental disability waivers’ redesign means that there will be enhanced service delivery options and increased flexibility in service design. This will be reflected in rates that promote qualified and well-trained staff to better support individuals with their changing needs.</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Crisis </a:t>
            </a:r>
            <a:r>
              <a:rPr lang="en-US" sz="1200" kern="1200" dirty="0">
                <a:solidFill>
                  <a:schemeClr val="tx1"/>
                </a:solidFill>
                <a:latin typeface="+mn-lt"/>
                <a:ea typeface="+mn-ea"/>
                <a:cs typeface="+mn-cs"/>
              </a:rPr>
              <a:t>Prevention - Crisis prevention services provide ongoing assessment of an individual’s medical, cognitive, and behavioral status as well as predictors of self injurious, disruptive, or destructive behaviors, with the initiation of positive behavior supports to prevent occurrence of crisis situations.  Crisis prevention also encompasses providing support to the family and the individual through facilitating team meetings, revising the behavior plan, etc. as they implement changes to the plan for support and address any residual concerns from the crisis situation.  Staff will arrange to train and mentor staff or family members who will support the individual long term once the crisis has stabilized in order to minimize or prevent recurrence of the crisis.  Crisis support staff will deliver such support in a way that maintains the individual's typical routine to the maximum extent possible.  </a:t>
            </a:r>
          </a:p>
          <a:p>
            <a:r>
              <a:rPr lang="en-US" sz="1200" kern="1200" dirty="0">
                <a:solidFill>
                  <a:schemeClr val="tx1"/>
                </a:solidFill>
                <a:latin typeface="Arial" charset="0"/>
                <a:ea typeface="+mn-ea"/>
                <a:cs typeface="+mn-cs"/>
              </a:rPr>
              <a:t>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Crisis </a:t>
            </a:r>
            <a:r>
              <a:rPr lang="en-US" sz="1200" kern="1200" dirty="0">
                <a:solidFill>
                  <a:schemeClr val="tx1"/>
                </a:solidFill>
                <a:latin typeface="+mn-lt"/>
                <a:ea typeface="+mn-ea"/>
                <a:cs typeface="+mn-cs"/>
              </a:rPr>
              <a:t>Intervention - Crisis intervention services are used in the midst of the crisis to prevent the further escalation of the situation and to maintain the immediate personal safety of those involved.  Crisis Intervention is a relatively short term service that provides a highly structured intervention that may include temporary changes to the person’s residence, removal of certain items from the setting, changes to the person’s daily routine, and emergency referrals to other care providers.  Those providing crisis intervention services must also be well-versed and fluent in verbal de-escalation techniques, including active listening, reflective listening, validation, and suggestions for immediate changes to the situation. </a:t>
            </a:r>
          </a:p>
          <a:p>
            <a:r>
              <a:rPr lang="en-US" sz="1200" kern="1200" dirty="0">
                <a:solidFill>
                  <a:schemeClr val="tx1"/>
                </a:solidFill>
                <a:latin typeface="Arial" charset="0"/>
                <a:ea typeface="+mn-ea"/>
                <a:cs typeface="+mn-cs"/>
              </a:rPr>
              <a:t> </a:t>
            </a:r>
          </a:p>
          <a:p>
            <a:r>
              <a:rPr lang="en-US" sz="1200" kern="1200" dirty="0">
                <a:solidFill>
                  <a:schemeClr val="tx1"/>
                </a:solidFill>
                <a:latin typeface="Arial" charset="0"/>
                <a:ea typeface="+mn-ea"/>
                <a:cs typeface="+mn-cs"/>
              </a:rPr>
              <a:t>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 </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Crisis </a:t>
            </a:r>
            <a:r>
              <a:rPr lang="en-US" sz="1200" kern="1200" dirty="0">
                <a:solidFill>
                  <a:schemeClr val="tx1"/>
                </a:solidFill>
                <a:latin typeface="+mn-lt"/>
                <a:ea typeface="+mn-ea"/>
                <a:cs typeface="+mn-cs"/>
              </a:rPr>
              <a:t>Stabilization - Crisis stabilization services begin once the acuity of the situation has resolved and there is no longer an immediate threat to the health and safety of those involved.  Crisis stabilization services are geared toward gaining a full understanding of all of the factors that precipitated the crisis and may have maintained it until trained staff from outside the immediate situation arrived.  Crisis stabilization plans are developed by staff trained in basic behavioral treatment and crisis management.  These plans may include modifications to the environment, interventions to enhance communication skills, or changes to the individual’s daily routine or structure.  Staff developing these plans must be able to train support staff, family, and other significant persons in the individual’s life.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Arial" charset="0"/>
                <a:ea typeface="+mn-ea"/>
                <a:cs typeface="+mn-cs"/>
              </a:rPr>
              <a:t>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124</a:t>
            </a:fld>
            <a:endParaRPr lang="en-US">
              <a:solidFill>
                <a:prstClr val="white"/>
              </a:solidFill>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a:t>
            </a:r>
            <a:r>
              <a:rPr lang="en-US" sz="1200" kern="1200" dirty="0">
                <a:solidFill>
                  <a:schemeClr val="tx1"/>
                </a:solidFill>
                <a:latin typeface="+mn-lt"/>
                <a:ea typeface="+mn-ea"/>
                <a:cs typeface="+mn-cs"/>
              </a:rPr>
              <a:t>significant changes to these services</a:t>
            </a:r>
            <a:r>
              <a:rPr lang="en-US" sz="1200" kern="1200" dirty="0">
                <a:solidFill>
                  <a:schemeClr val="tx1"/>
                </a:solidFill>
                <a:latin typeface="Arial" charset="0"/>
                <a:ea typeface="+mn-ea"/>
                <a:cs typeface="+mn-cs"/>
              </a:rPr>
              <a:t>.</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125</a:t>
            </a:fld>
            <a:endParaRPr lang="en-US">
              <a:solidFill>
                <a:prstClr val="white"/>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Personal assistance services mean direct support with activities of daily living, instrumental activities of daily living, access to the community, monitoring of self-administered medications or other medical needs, monitoring of health status and physical condition, and work-related personal assistance.  These services may be provided in home and community settings to enable an individual to maintain the health status and functional skills necessary to live in the community or participate in community activities.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Each individual and family/caregiver, family, or caregiver shall have a back-up plan for the individual's needed supports in case the personal assistant does not report for work as expected or terminates employment without prior notice.</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126</a:t>
            </a:fld>
            <a:endParaRPr lang="en-US" smtClean="0">
              <a:solidFill>
                <a:prstClr val="white"/>
              </a:solidFill>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Allowable activities include:</a:t>
            </a:r>
          </a:p>
          <a:p>
            <a:r>
              <a:rPr lang="en-US" sz="1200" kern="1200" dirty="0" smtClean="0">
                <a:solidFill>
                  <a:schemeClr val="tx1"/>
                </a:solidFill>
                <a:latin typeface="+mn-lt"/>
                <a:ea typeface="+mn-ea"/>
                <a:cs typeface="+mn-cs"/>
              </a:rPr>
              <a:t>1.  Support with activities of daily living (ADLs), such as:  bathing or showering, using the toilet, routine personal hygiene skills, dressing, transferring, etc.;</a:t>
            </a:r>
          </a:p>
          <a:p>
            <a:r>
              <a:rPr lang="en-US" sz="1200" kern="1200" dirty="0" smtClean="0">
                <a:solidFill>
                  <a:schemeClr val="tx1"/>
                </a:solidFill>
                <a:latin typeface="+mn-lt"/>
                <a:ea typeface="+mn-ea"/>
                <a:cs typeface="+mn-cs"/>
              </a:rPr>
              <a:t>2.  Support with monitoring health status and physical condition;</a:t>
            </a:r>
          </a:p>
          <a:p>
            <a:r>
              <a:rPr lang="en-US" sz="1200" kern="1200" dirty="0" smtClean="0">
                <a:solidFill>
                  <a:schemeClr val="tx1"/>
                </a:solidFill>
                <a:latin typeface="+mn-lt"/>
                <a:ea typeface="+mn-ea"/>
                <a:cs typeface="+mn-cs"/>
              </a:rPr>
              <a:t>3.  Support with medication and other medical needs;</a:t>
            </a:r>
          </a:p>
          <a:p>
            <a:r>
              <a:rPr lang="en-US" sz="1200" kern="1200" dirty="0" smtClean="0">
                <a:solidFill>
                  <a:schemeClr val="tx1"/>
                </a:solidFill>
                <a:latin typeface="+mn-lt"/>
                <a:ea typeface="+mn-ea"/>
                <a:cs typeface="+mn-cs"/>
              </a:rPr>
              <a:t>4.  Supporting the individual with preparation and eating of meals;</a:t>
            </a:r>
          </a:p>
          <a:p>
            <a:r>
              <a:rPr lang="en-US" sz="1200" kern="1200" dirty="0" smtClean="0">
                <a:solidFill>
                  <a:schemeClr val="tx1"/>
                </a:solidFill>
                <a:latin typeface="+mn-lt"/>
                <a:ea typeface="+mn-ea"/>
                <a:cs typeface="+mn-cs"/>
              </a:rPr>
              <a:t>5.  Support with housekeeping activities, such as bed making, dusting, and vacuuming, laundry, grocery shopping, etc.;</a:t>
            </a:r>
          </a:p>
          <a:p>
            <a:r>
              <a:rPr lang="en-US" sz="1200" kern="1200" dirty="0" smtClean="0">
                <a:solidFill>
                  <a:schemeClr val="tx1"/>
                </a:solidFill>
                <a:latin typeface="+mn-lt"/>
                <a:ea typeface="+mn-ea"/>
                <a:cs typeface="+mn-cs"/>
              </a:rPr>
              <a:t>6.  Support to assure the safety of the individual;</a:t>
            </a:r>
          </a:p>
          <a:p>
            <a:r>
              <a:rPr lang="en-US" sz="1200" kern="1200" dirty="0" smtClean="0">
                <a:solidFill>
                  <a:schemeClr val="tx1"/>
                </a:solidFill>
                <a:latin typeface="+mn-lt"/>
                <a:ea typeface="+mn-ea"/>
                <a:cs typeface="+mn-cs"/>
              </a:rPr>
              <a:t>7.  Support needed by the individual to participate in social, recreational and community activities; </a:t>
            </a:r>
          </a:p>
          <a:p>
            <a:r>
              <a:rPr lang="en-US" sz="1200" kern="1200" dirty="0" smtClean="0">
                <a:solidFill>
                  <a:schemeClr val="tx1"/>
                </a:solidFill>
                <a:latin typeface="+mn-lt"/>
                <a:ea typeface="+mn-ea"/>
                <a:cs typeface="+mn-cs"/>
              </a:rPr>
              <a:t>8.  Assistance with bowel/bladder programs, range of motion exercises, routine wound care that does not include sterile technique, and external catheter care when properly trained and supervised by an RN;</a:t>
            </a:r>
          </a:p>
          <a:p>
            <a:r>
              <a:rPr lang="en-US" sz="1200" kern="1200" dirty="0" smtClean="0">
                <a:solidFill>
                  <a:schemeClr val="tx1"/>
                </a:solidFill>
                <a:latin typeface="+mn-lt"/>
                <a:ea typeface="+mn-ea"/>
                <a:cs typeface="+mn-cs"/>
              </a:rPr>
              <a:t>9.  Accompanying the individual to appointments or meetings.</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127</a:t>
            </a:fld>
            <a:endParaRPr lang="en-US" smtClean="0">
              <a:solidFill>
                <a:prstClr val="white"/>
              </a:solidFill>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Arial" charset="0"/>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128</a:t>
            </a:fld>
            <a:endParaRPr lang="en-US" smtClean="0">
              <a:solidFill>
                <a:prstClr val="white"/>
              </a:solidFill>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Respite services are specifically designed to provide temporary, substitute care for that which is normally provided by the family or other unpaid, primary caregiver of an individual. Services are provided on a short-term basis because of the emergency absence or need for routine or periodic relief of the primary caregiver.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Such services may be provided in home and community settings to enable an individual to maintain the health status and functional skills necessary to live in the community or participate in community activities. When specified, such supportive services may include assistance with IADLs. </a:t>
            </a:r>
            <a:endParaRPr lang="en-US" b="1" dirty="0" smtClean="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129</a:t>
            </a:fld>
            <a:endParaRPr lang="en-US" smtClean="0">
              <a:solidFill>
                <a:prstClr val="white"/>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b="1" dirty="0" smtClean="0"/>
              <a:t>The </a:t>
            </a:r>
            <a:r>
              <a:rPr lang="en-US" b="1" dirty="0"/>
              <a:t>key elements</a:t>
            </a:r>
            <a:r>
              <a:rPr lang="en-US" b="1" baseline="0" dirty="0"/>
              <a:t> for the system</a:t>
            </a:r>
            <a:r>
              <a:rPr lang="en-US" b="1" baseline="0" dirty="0" smtClean="0"/>
              <a:t>. </a:t>
            </a:r>
            <a:r>
              <a:rPr lang="en-US" baseline="0" dirty="0" smtClean="0"/>
              <a:t>In part, this started with the Settlement Agreement, which is about how the system should be.  The March 2014 CMS Home &amp; Community Based Waivers is also an </a:t>
            </a:r>
            <a:r>
              <a:rPr lang="en-US" baseline="0" dirty="0" err="1" smtClean="0"/>
              <a:t>aspirational</a:t>
            </a:r>
            <a:r>
              <a:rPr lang="en-US" baseline="0" dirty="0" smtClean="0"/>
              <a:t> directive.  The move to one system is the focus instead of having one for large facilities and one for community.  The changes also merge two different systems ID and DD into a single community-based system of person-centered services and supports for people with ID and DD. </a:t>
            </a: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13</a:t>
            </a:fld>
            <a:endParaRPr lang="en-US"/>
          </a:p>
        </p:txBody>
      </p:sp>
    </p:spTree>
    <p:extLst>
      <p:ext uri="{BB962C8B-B14F-4D97-AF65-F5344CB8AC3E}">
        <p14:creationId xmlns="" xmlns:p14="http://schemas.microsoft.com/office/powerpoint/2010/main" val="400922794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allowable activities include, but are not limited to:</a:t>
            </a:r>
          </a:p>
          <a:p>
            <a:r>
              <a:rPr lang="en-US" sz="1200" kern="1200" dirty="0" smtClean="0">
                <a:solidFill>
                  <a:schemeClr val="tx1"/>
                </a:solidFill>
                <a:latin typeface="+mn-lt"/>
                <a:ea typeface="+mn-ea"/>
                <a:cs typeface="+mn-cs"/>
              </a:rPr>
              <a:t>1) Support with activities of daily living such as: bathing or showering, toileting, routine personal hygiene skills, dressing, transferring, etc.; </a:t>
            </a:r>
          </a:p>
          <a:p>
            <a:r>
              <a:rPr lang="en-US" sz="1200" kern="1200" dirty="0" smtClean="0">
                <a:solidFill>
                  <a:schemeClr val="tx1"/>
                </a:solidFill>
                <a:latin typeface="+mn-lt"/>
                <a:ea typeface="+mn-ea"/>
                <a:cs typeface="+mn-cs"/>
              </a:rPr>
              <a:t>2) Support with monitoring health status and physical condition;</a:t>
            </a:r>
          </a:p>
          <a:p>
            <a:r>
              <a:rPr lang="en-US" sz="1200" kern="1200" dirty="0" smtClean="0">
                <a:solidFill>
                  <a:schemeClr val="tx1"/>
                </a:solidFill>
                <a:latin typeface="+mn-lt"/>
                <a:ea typeface="+mn-ea"/>
                <a:cs typeface="+mn-cs"/>
              </a:rPr>
              <a:t>3) Support with medication;</a:t>
            </a:r>
          </a:p>
          <a:p>
            <a:r>
              <a:rPr lang="en-US" sz="1200" kern="1200" dirty="0" smtClean="0">
                <a:solidFill>
                  <a:schemeClr val="tx1"/>
                </a:solidFill>
                <a:latin typeface="+mn-lt"/>
                <a:ea typeface="+mn-ea"/>
                <a:cs typeface="+mn-cs"/>
              </a:rPr>
              <a:t>4) Support with medical needs;</a:t>
            </a:r>
          </a:p>
          <a:p>
            <a:r>
              <a:rPr lang="en-US" sz="1200" kern="1200" dirty="0" smtClean="0">
                <a:solidFill>
                  <a:schemeClr val="tx1"/>
                </a:solidFill>
                <a:latin typeface="+mn-lt"/>
                <a:ea typeface="+mn-ea"/>
                <a:cs typeface="+mn-cs"/>
              </a:rPr>
              <a:t>5) Support with preparation and eating of meals;</a:t>
            </a:r>
          </a:p>
          <a:p>
            <a:r>
              <a:rPr lang="en-US" sz="1200" kern="1200" dirty="0" smtClean="0">
                <a:solidFill>
                  <a:schemeClr val="tx1"/>
                </a:solidFill>
                <a:latin typeface="+mn-lt"/>
                <a:ea typeface="+mn-ea"/>
                <a:cs typeface="+mn-cs"/>
              </a:rPr>
              <a:t>6) Support with housekeeping activities, such as bed-making, dusting and vacuuming, laundry, grocery shopping, etc.;</a:t>
            </a:r>
          </a:p>
          <a:p>
            <a:r>
              <a:rPr lang="en-US" sz="1200" kern="1200" dirty="0" smtClean="0">
                <a:solidFill>
                  <a:schemeClr val="tx1"/>
                </a:solidFill>
                <a:latin typeface="+mn-lt"/>
                <a:ea typeface="+mn-ea"/>
                <a:cs typeface="+mn-cs"/>
              </a:rPr>
              <a:t>7) Support to ensure the safety of the individual;</a:t>
            </a:r>
          </a:p>
          <a:p>
            <a:r>
              <a:rPr lang="en-US" sz="1200" kern="1200" dirty="0" smtClean="0">
                <a:solidFill>
                  <a:schemeClr val="tx1"/>
                </a:solidFill>
                <a:latin typeface="+mn-lt"/>
                <a:ea typeface="+mn-ea"/>
                <a:cs typeface="+mn-cs"/>
              </a:rPr>
              <a:t>8) Support needed by the individual to participate in social, recreational, or community activities;</a:t>
            </a:r>
          </a:p>
          <a:p>
            <a:r>
              <a:rPr lang="en-US" sz="1200" kern="1200" dirty="0" smtClean="0">
                <a:solidFill>
                  <a:schemeClr val="tx1"/>
                </a:solidFill>
                <a:latin typeface="+mn-lt"/>
                <a:ea typeface="+mn-ea"/>
                <a:cs typeface="+mn-cs"/>
              </a:rPr>
              <a:t>9) Assistance with bowel/bladder programs, range of motion exercises, routine wound care that does not include sterile technique, and external catheter care when properly trained and supervised by an RN;</a:t>
            </a:r>
          </a:p>
          <a:p>
            <a:r>
              <a:rPr lang="en-US" sz="1200" kern="1200" dirty="0" smtClean="0">
                <a:solidFill>
                  <a:schemeClr val="tx1"/>
                </a:solidFill>
                <a:latin typeface="+mn-lt"/>
                <a:ea typeface="+mn-ea"/>
                <a:cs typeface="+mn-cs"/>
              </a:rPr>
              <a:t>10) Accompanying the individual to appointments or meetings.</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130</a:t>
            </a:fld>
            <a:endParaRPr lang="en-US" smtClean="0">
              <a:solidFill>
                <a:prstClr val="white"/>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Companion services provide nonmedical care, socialization, or support to adults, ages 18 and older.  This service is provided in an individual's home or at various locations in the community.</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131</a:t>
            </a:fld>
            <a:endParaRPr lang="en-US" smtClean="0">
              <a:solidFill>
                <a:prstClr val="white"/>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allowable activities include, but are not limited to:</a:t>
            </a:r>
          </a:p>
          <a:p>
            <a:r>
              <a:rPr lang="en-US" sz="1200" kern="1200" dirty="0" smtClean="0">
                <a:solidFill>
                  <a:schemeClr val="tx1"/>
                </a:solidFill>
                <a:latin typeface="+mn-lt"/>
                <a:ea typeface="+mn-ea"/>
                <a:cs typeface="+mn-cs"/>
              </a:rPr>
              <a:t>1.  Assistance or support with tasks such as meal preparation, laundry, and shopping;</a:t>
            </a:r>
          </a:p>
          <a:p>
            <a:r>
              <a:rPr lang="en-US" sz="1200" kern="1200" dirty="0" smtClean="0">
                <a:solidFill>
                  <a:schemeClr val="tx1"/>
                </a:solidFill>
                <a:latin typeface="+mn-lt"/>
                <a:ea typeface="+mn-ea"/>
                <a:cs typeface="+mn-cs"/>
              </a:rPr>
              <a:t>2.  Assistance with light housekeeping tasks;</a:t>
            </a:r>
          </a:p>
          <a:p>
            <a:r>
              <a:rPr lang="en-US" sz="1200" kern="1200" dirty="0" smtClean="0">
                <a:solidFill>
                  <a:schemeClr val="tx1"/>
                </a:solidFill>
                <a:latin typeface="+mn-lt"/>
                <a:ea typeface="+mn-ea"/>
                <a:cs typeface="+mn-cs"/>
              </a:rPr>
              <a:t>3.  Assistance with self-administration of medication;</a:t>
            </a:r>
          </a:p>
          <a:p>
            <a:r>
              <a:rPr lang="en-US" sz="1200" kern="1200" dirty="0" smtClean="0">
                <a:solidFill>
                  <a:schemeClr val="tx1"/>
                </a:solidFill>
                <a:latin typeface="+mn-lt"/>
                <a:ea typeface="+mn-ea"/>
                <a:cs typeface="+mn-cs"/>
              </a:rPr>
              <a:t>4.  Assistance or support with community access and recreational activities; and</a:t>
            </a:r>
          </a:p>
          <a:p>
            <a:r>
              <a:rPr lang="en-US" sz="1200" kern="1200" dirty="0" smtClean="0">
                <a:solidFill>
                  <a:schemeClr val="tx1"/>
                </a:solidFill>
                <a:latin typeface="+mn-lt"/>
                <a:ea typeface="+mn-ea"/>
                <a:cs typeface="+mn-cs"/>
              </a:rPr>
              <a:t>5.  Support to assure the safety of the individual.</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132</a:t>
            </a:fld>
            <a:endParaRPr lang="en-US" smtClean="0">
              <a:solidFill>
                <a:prstClr val="white"/>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Unlike personal assistance and residential support, companion services do not permit routine support with activities of daily living (such as toileting, bathing, dressing, grooming).  The allowable activities center on instrumental activities of daily living (meal prep, shopping, community integration, etc.).  </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133</a:t>
            </a:fld>
            <a:endParaRPr lang="en-US" smtClean="0">
              <a:solidFill>
                <a:prstClr val="white"/>
              </a:solidFil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a:t>
            </a:r>
            <a:r>
              <a:rPr lang="en-US" sz="1200" kern="1200" dirty="0" smtClean="0">
                <a:solidFill>
                  <a:schemeClr val="tx1"/>
                </a:solidFill>
                <a:latin typeface="+mn-lt"/>
                <a:ea typeface="+mn-ea"/>
                <a:cs typeface="+mn-cs"/>
              </a:rPr>
              <a:t>hen services are reimbursed on a daily basis, it eliminates considerations for general supervision, periodic supports, and safety (overnight) supports.</a:t>
            </a:r>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b="0" dirty="0" smtClean="0">
              <a:latin typeface="+mn-lt"/>
            </a:endParaRPr>
          </a:p>
          <a:p>
            <a:r>
              <a:rPr lang="en-US" b="0" dirty="0" smtClean="0">
                <a:latin typeface="+mn-lt"/>
              </a:rPr>
              <a:t>Individuals </a:t>
            </a:r>
            <a:r>
              <a:rPr lang="en-US" b="0" dirty="0">
                <a:latin typeface="+mn-lt"/>
              </a:rPr>
              <a:t>typically live alone or with roommates in their own homes or apartments. </a:t>
            </a:r>
          </a:p>
          <a:p>
            <a:endParaRPr lang="en-US" b="0" dirty="0">
              <a:latin typeface="+mn-lt"/>
            </a:endParaRPr>
          </a:p>
          <a:p>
            <a:r>
              <a:rPr lang="en-US" b="0" dirty="0">
                <a:latin typeface="+mn-lt"/>
              </a:rPr>
              <a:t>These services are not provided in licensed homes. The supports may be provided in the individual's residence or in community settings. </a:t>
            </a:r>
          </a:p>
          <a:p>
            <a:endParaRPr lang="en-US" b="0" dirty="0">
              <a:latin typeface="+mn-lt"/>
            </a:endParaRPr>
          </a:p>
          <a:p>
            <a:r>
              <a:rPr lang="en-US" b="0" dirty="0">
                <a:latin typeface="+mn-lt"/>
              </a:rPr>
              <a:t>Note about the billing unit:  there will also be a rate for a partial month for when the</a:t>
            </a:r>
            <a:r>
              <a:rPr lang="en-US" b="0" baseline="0" dirty="0">
                <a:latin typeface="+mn-lt"/>
              </a:rPr>
              <a:t> service starts or ends mid-month.</a:t>
            </a:r>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individual must have a backup plan for times when Independent Living Supports cannot be provided as regularly scheduled.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There </a:t>
            </a:r>
            <a:r>
              <a:rPr lang="en-US" sz="1200" kern="1200" dirty="0">
                <a:solidFill>
                  <a:schemeClr val="tx1"/>
                </a:solidFill>
                <a:latin typeface="+mn-lt"/>
                <a:ea typeface="+mn-ea"/>
                <a:cs typeface="+mn-cs"/>
              </a:rPr>
              <a:t>shall be a DBHDS-licensed provider responsible for managing administrative aspects of service (roommate matching as needed, background checks, training, periodic monitoring, disbursing funds to the individual). This provider agency will receive a flat fee payment for completion of these activities.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live-in companion</a:t>
            </a:r>
            <a:r>
              <a:rPr lang="en-US" sz="1200" kern="1200" baseline="0" dirty="0">
                <a:solidFill>
                  <a:schemeClr val="tx1"/>
                </a:solidFill>
                <a:latin typeface="+mn-lt"/>
                <a:ea typeface="+mn-ea"/>
                <a:cs typeface="+mn-cs"/>
              </a:rPr>
              <a:t> is NOT an employee of the licensed coordinating agency.</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DBHDS licensed coordinating agency of Shared Living must meet one of the following provider categories: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1.        An agency licensed by DBHDS as a provider of group home residential services</a:t>
            </a:r>
          </a:p>
          <a:p>
            <a:r>
              <a:rPr lang="en-US" sz="1200" kern="1200" dirty="0">
                <a:solidFill>
                  <a:schemeClr val="tx1"/>
                </a:solidFill>
                <a:latin typeface="+mn-lt"/>
                <a:ea typeface="+mn-ea"/>
                <a:cs typeface="+mn-cs"/>
              </a:rPr>
              <a:t>2.        An agency licensed by DBHDS as a provider of supervised living residential services</a:t>
            </a:r>
          </a:p>
          <a:p>
            <a:r>
              <a:rPr lang="en-US" sz="1200" kern="1200" dirty="0">
                <a:solidFill>
                  <a:schemeClr val="tx1"/>
                </a:solidFill>
                <a:latin typeface="+mn-lt"/>
                <a:ea typeface="+mn-ea"/>
                <a:cs typeface="+mn-cs"/>
              </a:rPr>
              <a:t>3.        An agency licensed by DBHDS as a provider of sponsored residential home services </a:t>
            </a:r>
          </a:p>
          <a:p>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5788" y="306388"/>
            <a:ext cx="2890837" cy="2170112"/>
          </a:xfrm>
        </p:spPr>
      </p:sp>
      <p:sp>
        <p:nvSpPr>
          <p:cNvPr id="3" name="Notes Placeholder 2"/>
          <p:cNvSpPr>
            <a:spLocks noGrp="1"/>
          </p:cNvSpPr>
          <p:nvPr>
            <p:ph type="body" idx="1"/>
          </p:nvPr>
        </p:nvSpPr>
        <p:spPr>
          <a:xfrm>
            <a:off x="83288" y="2540002"/>
            <a:ext cx="6634716" cy="6400800"/>
          </a:xfrm>
        </p:spPr>
        <p:txBody>
          <a:bodyPr>
            <a:noAutofit/>
          </a:bodyPr>
          <a:lstStyle/>
          <a:p>
            <a:pPr marL="113781" indent="-113781">
              <a:lnSpc>
                <a:spcPts val="1493"/>
              </a:lnSpc>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a:solidFill>
                  <a:schemeClr val="tx1"/>
                </a:solidFill>
                <a:latin typeface="+mn-lt"/>
                <a:ea typeface="+mn-ea"/>
                <a:cs typeface="+mn-cs"/>
              </a:rPr>
              <a:t> Companionship supports may include:</a:t>
            </a:r>
          </a:p>
          <a:p>
            <a:r>
              <a:rPr lang="en-US" sz="1200" kern="1200" dirty="0">
                <a:solidFill>
                  <a:schemeClr val="tx1"/>
                </a:solidFill>
                <a:latin typeface="+mn-lt"/>
                <a:ea typeface="+mn-ea"/>
                <a:cs typeface="+mn-cs"/>
              </a:rPr>
              <a:t>  •        The provision of fellowship, which means to engage the individual in social, physical or mental activities, such as conversation, games, crafts, accompanying the person on walks, errands, appointments and social and recreational activities.</a:t>
            </a:r>
          </a:p>
          <a:p>
            <a:r>
              <a:rPr lang="en-US" sz="1200" kern="1200" dirty="0">
                <a:solidFill>
                  <a:schemeClr val="tx1"/>
                </a:solidFill>
                <a:latin typeface="+mn-lt"/>
                <a:ea typeface="+mn-ea"/>
                <a:cs typeface="+mn-cs"/>
              </a:rPr>
              <a:t> •        Enhanced feelings of security which means to provide necessary social and emotional support to the individual when inside or outside of the residence.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ADL and IADL supports may also be provided, but will account for no more than 20% of the anticipated companionship time, and may include:</a:t>
            </a:r>
          </a:p>
          <a:p>
            <a:r>
              <a:rPr lang="en-US" sz="1200" kern="1200" dirty="0">
                <a:solidFill>
                  <a:schemeClr val="tx1"/>
                </a:solidFill>
                <a:latin typeface="+mn-lt"/>
                <a:ea typeface="+mn-ea"/>
                <a:cs typeface="+mn-cs"/>
              </a:rPr>
              <a:t>  •        Assistance with Instrumental Activities of Daily Living (IADLs) which are tasks that enable a person to live independently at home, such as meal preparation, light housework, assistance with the physical taking of medications</a:t>
            </a:r>
          </a:p>
          <a:p>
            <a:r>
              <a:rPr lang="en-US" sz="1200" kern="1200" dirty="0">
                <a:solidFill>
                  <a:schemeClr val="tx1"/>
                </a:solidFill>
                <a:latin typeface="+mn-lt"/>
                <a:ea typeface="+mn-ea"/>
                <a:cs typeface="+mn-cs"/>
              </a:rPr>
              <a:t> •        Assistance with Activities of Daily Living (ADLS), either with routine prompting and/or intermittently providing direct assistance for ADLS such as dressing, grooming, feeding, bathing, toileting and transferring.</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live-in </a:t>
            </a:r>
            <a:r>
              <a:rPr lang="en-US" sz="1200" kern="1200" dirty="0" smtClean="0">
                <a:solidFill>
                  <a:schemeClr val="tx1"/>
                </a:solidFill>
                <a:latin typeface="+mn-lt"/>
                <a:ea typeface="+mn-ea"/>
                <a:cs typeface="+mn-cs"/>
              </a:rPr>
              <a:t>roommate will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have the responsibility for providing habilitative (skill building) or medical services.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t>
            </a:r>
            <a:r>
              <a:rPr lang="en-US" sz="1200" kern="1200" dirty="0">
                <a:solidFill>
                  <a:schemeClr val="tx1"/>
                </a:solidFill>
                <a:latin typeface="Arial" charset="0"/>
                <a:ea typeface="+mn-ea"/>
                <a:cs typeface="+mn-cs"/>
              </a:rPr>
              <a:t>individual will choose who lives with him/her and together, through a person centered process, determine the companionship supports provided based on preferences and need.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Payment </a:t>
            </a:r>
            <a:r>
              <a:rPr lang="en-US" sz="1200" kern="1200" dirty="0">
                <a:solidFill>
                  <a:schemeClr val="tx1"/>
                </a:solidFill>
                <a:latin typeface="+mn-lt"/>
                <a:ea typeface="+mn-ea"/>
                <a:cs typeface="+mn-cs"/>
              </a:rPr>
              <a:t>will not be made directly to the live-in </a:t>
            </a:r>
            <a:r>
              <a:rPr lang="en-US" sz="1200" kern="1200" dirty="0" smtClean="0">
                <a:solidFill>
                  <a:schemeClr val="tx1"/>
                </a:solidFill>
                <a:latin typeface="+mn-lt"/>
                <a:ea typeface="+mn-ea"/>
                <a:cs typeface="+mn-cs"/>
              </a:rPr>
              <a:t>roommate </a:t>
            </a:r>
            <a:r>
              <a:rPr lang="en-US" sz="1200" kern="1200" dirty="0">
                <a:solidFill>
                  <a:schemeClr val="tx1"/>
                </a:solidFill>
                <a:latin typeface="+mn-lt"/>
                <a:ea typeface="+mn-ea"/>
                <a:cs typeface="+mn-cs"/>
              </a:rPr>
              <a:t>but to a provider agency that will in turn transfer the appropriate amount of funds to the individual.   The service is available to adult individuals, aged 18 years of age or older.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individual must reside in his or her own home or leased residence.  Payment will not be made when the individual lives in the live-in companion’s home, in a residence that is owned or leased by the provider agency, or any other residential arrangement where the individual is not directly responsible for the residence.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live-in companion must not be the individual's parent or spouse.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 </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live-in companion must:</a:t>
            </a:r>
          </a:p>
          <a:p>
            <a:r>
              <a:rPr lang="en-US" sz="1200" kern="1200" dirty="0">
                <a:solidFill>
                  <a:schemeClr val="tx1"/>
                </a:solidFill>
                <a:latin typeface="+mn-lt"/>
                <a:ea typeface="+mn-ea"/>
                <a:cs typeface="+mn-cs"/>
              </a:rPr>
              <a:t> - complete and pass background checks, including criminal registry checks required by §§ 37.2-416, 37.2-506, and 37.2-607 of the Code of VA.</a:t>
            </a:r>
          </a:p>
          <a:p>
            <a:r>
              <a:rPr lang="en-US" sz="1200" kern="1200" dirty="0">
                <a:solidFill>
                  <a:schemeClr val="tx1"/>
                </a:solidFill>
                <a:latin typeface="+mn-lt"/>
                <a:ea typeface="+mn-ea"/>
                <a:cs typeface="+mn-cs"/>
              </a:rPr>
              <a:t> - successfully meet training requirements defined in the individual's person-centered plan such as CPR training, safety awareness, fire safety and disaster planning, conflict management and resolution, or any other necessary specialized training.</a:t>
            </a:r>
          </a:p>
          <a:p>
            <a:r>
              <a:rPr lang="en-US" sz="1200" kern="1200" dirty="0">
                <a:solidFill>
                  <a:schemeClr val="tx1"/>
                </a:solidFill>
                <a:latin typeface="Arial" charset="0"/>
                <a:ea typeface="+mn-ea"/>
                <a:cs typeface="+mn-cs"/>
              </a:rPr>
              <a:t> </a:t>
            </a:r>
          </a:p>
          <a:p>
            <a:endParaRPr lang="en-US" sz="1200" kern="1200" dirty="0">
              <a:solidFill>
                <a:schemeClr val="tx1"/>
              </a:solidFill>
              <a:latin typeface="Arial" charset="0"/>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a:solidFill>
                <a:schemeClr val="tx1"/>
              </a:solidFill>
              <a:latin typeface="Arial" charset="0"/>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a:t>
            </a:r>
            <a:r>
              <a:rPr lang="en-US" sz="1200" kern="1200" dirty="0">
                <a:solidFill>
                  <a:schemeClr val="tx1"/>
                </a:solidFill>
                <a:latin typeface="+mn-lt"/>
                <a:ea typeface="+mn-ea"/>
                <a:cs typeface="+mn-cs"/>
              </a:rPr>
              <a:t>is technically</a:t>
            </a:r>
            <a:r>
              <a:rPr lang="en-US" sz="1200" kern="1200" baseline="0" dirty="0">
                <a:solidFill>
                  <a:schemeClr val="tx1"/>
                </a:solidFill>
                <a:latin typeface="+mn-lt"/>
                <a:ea typeface="+mn-ea"/>
                <a:cs typeface="+mn-cs"/>
              </a:rPr>
              <a:t> not a new service, but is now broken out from “congregate residential” as its own service.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The daily</a:t>
            </a:r>
            <a:r>
              <a:rPr lang="en-US" sz="1200" kern="1200" baseline="0" dirty="0">
                <a:solidFill>
                  <a:schemeClr val="tx1"/>
                </a:solidFill>
                <a:latin typeface="+mn-lt"/>
                <a:ea typeface="+mn-ea"/>
                <a:cs typeface="+mn-cs"/>
              </a:rPr>
              <a:t>/tiered reimbursement structure takes effect 7/1/16.</a:t>
            </a:r>
          </a:p>
          <a:p>
            <a:r>
              <a:rPr lang="en-US" sz="1200" kern="1200" dirty="0" smtClean="0">
                <a:solidFill>
                  <a:schemeClr val="tx1"/>
                </a:solidFill>
                <a:latin typeface="+mn-lt"/>
                <a:ea typeface="+mn-ea"/>
                <a:cs typeface="+mn-cs"/>
              </a:rPr>
              <a:t>Supported </a:t>
            </a:r>
            <a:r>
              <a:rPr lang="en-US" sz="1200" kern="1200" dirty="0">
                <a:solidFill>
                  <a:schemeClr val="tx1"/>
                </a:solidFill>
                <a:latin typeface="+mn-lt"/>
                <a:ea typeface="+mn-ea"/>
                <a:cs typeface="+mn-cs"/>
              </a:rPr>
              <a:t>living takes place in an apartment setting operated by a DBHDS licensed provider.  These services shall consist of skill-building, routine supports, general supports, and safety supports, that enable an individual to acquire, retain, or improve the self-help, socialization, and adaptive skills necessary to reside successfully in home and community-based settings.  </a:t>
            </a:r>
          </a:p>
          <a:p>
            <a:r>
              <a:rPr lang="en-US" sz="1200" kern="1200" dirty="0" smtClean="0">
                <a:solidFill>
                  <a:schemeClr val="tx1"/>
                </a:solidFill>
                <a:latin typeface="+mn-lt"/>
                <a:ea typeface="+mn-ea"/>
                <a:cs typeface="+mn-cs"/>
              </a:rPr>
              <a:t>Service </a:t>
            </a:r>
            <a:r>
              <a:rPr lang="en-US" sz="1200" kern="1200" dirty="0">
                <a:solidFill>
                  <a:schemeClr val="tx1"/>
                </a:solidFill>
                <a:latin typeface="+mn-lt"/>
                <a:ea typeface="+mn-ea"/>
                <a:cs typeface="+mn-cs"/>
              </a:rPr>
              <a:t>providers shall be reimbursed only for the amount and type of residential support services that are included in the individual's approved person-centered plan. </a:t>
            </a:r>
          </a:p>
          <a:p>
            <a:r>
              <a:rPr lang="en-US" sz="1200" kern="1200" dirty="0" smtClean="0">
                <a:solidFill>
                  <a:schemeClr val="tx1"/>
                </a:solidFill>
                <a:latin typeface="+mn-lt"/>
                <a:ea typeface="+mn-ea"/>
                <a:cs typeface="+mn-cs"/>
              </a:rPr>
              <a:t>Residential </a:t>
            </a:r>
            <a:r>
              <a:rPr lang="en-US" sz="1200" kern="1200" dirty="0">
                <a:solidFill>
                  <a:schemeClr val="tx1"/>
                </a:solidFill>
                <a:latin typeface="+mn-lt"/>
                <a:ea typeface="+mn-ea"/>
                <a:cs typeface="+mn-cs"/>
              </a:rPr>
              <a:t>services shall be authorized for Medicaid reimbursement in the person-centered plan only when the individual requires these services and when such needs exceed the services included in the individual's room and board arrangements with the service provider.</a:t>
            </a:r>
          </a:p>
          <a:p>
            <a:r>
              <a:rPr lang="en-US" sz="1200" kern="1200" dirty="0" smtClean="0">
                <a:solidFill>
                  <a:schemeClr val="tx1"/>
                </a:solidFill>
                <a:latin typeface="+mn-lt"/>
                <a:ea typeface="+mn-ea"/>
                <a:cs typeface="+mn-cs"/>
              </a:rPr>
              <a:t>Supported </a:t>
            </a:r>
            <a:r>
              <a:rPr lang="en-US" sz="1200" kern="1200" dirty="0">
                <a:solidFill>
                  <a:schemeClr val="tx1"/>
                </a:solidFill>
                <a:latin typeface="+mn-lt"/>
                <a:ea typeface="+mn-ea"/>
                <a:cs typeface="+mn-cs"/>
              </a:rPr>
              <a:t>Living residential services to the individual in the form of ‘round the clock availability of staff services performed by paid staff who have the ability to respond in a timely manner. These supports may be provided individually or simultaneously to more than one individual living in that home, depending on the required support. </a:t>
            </a:r>
          </a:p>
          <a:p>
            <a:r>
              <a:rPr lang="en-US" sz="1200" kern="1200" dirty="0" smtClean="0">
                <a:solidFill>
                  <a:schemeClr val="tx1"/>
                </a:solidFill>
                <a:latin typeface="+mn-lt"/>
                <a:ea typeface="+mn-ea"/>
                <a:cs typeface="+mn-cs"/>
              </a:rPr>
              <a:t>Residential </a:t>
            </a:r>
            <a:r>
              <a:rPr lang="en-US" sz="1200" kern="1200" dirty="0">
                <a:solidFill>
                  <a:schemeClr val="tx1"/>
                </a:solidFill>
                <a:latin typeface="+mn-lt"/>
                <a:ea typeface="+mn-ea"/>
                <a:cs typeface="+mn-cs"/>
              </a:rPr>
              <a:t>Support includes the expectation of the presence of a skills development (formerly called training) component, along with the provision of supports, as needed.</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allowable activities include, but are not limited to:</a:t>
            </a:r>
          </a:p>
          <a:p>
            <a:pPr marL="228600" indent="-228600">
              <a:buAutoNum type="arabicParenR"/>
            </a:pPr>
            <a:r>
              <a:rPr lang="en-US" sz="1200" kern="1200" dirty="0" smtClean="0">
                <a:solidFill>
                  <a:schemeClr val="tx1"/>
                </a:solidFill>
                <a:latin typeface="+mn-lt"/>
                <a:ea typeface="+mn-ea"/>
                <a:cs typeface="+mn-cs"/>
              </a:rPr>
              <a:t>Skill-building </a:t>
            </a:r>
            <a:r>
              <a:rPr lang="en-US" sz="1200" kern="1200" dirty="0">
                <a:solidFill>
                  <a:schemeClr val="tx1"/>
                </a:solidFill>
                <a:latin typeface="+mn-lt"/>
                <a:ea typeface="+mn-ea"/>
                <a:cs typeface="+mn-cs"/>
              </a:rPr>
              <a:t>related to personal care activities (toileting, bathing, and grooming; dressing; eating; mobility; communication; household chores; food preparation; money management; shopping, etc.);</a:t>
            </a:r>
          </a:p>
          <a:p>
            <a:r>
              <a:rPr lang="en-US" sz="1200" kern="1200" dirty="0" smtClean="0">
                <a:solidFill>
                  <a:schemeClr val="tx1"/>
                </a:solidFill>
                <a:latin typeface="+mn-lt"/>
                <a:ea typeface="+mn-ea"/>
                <a:cs typeface="+mn-cs"/>
              </a:rPr>
              <a:t>2</a:t>
            </a:r>
            <a:r>
              <a:rPr lang="en-US" sz="1200" kern="1200" dirty="0">
                <a:solidFill>
                  <a:schemeClr val="tx1"/>
                </a:solidFill>
                <a:latin typeface="+mn-lt"/>
                <a:ea typeface="+mn-ea"/>
                <a:cs typeface="+mn-cs"/>
              </a:rPr>
              <a:t>) Skill-building related to the use of community resources (transportation, shopping, dining at restaurants, participating in social and recreational activities, etc.);</a:t>
            </a:r>
          </a:p>
          <a:p>
            <a:r>
              <a:rPr lang="en-US" sz="1200" kern="1200" dirty="0" smtClean="0">
                <a:solidFill>
                  <a:schemeClr val="tx1"/>
                </a:solidFill>
                <a:latin typeface="+mn-lt"/>
                <a:ea typeface="+mn-ea"/>
                <a:cs typeface="+mn-cs"/>
              </a:rPr>
              <a:t>3</a:t>
            </a:r>
            <a:r>
              <a:rPr lang="en-US" sz="1200" kern="1200" dirty="0">
                <a:solidFill>
                  <a:schemeClr val="tx1"/>
                </a:solidFill>
                <a:latin typeface="+mn-lt"/>
                <a:ea typeface="+mn-ea"/>
                <a:cs typeface="+mn-cs"/>
              </a:rPr>
              <a:t>) Supporting the individual in developing the ability to replace challenging behavior with positive, accepted behavior for home and community environments, for example (not all inclusive):</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 Developing a circle of friends;</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 Handling social encounters with others; or</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 Redirecting challenging behavior.</a:t>
            </a:r>
          </a:p>
          <a:p>
            <a:r>
              <a:rPr lang="en-US" sz="1200" kern="1200" dirty="0" smtClean="0">
                <a:solidFill>
                  <a:schemeClr val="tx1"/>
                </a:solidFill>
                <a:latin typeface="+mn-lt"/>
                <a:ea typeface="+mn-ea"/>
                <a:cs typeface="+mn-cs"/>
              </a:rPr>
              <a:t>4</a:t>
            </a:r>
            <a:r>
              <a:rPr lang="en-US" sz="1200" kern="1200" dirty="0">
                <a:solidFill>
                  <a:schemeClr val="tx1"/>
                </a:solidFill>
                <a:latin typeface="+mn-lt"/>
                <a:ea typeface="+mn-ea"/>
                <a:cs typeface="+mn-cs"/>
              </a:rPr>
              <a:t>) Monitoring health and physical conditions and providing supports with medication or other medical needs; </a:t>
            </a:r>
          </a:p>
          <a:p>
            <a:r>
              <a:rPr lang="en-US" sz="1200" kern="1200" dirty="0" smtClean="0">
                <a:solidFill>
                  <a:schemeClr val="tx1"/>
                </a:solidFill>
                <a:latin typeface="+mn-lt"/>
                <a:ea typeface="+mn-ea"/>
                <a:cs typeface="+mn-cs"/>
              </a:rPr>
              <a:t>5</a:t>
            </a:r>
            <a:r>
              <a:rPr lang="en-US" sz="1200" kern="1200" dirty="0">
                <a:solidFill>
                  <a:schemeClr val="tx1"/>
                </a:solidFill>
                <a:latin typeface="+mn-lt"/>
                <a:ea typeface="+mn-ea"/>
                <a:cs typeface="+mn-cs"/>
              </a:rPr>
              <a:t>) Providing supports with personal care, ADLs, and use of community resources, for example (not all-inclusive):</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 Completing personal care or mealtime tasks when physically unable to do so; or</a:t>
            </a:r>
          </a:p>
          <a:p>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 Completing daily tasks, such as laundry, meal preparation, using the bank, or other tasks essential to the individual’s health and welfare</a:t>
            </a:r>
          </a:p>
          <a:p>
            <a:r>
              <a:rPr lang="en-US" sz="1200" kern="1200" dirty="0" smtClean="0">
                <a:solidFill>
                  <a:schemeClr val="tx1"/>
                </a:solidFill>
                <a:latin typeface="+mn-lt"/>
                <a:ea typeface="+mn-ea"/>
                <a:cs typeface="+mn-cs"/>
              </a:rPr>
              <a:t>6</a:t>
            </a:r>
            <a:r>
              <a:rPr lang="en-US" sz="1200" kern="1200" dirty="0">
                <a:solidFill>
                  <a:schemeClr val="tx1"/>
                </a:solidFill>
                <a:latin typeface="+mn-lt"/>
                <a:ea typeface="+mn-ea"/>
                <a:cs typeface="+mn-cs"/>
              </a:rPr>
              <a:t>) Supporting with transportation to and from training sites and community resources;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7</a:t>
            </a:r>
            <a:r>
              <a:rPr lang="en-US" sz="1200" kern="1200" dirty="0">
                <a:solidFill>
                  <a:schemeClr val="tx1"/>
                </a:solidFill>
                <a:latin typeface="+mn-lt"/>
                <a:ea typeface="+mn-ea"/>
                <a:cs typeface="+mn-cs"/>
              </a:rPr>
              <a:t>) Providing general supports as needed; and</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8</a:t>
            </a:r>
            <a:r>
              <a:rPr lang="en-US" sz="1200" kern="1200" dirty="0">
                <a:solidFill>
                  <a:schemeClr val="tx1"/>
                </a:solidFill>
                <a:latin typeface="+mn-lt"/>
                <a:ea typeface="+mn-ea"/>
                <a:cs typeface="+mn-cs"/>
              </a:rPr>
              <a:t>) Providing safety supports to ensure the individual’s health and safety. </a:t>
            </a:r>
          </a:p>
          <a:p>
            <a:r>
              <a:rPr lang="en-US" sz="1200" kern="1200" dirty="0">
                <a:solidFill>
                  <a:schemeClr val="tx1"/>
                </a:solidFill>
                <a:latin typeface="+mn-lt"/>
                <a:ea typeface="+mn-ea"/>
                <a:cs typeface="+mn-cs"/>
              </a:rPr>
              <a:t> </a:t>
            </a:r>
            <a:endParaRPr lang="en-US" sz="1200" kern="1200" dirty="0">
              <a:solidFill>
                <a:schemeClr val="tx1"/>
              </a:solidFill>
              <a:latin typeface="Arial" charset="0"/>
              <a:ea typeface="+mn-ea"/>
              <a:cs typeface="+mn-cs"/>
            </a:endParaRPr>
          </a:p>
          <a:p>
            <a:r>
              <a:rPr lang="en-US" sz="1200" kern="1200" dirty="0">
                <a:solidFill>
                  <a:schemeClr val="tx1"/>
                </a:solidFill>
                <a:latin typeface="Arial" charset="0"/>
                <a:ea typeface="+mn-ea"/>
                <a:cs typeface="+mn-cs"/>
              </a:rPr>
              <a:t>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In-Home </a:t>
            </a:r>
            <a:r>
              <a:rPr lang="en-US" sz="1200" kern="1200" dirty="0">
                <a:solidFill>
                  <a:schemeClr val="tx1"/>
                </a:solidFill>
                <a:latin typeface="+mn-lt"/>
                <a:ea typeface="+mn-ea"/>
                <a:cs typeface="+mn-cs"/>
              </a:rPr>
              <a:t>Support services are residential services that take place in the individual’s home, family home, or community settings and typically supplement the primary care provided by the individual, family or other unpaid caregiver.   In-Home Support services are designed to ensure the health, safety and welfare of the individual.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These services shall consist of skill-building, routine supports, and safety supports, that enable an individual to acquire, retain, or improve the self-help, socialization, and adaptive skills necessary to reside successfully in home and community-based settings.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b="0" baseline="0" dirty="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The individual must have a backup plan for times when In-Home Supports cannot be provided as regularly scheduled.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new daily billing/tiered reimbursement structure</a:t>
            </a:r>
            <a:r>
              <a:rPr lang="en-US" sz="1200" kern="1200" baseline="0" dirty="0">
                <a:solidFill>
                  <a:schemeClr val="tx1"/>
                </a:solidFill>
                <a:latin typeface="+mn-lt"/>
                <a:ea typeface="+mn-ea"/>
                <a:cs typeface="+mn-cs"/>
              </a:rPr>
              <a:t> takes effect for this service on 1/1/17.</a:t>
            </a:r>
            <a:endParaRPr lang="en-US" sz="1200" kern="1200" dirty="0">
              <a:solidFill>
                <a:schemeClr val="tx1"/>
              </a:solidFill>
              <a:latin typeface="+mn-lt"/>
              <a:ea typeface="+mn-ea"/>
              <a:cs typeface="+mn-cs"/>
            </a:endParaRPr>
          </a:p>
          <a:p>
            <a:r>
              <a:rPr lang="en-US" sz="1200" kern="1200" dirty="0" smtClean="0">
                <a:solidFill>
                  <a:schemeClr val="tx1"/>
                </a:solidFill>
                <a:latin typeface="+mn-lt"/>
                <a:ea typeface="+mn-ea"/>
                <a:cs typeface="+mn-cs"/>
              </a:rPr>
              <a:t>Sponsored </a:t>
            </a:r>
            <a:r>
              <a:rPr lang="en-US" sz="1200" kern="1200" dirty="0">
                <a:solidFill>
                  <a:schemeClr val="tx1"/>
                </a:solidFill>
                <a:latin typeface="+mn-lt"/>
                <a:ea typeface="+mn-ea"/>
                <a:cs typeface="+mn-cs"/>
              </a:rPr>
              <a:t>Residential Services take place in a licensed or DBHDS authorized sponsored residential home. </a:t>
            </a:r>
          </a:p>
          <a:p>
            <a:r>
              <a:rPr lang="en-US" sz="1200" kern="1200" dirty="0" smtClean="0">
                <a:solidFill>
                  <a:schemeClr val="tx1"/>
                </a:solidFill>
                <a:latin typeface="+mn-lt"/>
                <a:ea typeface="+mn-ea"/>
                <a:cs typeface="+mn-cs"/>
              </a:rPr>
              <a:t>These </a:t>
            </a:r>
            <a:r>
              <a:rPr lang="en-US" sz="1200" kern="1200" dirty="0">
                <a:solidFill>
                  <a:schemeClr val="tx1"/>
                </a:solidFill>
                <a:latin typeface="+mn-lt"/>
                <a:ea typeface="+mn-ea"/>
                <a:cs typeface="+mn-cs"/>
              </a:rPr>
              <a:t>services shall consist of skill-building, routine supports, general supports, and safety supports, provided in a licensed or approved residence that enable an individual to acquire, retain, or improve the self-help, socialization, and adaptive skills necessary to reside successfully in home and community-based settings.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Service </a:t>
            </a:r>
            <a:r>
              <a:rPr lang="en-US" sz="1200" kern="1200" dirty="0">
                <a:solidFill>
                  <a:schemeClr val="tx1"/>
                </a:solidFill>
                <a:latin typeface="+mn-lt"/>
                <a:ea typeface="+mn-ea"/>
                <a:cs typeface="+mn-cs"/>
              </a:rPr>
              <a:t>providers shall be reimbursed only for the amount and type of sponsored residential support services that are included in the individual's approved person-centered plan.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Sponsored </a:t>
            </a:r>
            <a:r>
              <a:rPr lang="en-US" sz="1200" kern="1200" dirty="0">
                <a:solidFill>
                  <a:schemeClr val="tx1"/>
                </a:solidFill>
                <a:latin typeface="+mn-lt"/>
                <a:ea typeface="+mn-ea"/>
                <a:cs typeface="+mn-cs"/>
              </a:rPr>
              <a:t>residential services shall be authorized for Medicaid reimbursement in the person-centered plan only when the individual requires these services and when such needs exceed the services included in the individual's room and board arrangements with the service provider.</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Sponsored </a:t>
            </a:r>
            <a:r>
              <a:rPr lang="en-US" sz="1200" kern="1200" dirty="0">
                <a:solidFill>
                  <a:schemeClr val="tx1"/>
                </a:solidFill>
                <a:latin typeface="+mn-lt"/>
                <a:ea typeface="+mn-ea"/>
                <a:cs typeface="+mn-cs"/>
              </a:rPr>
              <a:t>residential services to the individual in the form of continuous (up to 24 hours per day) services performed by the sponsor family who shall be physically present in the home. These supports may be provided individually or simultaneously to up to two individuals living in that home, depending on the required support. </a:t>
            </a:r>
          </a:p>
          <a:p>
            <a:r>
              <a:rPr lang="en-US" sz="1200" kern="1200" dirty="0" smtClean="0">
                <a:solidFill>
                  <a:schemeClr val="tx1"/>
                </a:solidFill>
                <a:latin typeface="+mn-lt"/>
                <a:ea typeface="+mn-ea"/>
                <a:cs typeface="+mn-cs"/>
              </a:rPr>
              <a:t>Sponsored </a:t>
            </a:r>
            <a:r>
              <a:rPr lang="en-US" sz="1200" kern="1200" dirty="0">
                <a:solidFill>
                  <a:schemeClr val="tx1"/>
                </a:solidFill>
                <a:latin typeface="+mn-lt"/>
                <a:ea typeface="+mn-ea"/>
                <a:cs typeface="+mn-cs"/>
              </a:rPr>
              <a:t>residential support includes the expectation of the presence of a skills development (formerly called training) component, along with the provision of supports, as needed.</a:t>
            </a:r>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Each </a:t>
            </a:r>
            <a:r>
              <a:rPr lang="en-US" dirty="0"/>
              <a:t>CSB will have Waiver Experts</a:t>
            </a:r>
          </a:p>
          <a:p>
            <a:r>
              <a:rPr lang="en-US" dirty="0"/>
              <a:t>Experts will </a:t>
            </a:r>
            <a:r>
              <a:rPr lang="en-US" baseline="0" dirty="0"/>
              <a:t>t</a:t>
            </a:r>
            <a:r>
              <a:rPr lang="en-US" dirty="0"/>
              <a:t>rain their SCs on adult VIDES before the SCs use</a:t>
            </a:r>
            <a:r>
              <a:rPr lang="en-US" baseline="0" dirty="0"/>
              <a:t> the survey</a:t>
            </a:r>
            <a:r>
              <a:rPr lang="en-US" dirty="0"/>
              <a:t>. </a:t>
            </a:r>
          </a:p>
          <a:p>
            <a:r>
              <a:rPr lang="en-US" dirty="0"/>
              <a:t>CRCs will provide</a:t>
            </a:r>
            <a:r>
              <a:rPr lang="en-US" baseline="0" dirty="0"/>
              <a:t> children's VIDES materials later to Experts to train their staff. </a:t>
            </a:r>
          </a:p>
          <a:p>
            <a:r>
              <a:rPr lang="en-US" baseline="0" dirty="0"/>
              <a:t>CRCs will combine both trainings and place on LMS. </a:t>
            </a:r>
            <a:endParaRPr lang="en-US" dirty="0"/>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daily</a:t>
            </a:r>
            <a:r>
              <a:rPr lang="en-US" sz="1200" kern="1200" baseline="0" dirty="0">
                <a:solidFill>
                  <a:schemeClr val="tx1"/>
                </a:solidFill>
                <a:latin typeface="+mn-lt"/>
                <a:ea typeface="+mn-ea"/>
                <a:cs typeface="+mn-cs"/>
              </a:rPr>
              <a:t>/tiered/size of group home reimbursement structure takes effect </a:t>
            </a:r>
            <a:r>
              <a:rPr lang="en-US" sz="1200" kern="1200" baseline="0" dirty="0" smtClean="0">
                <a:solidFill>
                  <a:schemeClr val="tx1"/>
                </a:solidFill>
                <a:latin typeface="+mn-lt"/>
                <a:ea typeface="+mn-ea"/>
                <a:cs typeface="+mn-cs"/>
              </a:rPr>
              <a:t>8/1/16</a:t>
            </a:r>
            <a:r>
              <a:rPr lang="en-US" sz="1200" kern="1200" baseline="0" dirty="0">
                <a:solidFill>
                  <a:schemeClr val="tx1"/>
                </a:solidFill>
                <a:latin typeface="+mn-lt"/>
                <a:ea typeface="+mn-ea"/>
                <a:cs typeface="+mn-cs"/>
              </a:rPr>
              <a:t>.</a:t>
            </a:r>
          </a:p>
          <a:p>
            <a:r>
              <a:rPr lang="en-US" sz="1200" kern="1200" dirty="0" smtClean="0">
                <a:solidFill>
                  <a:schemeClr val="tx1"/>
                </a:solidFill>
                <a:latin typeface="+mn-lt"/>
                <a:ea typeface="+mn-ea"/>
                <a:cs typeface="+mn-cs"/>
              </a:rPr>
              <a:t>These </a:t>
            </a:r>
            <a:r>
              <a:rPr lang="en-US" sz="1200" kern="1200" dirty="0">
                <a:solidFill>
                  <a:schemeClr val="tx1"/>
                </a:solidFill>
                <a:latin typeface="+mn-lt"/>
                <a:ea typeface="+mn-ea"/>
                <a:cs typeface="+mn-cs"/>
              </a:rPr>
              <a:t>services shall consist of skill-building, routine supports, general supports, and safety supports, provided primarily in a licensed or approved residence that enable an individual to acquire, retain, or improve the self-help, socialization, and adaptive skills necessary to reside successfully in home and community-based settings.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Group </a:t>
            </a:r>
            <a:r>
              <a:rPr lang="en-US" sz="1200" kern="1200" dirty="0">
                <a:solidFill>
                  <a:schemeClr val="tx1"/>
                </a:solidFill>
                <a:latin typeface="+mn-lt"/>
                <a:ea typeface="+mn-ea"/>
                <a:cs typeface="+mn-cs"/>
              </a:rPr>
              <a:t>Residential services shall be authorized for Medicaid reimbursement in the person-centered plan only when the individual requires these services and when such needs exceed the services included in the individual's room and board arrangements with the service provider. </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Group </a:t>
            </a:r>
            <a:r>
              <a:rPr lang="en-US" sz="1200" kern="1200" dirty="0">
                <a:solidFill>
                  <a:schemeClr val="tx1"/>
                </a:solidFill>
                <a:latin typeface="+mn-lt"/>
                <a:ea typeface="+mn-ea"/>
                <a:cs typeface="+mn-cs"/>
              </a:rPr>
              <a:t>home residential services to the individual in the form of continuous (up to 24 hours per day) services performed by paid staff who shall be physically present in the home. These supports may be provided individually or simultaneously to more than one individual living in that home, depending on the required support. These supports are typically provided to an individual living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in a group home or (ii) in the home of an adult foster care provider.</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Residential </a:t>
            </a:r>
            <a:r>
              <a:rPr lang="en-US" sz="1200" kern="1200" dirty="0">
                <a:solidFill>
                  <a:schemeClr val="tx1"/>
                </a:solidFill>
                <a:latin typeface="+mn-lt"/>
                <a:ea typeface="+mn-ea"/>
                <a:cs typeface="+mn-cs"/>
              </a:rPr>
              <a:t>Support includes the expectation of the presence of a skills development (formerly called training) component, along with the provision of supports, as needed.</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sz="1200" kern="1200" dirty="0" smtClean="0">
                <a:solidFill>
                  <a:schemeClr val="tx1"/>
                </a:solidFill>
                <a:latin typeface="+mn-lt"/>
                <a:ea typeface="+mn-ea"/>
                <a:cs typeface="+mn-cs"/>
              </a:rPr>
              <a:t>Skilled </a:t>
            </a:r>
            <a:r>
              <a:rPr lang="en-US" sz="1200" kern="1200" dirty="0">
                <a:solidFill>
                  <a:schemeClr val="tx1"/>
                </a:solidFill>
                <a:latin typeface="+mn-lt"/>
                <a:ea typeface="+mn-ea"/>
                <a:cs typeface="+mn-cs"/>
              </a:rPr>
              <a:t>nursing is defined as part-time or intermittent care that may be provided concurrently with other services due to the medical nature of the supports provided.  These services shall be provided for individuals enrolled in the waiver having serious medical conditions and complex health care needs who do not meet home health criteria but who require specific skilled nursing services which cannot be provided by </a:t>
            </a:r>
            <a:r>
              <a:rPr lang="en-US" sz="1200" kern="1200" dirty="0" err="1">
                <a:solidFill>
                  <a:schemeClr val="tx1"/>
                </a:solidFill>
                <a:latin typeface="+mn-lt"/>
                <a:ea typeface="+mn-ea"/>
                <a:cs typeface="+mn-cs"/>
              </a:rPr>
              <a:t>nonnursing</a:t>
            </a:r>
            <a:r>
              <a:rPr lang="en-US" sz="1200" kern="1200" dirty="0">
                <a:solidFill>
                  <a:schemeClr val="tx1"/>
                </a:solidFill>
                <a:latin typeface="+mn-lt"/>
                <a:ea typeface="+mn-ea"/>
                <a:cs typeface="+mn-cs"/>
              </a:rPr>
              <a:t> personnel. Skilled nursing services may be provided in the individual's home or other community setting on a regularly scheduled or intermittent basis. It may include consultation, nurse delegation as appropriate, oversight of direct support staff as appropriate, and training for other providers.</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Services </a:t>
            </a:r>
            <a:r>
              <a:rPr lang="en-US" sz="1200" kern="1200" dirty="0">
                <a:solidFill>
                  <a:schemeClr val="tx1"/>
                </a:solidFill>
                <a:latin typeface="+mn-lt"/>
                <a:ea typeface="+mn-ea"/>
                <a:cs typeface="+mn-cs"/>
              </a:rPr>
              <a:t>listed in the supports plan must be within the scope of the State s Nurse Practice Act and are provided by a registered professional nurse (RN), or licensed practical nurse (LPN) under the supervision of a RN licensed to practice in the Commonwealth of Virginia.</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Skilled </a:t>
            </a:r>
            <a:r>
              <a:rPr lang="en-US" sz="1200" kern="1200" dirty="0">
                <a:solidFill>
                  <a:schemeClr val="tx1"/>
                </a:solidFill>
                <a:latin typeface="+mn-lt"/>
                <a:ea typeface="+mn-ea"/>
                <a:cs typeface="+mn-cs"/>
              </a:rPr>
              <a:t>nursing services under the waiver differ in scope from skilled nursing services in the State plan.  Skilled nursing services provided under the waiver are those that do not meet home health criteria of acute, time-limited care.  Skilled nursing services under this waiver are available to individuals with serious medical conditions and complex health care needs, who require specific skilled nursing services ordered by a physician which cannot be accessed under the State Plan for Medical Assistance.  These services must be necessary to enable an individual to live in a </a:t>
            </a:r>
            <a:r>
              <a:rPr lang="en-US" sz="1200" kern="1200" dirty="0" err="1">
                <a:solidFill>
                  <a:schemeClr val="tx1"/>
                </a:solidFill>
                <a:latin typeface="+mn-lt"/>
                <a:ea typeface="+mn-ea"/>
                <a:cs typeface="+mn-cs"/>
              </a:rPr>
              <a:t>noninstitutional</a:t>
            </a:r>
            <a:r>
              <a:rPr lang="en-US" sz="1200" kern="1200" dirty="0">
                <a:solidFill>
                  <a:schemeClr val="tx1"/>
                </a:solidFill>
                <a:latin typeface="+mn-lt"/>
                <a:ea typeface="+mn-ea"/>
                <a:cs typeface="+mn-cs"/>
              </a:rPr>
              <a:t> setting in the community and cannot be provided by </a:t>
            </a:r>
            <a:r>
              <a:rPr lang="en-US" sz="1200" kern="1200" dirty="0" err="1">
                <a:solidFill>
                  <a:schemeClr val="tx1"/>
                </a:solidFill>
                <a:latin typeface="+mn-lt"/>
                <a:ea typeface="+mn-ea"/>
                <a:cs typeface="+mn-cs"/>
              </a:rPr>
              <a:t>nonnursing</a:t>
            </a:r>
            <a:r>
              <a:rPr lang="en-US" sz="1200" kern="1200" dirty="0">
                <a:solidFill>
                  <a:schemeClr val="tx1"/>
                </a:solidFill>
                <a:latin typeface="+mn-lt"/>
                <a:ea typeface="+mn-ea"/>
                <a:cs typeface="+mn-cs"/>
              </a:rPr>
              <a:t> personnel.  Services are provided in an individual's home or community setting, or both, on a regularly scheduled or intermittent need basis.</a:t>
            </a:r>
          </a:p>
          <a:p>
            <a:r>
              <a:rPr lang="en-US" sz="1200" kern="1200" dirty="0">
                <a:solidFill>
                  <a:schemeClr val="tx1"/>
                </a:solidFill>
                <a:latin typeface="+mn-lt"/>
                <a:ea typeface="+mn-ea"/>
                <a:cs typeface="+mn-cs"/>
              </a:rPr>
              <a:t>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If </a:t>
            </a:r>
            <a:r>
              <a:rPr lang="en-US" sz="1200" kern="1200" dirty="0">
                <a:solidFill>
                  <a:schemeClr val="tx1"/>
                </a:solidFill>
                <a:latin typeface="+mn-lt"/>
                <a:ea typeface="+mn-ea"/>
                <a:cs typeface="+mn-cs"/>
              </a:rPr>
              <a:t>an individual has skilled nursing needs that are expected to be longer-term, but intermittent in nature, the case manager may assist the individual in accessing skilled nursing services under the waiver. Note: Regarding “</a:t>
            </a:r>
            <a:r>
              <a:rPr lang="en-US" sz="1200" i="1" kern="1200" dirty="0">
                <a:solidFill>
                  <a:schemeClr val="tx1"/>
                </a:solidFill>
                <a:latin typeface="+mn-lt"/>
                <a:ea typeface="+mn-ea"/>
                <a:cs typeface="+mn-cs"/>
              </a:rPr>
              <a:t>in the best interest of the individual</a:t>
            </a:r>
            <a:r>
              <a:rPr lang="en-US" sz="1200" kern="1200" dirty="0">
                <a:solidFill>
                  <a:schemeClr val="tx1"/>
                </a:solidFill>
                <a:latin typeface="+mn-lt"/>
                <a:ea typeface="+mn-ea"/>
                <a:cs typeface="+mn-cs"/>
              </a:rPr>
              <a:t>” this is meant to mean that if the individual already has Skilled Nursing approved, goes into the hospital for an acute care need, and will do better from consistency of care perspective to have the existing SN provider care for him post-hospital (vs. a home health provider), that this should be OK.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 </a:t>
            </a:r>
            <a:r>
              <a:rPr lang="en-US" sz="1200" b="1" kern="1200" dirty="0">
                <a:solidFill>
                  <a:schemeClr val="tx1"/>
                </a:solidFill>
                <a:latin typeface="+mn-lt"/>
                <a:ea typeface="+mn-ea"/>
                <a:cs typeface="+mn-cs"/>
              </a:rPr>
              <a:t>changes</a:t>
            </a:r>
            <a:r>
              <a:rPr lang="en-US" sz="1200" b="1" kern="1200" baseline="0" dirty="0">
                <a:solidFill>
                  <a:schemeClr val="tx1"/>
                </a:solidFill>
                <a:latin typeface="+mn-lt"/>
                <a:ea typeface="+mn-ea"/>
                <a:cs typeface="+mn-cs"/>
              </a:rPr>
              <a:t> to this </a:t>
            </a:r>
            <a:r>
              <a:rPr lang="en-US" sz="1200" b="1" kern="1200" baseline="0" dirty="0" smtClean="0">
                <a:solidFill>
                  <a:schemeClr val="tx1"/>
                </a:solidFill>
                <a:latin typeface="+mn-lt"/>
                <a:ea typeface="+mn-ea"/>
                <a:cs typeface="+mn-cs"/>
              </a:rPr>
              <a:t>service.  </a:t>
            </a: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allowable activities include, but are not limited to:</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1.        Monitoring of an individual's medical status;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2.        Administering medications and other medical treatment; or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3.        Training, consultation, nurse delegation or oversight of family members, staff, and other persons responsible for carrying out an individual's support plan for the purpose of monitoring the individual's medical status and administering medications and other medically- related procedures consistent with the Nurse Practice Act [18VAC90-20-10 et seq., by statutory authority of Chapter 30 of Title 54.1, Code of Virginia].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Distinction</a:t>
            </a:r>
            <a:r>
              <a:rPr lang="en-US" sz="1200" b="1" kern="1200" baseline="0" dirty="0" smtClean="0">
                <a:solidFill>
                  <a:schemeClr val="tx1"/>
                </a:solidFill>
                <a:latin typeface="+mn-lt"/>
                <a:ea typeface="+mn-ea"/>
                <a:cs typeface="+mn-cs"/>
              </a:rPr>
              <a:t> </a:t>
            </a:r>
            <a:r>
              <a:rPr lang="en-US" sz="1200" b="1" kern="1200" baseline="0" dirty="0">
                <a:solidFill>
                  <a:schemeClr val="tx1"/>
                </a:solidFill>
                <a:latin typeface="+mn-lt"/>
                <a:ea typeface="+mn-ea"/>
                <a:cs typeface="+mn-cs"/>
              </a:rPr>
              <a:t>from Skilled Nursing:  </a:t>
            </a:r>
            <a:r>
              <a:rPr lang="en-US" sz="1200" kern="1200" baseline="0" dirty="0">
                <a:solidFill>
                  <a:schemeClr val="tx1"/>
                </a:solidFill>
                <a:latin typeface="+mn-lt"/>
                <a:ea typeface="+mn-ea"/>
                <a:cs typeface="+mn-cs"/>
              </a:rPr>
              <a:t>these are services that are delivered in larger blocks of time.  Some individuals currently authorized for a full shift/day of Skilled Nursing will need to be switched over to Private Duty Nursing when this becomes available.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Individual and continuous care (in contrast to part-time or intermittent care) for individuals with a serious medical condition and/or complex health care need, certified by a physician as medically necessary to enable the individual to remain at home, rather than in a hospital, nursing facility or ICF-IID.   Care is provided by a registered nurse (RN) or a licensed practical nurse (LPN) under the direct supervision of a registered nurse.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These services are provided to an individual at their place of residence or other community settings.</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i="0" u="none" strike="noStrike" kern="1200" cap="none" spc="0" normalizeH="0" baseline="0" noProof="0" dirty="0" smtClean="0">
              <a:ln>
                <a:noFill/>
              </a:ln>
              <a:solidFill>
                <a:srgbClr val="000000"/>
              </a:solidFill>
              <a:effectLst/>
              <a:uLnTx/>
              <a:uFillTx/>
              <a:latin typeface="+mn-lt"/>
              <a:ea typeface="+mn-ea"/>
              <a:cs typeface="+mn-cs"/>
            </a:endParaRPr>
          </a:p>
          <a:p>
            <a:r>
              <a:rPr lang="en-US" sz="1200" b="1" kern="1200" dirty="0" smtClean="0">
                <a:solidFill>
                  <a:schemeClr val="tx1"/>
                </a:solidFill>
                <a:latin typeface="+mn-lt"/>
                <a:ea typeface="+mn-ea"/>
                <a:cs typeface="+mn-cs"/>
              </a:rPr>
              <a:t>Assessment</a:t>
            </a:r>
            <a:r>
              <a:rPr lang="en-US" sz="1200" kern="1200" dirty="0" smtClean="0">
                <a:solidFill>
                  <a:schemeClr val="tx1"/>
                </a:solidFill>
                <a:latin typeface="+mn-lt"/>
                <a:ea typeface="+mn-ea"/>
                <a:cs typeface="+mn-cs"/>
              </a:rPr>
              <a:t> </a:t>
            </a:r>
            <a:r>
              <a:rPr lang="en-US" sz="1200" b="1" kern="1200" dirty="0">
                <a:solidFill>
                  <a:schemeClr val="tx1"/>
                </a:solidFill>
                <a:latin typeface="+mn-lt"/>
                <a:ea typeface="+mn-ea"/>
                <a:cs typeface="+mn-cs"/>
              </a:rPr>
              <a:t>or monitoring</a:t>
            </a:r>
            <a:r>
              <a:rPr lang="en-US" sz="1200" kern="1200" dirty="0">
                <a:solidFill>
                  <a:schemeClr val="tx1"/>
                </a:solidFill>
                <a:latin typeface="+mn-lt"/>
                <a:ea typeface="+mn-ea"/>
                <a:cs typeface="+mn-cs"/>
              </a:rPr>
              <a:t>” (the RN does assessment; the LPN would do monitoring according to scope of practice); Training Education, consultation, education. . . Is</a:t>
            </a:r>
            <a:r>
              <a:rPr lang="en-US" sz="1200" kern="1200" baseline="0" dirty="0">
                <a:solidFill>
                  <a:schemeClr val="tx1"/>
                </a:solidFill>
                <a:latin typeface="+mn-lt"/>
                <a:ea typeface="+mn-ea"/>
                <a:cs typeface="+mn-cs"/>
              </a:rPr>
              <a:t> not listed because </a:t>
            </a:r>
            <a:r>
              <a:rPr lang="en-US" sz="1200" kern="1200" dirty="0">
                <a:solidFill>
                  <a:schemeClr val="tx1"/>
                </a:solidFill>
                <a:latin typeface="+mn-lt"/>
                <a:ea typeface="+mn-ea"/>
                <a:cs typeface="+mn-cs"/>
              </a:rPr>
              <a:t>the PDN is there doing the work the whole time, she would not be doing this for DSPs (that would be something a SN would do).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allowable activities include, but are not limited to:</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1.        Monitoring of an individual's medical status;</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2.        Administering medications and other medical treatment; or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3.        Training, consultation, nurse delegation or oversight of family members, staff, and other persons responsible for carrying out an individual's support plan for the purpose of monitoring the individual's medical status and administering medications and other medically- related procedures consistent with the Nurse Practice Act [18VAC90-20-10 et seq., by statutory authority of Chapter 30 of Title 54.1, Code of Virginia].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NEW</a:t>
            </a:r>
            <a:r>
              <a:rPr lang="en-US" sz="1200" b="0" kern="1200" dirty="0">
                <a:solidFill>
                  <a:schemeClr val="tx1"/>
                </a:solidFill>
                <a:latin typeface="+mn-lt"/>
                <a:ea typeface="+mn-ea"/>
                <a:cs typeface="+mn-cs"/>
              </a:rPr>
              <a:t>: There will be different service</a:t>
            </a:r>
            <a:r>
              <a:rPr lang="en-US" sz="1200" b="0" kern="1200" baseline="0" dirty="0">
                <a:solidFill>
                  <a:schemeClr val="tx1"/>
                </a:solidFill>
                <a:latin typeface="+mn-lt"/>
                <a:ea typeface="+mn-ea"/>
                <a:cs typeface="+mn-cs"/>
              </a:rPr>
              <a:t> authorization/billing codes/reimbursement rates (if approved) for groups of these services:</a:t>
            </a:r>
          </a:p>
          <a:p>
            <a:pPr marL="228600" indent="-228600">
              <a:buAutoNum type="arabicParenR"/>
            </a:pPr>
            <a:r>
              <a:rPr lang="en-US" sz="1200" kern="1200" baseline="0" dirty="0">
                <a:solidFill>
                  <a:schemeClr val="tx1"/>
                </a:solidFill>
                <a:latin typeface="+mn-lt"/>
                <a:ea typeface="+mn-ea"/>
                <a:cs typeface="+mn-cs"/>
              </a:rPr>
              <a:t>Therapists, Behavior Analysts, Rehab Engineers</a:t>
            </a:r>
          </a:p>
          <a:p>
            <a:pPr marL="228600" indent="-228600">
              <a:buAutoNum type="arabicParenR"/>
            </a:pPr>
            <a:r>
              <a:rPr lang="en-US" sz="1200" kern="1200" baseline="0" dirty="0">
                <a:solidFill>
                  <a:schemeClr val="tx1"/>
                </a:solidFill>
                <a:latin typeface="+mn-lt"/>
                <a:ea typeface="+mn-ea"/>
                <a:cs typeface="+mn-cs"/>
              </a:rPr>
              <a:t>Psychologists/Psychiatrists</a:t>
            </a:r>
          </a:p>
          <a:p>
            <a:pPr marL="228600" indent="-228600">
              <a:buAutoNum type="arabicParenR"/>
            </a:pPr>
            <a:r>
              <a:rPr lang="en-US" sz="1200" kern="1200" baseline="0" dirty="0">
                <a:solidFill>
                  <a:schemeClr val="tx1"/>
                </a:solidFill>
                <a:latin typeface="+mn-lt"/>
                <a:ea typeface="+mn-ea"/>
                <a:cs typeface="+mn-cs"/>
              </a:rPr>
              <a:t>Other </a:t>
            </a:r>
            <a:r>
              <a:rPr lang="en-US" sz="1200" kern="1200" baseline="0" dirty="0" smtClean="0">
                <a:solidFill>
                  <a:schemeClr val="tx1"/>
                </a:solidFill>
                <a:latin typeface="+mn-lt"/>
                <a:ea typeface="+mn-ea"/>
                <a:cs typeface="+mn-cs"/>
              </a:rPr>
              <a:t>Professionals (e.g. Positive Behavioral Support Facilitators)</a:t>
            </a:r>
            <a:endParaRPr lang="en-US" sz="1200"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Therapeutic consultation is covered services designed to assist the individual and the individual's family/caregiver, as appropriate, with assessments, plan design, and teaching for the purpose of assisting the individual enrolled in the waiver.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This service shall provide expertise, training, and technical assistance in any of the following specialty areas to assist family members, caregivers, and other service providers in supporting the individual. The specialty areas shall be: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psychology, </a:t>
            </a:r>
          </a:p>
          <a:p>
            <a:r>
              <a:rPr lang="en-US" sz="1200" kern="1200" dirty="0">
                <a:solidFill>
                  <a:schemeClr val="tx1"/>
                </a:solidFill>
                <a:latin typeface="+mn-lt"/>
                <a:ea typeface="+mn-ea"/>
                <a:cs typeface="+mn-cs"/>
              </a:rPr>
              <a:t> (ii) behavioral consultation, </a:t>
            </a:r>
          </a:p>
          <a:p>
            <a:r>
              <a:rPr lang="en-US" sz="1200" kern="1200" dirty="0">
                <a:solidFill>
                  <a:schemeClr val="tx1"/>
                </a:solidFill>
                <a:latin typeface="+mn-lt"/>
                <a:ea typeface="+mn-ea"/>
                <a:cs typeface="+mn-cs"/>
              </a:rPr>
              <a:t> (iii) therapeutic recreation, </a:t>
            </a:r>
          </a:p>
          <a:p>
            <a:r>
              <a:rPr lang="en-US" sz="1200" kern="1200" dirty="0">
                <a:solidFill>
                  <a:schemeClr val="tx1"/>
                </a:solidFill>
                <a:latin typeface="+mn-lt"/>
                <a:ea typeface="+mn-ea"/>
                <a:cs typeface="+mn-cs"/>
              </a:rPr>
              <a:t> (iv) speech and language pathology, </a:t>
            </a:r>
          </a:p>
          <a:p>
            <a:r>
              <a:rPr lang="en-US" sz="1200" kern="1200" dirty="0">
                <a:solidFill>
                  <a:schemeClr val="tx1"/>
                </a:solidFill>
                <a:latin typeface="+mn-lt"/>
                <a:ea typeface="+mn-ea"/>
                <a:cs typeface="+mn-cs"/>
              </a:rPr>
              <a:t> (v) occupational therapy, </a:t>
            </a:r>
          </a:p>
          <a:p>
            <a:r>
              <a:rPr lang="en-US" sz="1200" kern="1200" dirty="0">
                <a:solidFill>
                  <a:schemeClr val="tx1"/>
                </a:solidFill>
                <a:latin typeface="+mn-lt"/>
                <a:ea typeface="+mn-ea"/>
                <a:cs typeface="+mn-cs"/>
              </a:rPr>
              <a:t> (vi) physical therapy, and </a:t>
            </a:r>
          </a:p>
          <a:p>
            <a:r>
              <a:rPr lang="en-US" sz="1200" kern="1200" dirty="0">
                <a:solidFill>
                  <a:schemeClr val="tx1"/>
                </a:solidFill>
                <a:latin typeface="+mn-lt"/>
                <a:ea typeface="+mn-ea"/>
                <a:cs typeface="+mn-cs"/>
              </a:rPr>
              <a:t> (vii) rehabilitation engineering.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The need for any of these services shall be based on the Individual Support Plan and shall be provided to those individuals for whom specialized consultation is clinically necessary and who have additional challenges restricting their abilities to function in the community. Therapeutic consultation services may be provided in individuals' homes, and in appropriate community settings (such as licensed or approved homes or day support programs) as long as they are intended to facilitate implementation of individuals' desired outcomes as identified in their Individual Support Plans.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160</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a:t>
            </a:r>
            <a:r>
              <a:rPr lang="en-US" sz="1200" b="1" kern="1200" baseline="0" dirty="0" smtClean="0">
                <a:solidFill>
                  <a:schemeClr val="tx1"/>
                </a:solidFill>
                <a:latin typeface="+mn-lt"/>
                <a:ea typeface="+mn-ea"/>
                <a:cs typeface="+mn-cs"/>
              </a:rPr>
              <a:t> </a:t>
            </a:r>
            <a:r>
              <a:rPr lang="en-US" sz="1200" b="1" kern="1200" baseline="0" dirty="0">
                <a:solidFill>
                  <a:schemeClr val="tx1"/>
                </a:solidFill>
                <a:latin typeface="+mn-lt"/>
                <a:ea typeface="+mn-ea"/>
                <a:cs typeface="+mn-cs"/>
              </a:rPr>
              <a:t>CHANGES to this service</a:t>
            </a:r>
            <a:r>
              <a:rPr lang="en-US" sz="1200" b="1" kern="1200" baseline="0" dirty="0" smtClean="0">
                <a:solidFill>
                  <a:schemeClr val="tx1"/>
                </a:solidFill>
                <a:latin typeface="+mn-lt"/>
                <a:ea typeface="+mn-ea"/>
                <a:cs typeface="+mn-cs"/>
              </a:rPr>
              <a:t>.</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Personal Emergency Response System (PERS) is an electronic device and monitoring service that enable certain individuals to secure help in an emergency. PERS services shall be limited to those individuals who live alone or are alone for significant parts of the day and who have no regular caregiver for extended periods of time and who would otherwise require extensive routine supervision.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PERS is a service that monitors  individuals' safety in their homes, and provides access to emergency assistance for medical or environmental emergencies through the provision of a two-way voice communication system that dials a 24-hour response or monitoring center upon activation and via the individuals' home telephone system. PERS may also include medication monitoring devices.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PERS services may be authorized when there is no one else in the home with the individual who is competent or continuously available to call for help in an emergency.</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 Medication monitoring units must be physician ordered and are not considered a stand-alone service.  Individuals must be receiving PERS services and medication monitoring service simultaneously. </a:t>
            </a:r>
          </a:p>
          <a:p>
            <a:endParaRPr lang="en-US" b="0" dirty="0">
              <a:latin typeface="+mn-lt"/>
            </a:endParaRPr>
          </a:p>
          <a:p>
            <a:pPr algn="l" eaLnBrk="1" hangingPunct="1">
              <a:buClr>
                <a:srgbClr val="00B050"/>
              </a:buClr>
              <a:buFont typeface="Wingdings" pitchFamily="2" charset="2"/>
              <a:buChar char="ü"/>
            </a:pPr>
            <a:r>
              <a:rPr lang="en-US" sz="1200" dirty="0">
                <a:solidFill>
                  <a:schemeClr val="tx1"/>
                </a:solidFill>
                <a:latin typeface="+mn-lt"/>
              </a:rPr>
              <a:t> A home health provider,</a:t>
            </a:r>
          </a:p>
          <a:p>
            <a:pPr algn="l" eaLnBrk="1" hangingPunct="1">
              <a:buClr>
                <a:srgbClr val="00B050"/>
              </a:buClr>
              <a:buFont typeface="Wingdings" pitchFamily="2" charset="2"/>
              <a:buChar char="ü"/>
            </a:pPr>
            <a:r>
              <a:rPr lang="en-US" sz="1200" dirty="0">
                <a:solidFill>
                  <a:schemeClr val="tx1"/>
                </a:solidFill>
                <a:latin typeface="+mn-lt"/>
              </a:rPr>
              <a:t> A personal care provider,</a:t>
            </a:r>
          </a:p>
          <a:p>
            <a:pPr algn="l" eaLnBrk="1" hangingPunct="1">
              <a:buClr>
                <a:srgbClr val="00B050"/>
              </a:buClr>
              <a:buFont typeface="Wingdings" pitchFamily="2" charset="2"/>
              <a:buChar char="ü"/>
            </a:pPr>
            <a:r>
              <a:rPr lang="en-US" sz="1200" dirty="0">
                <a:solidFill>
                  <a:schemeClr val="tx1"/>
                </a:solidFill>
                <a:latin typeface="+mn-lt"/>
              </a:rPr>
              <a:t> DME provider,</a:t>
            </a:r>
          </a:p>
          <a:p>
            <a:pPr algn="l" eaLnBrk="1" hangingPunct="1">
              <a:buClr>
                <a:srgbClr val="00B050"/>
              </a:buClr>
              <a:buFont typeface="Wingdings" pitchFamily="2" charset="2"/>
              <a:buChar char="ü"/>
            </a:pPr>
            <a:r>
              <a:rPr lang="en-US" sz="1200" dirty="0">
                <a:solidFill>
                  <a:schemeClr val="tx1"/>
                </a:solidFill>
                <a:latin typeface="+mn-lt"/>
              </a:rPr>
              <a:t> A hospital or </a:t>
            </a:r>
          </a:p>
          <a:p>
            <a:pPr algn="l" eaLnBrk="1" hangingPunct="1">
              <a:buClr>
                <a:srgbClr val="00B050"/>
              </a:buClr>
              <a:buFont typeface="Wingdings" pitchFamily="2" charset="2"/>
              <a:buChar char="ü"/>
            </a:pPr>
            <a:r>
              <a:rPr lang="en-US" sz="1200" dirty="0">
                <a:solidFill>
                  <a:schemeClr val="tx1"/>
                </a:solidFill>
                <a:latin typeface="+mn-lt"/>
              </a:rPr>
              <a:t> A PERS manufacturer. </a:t>
            </a:r>
          </a:p>
          <a:p>
            <a:endParaRPr lang="en-US" b="0" dirty="0">
              <a:latin typeface="+mn-lt"/>
            </a:endParaRPr>
          </a:p>
          <a:p>
            <a:r>
              <a:rPr lang="en-US" sz="1200" kern="1200" dirty="0">
                <a:solidFill>
                  <a:schemeClr val="tx1"/>
                </a:solidFill>
                <a:latin typeface="+mn-lt"/>
                <a:ea typeface="+mn-ea"/>
                <a:cs typeface="+mn-cs"/>
              </a:rPr>
              <a:t>A unit of service is the one-month rental price set by DMAS. </a:t>
            </a:r>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161</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162</a:t>
            </a:fld>
            <a:endParaRPr lang="en-US">
              <a:solidFill>
                <a:prstClr val="white"/>
              </a:solidFill>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 </a:t>
            </a:r>
            <a:r>
              <a:rPr lang="en-US" sz="1200" b="1" kern="1200" dirty="0">
                <a:solidFill>
                  <a:schemeClr val="tx1"/>
                </a:solidFill>
                <a:latin typeface="+mn-lt"/>
                <a:ea typeface="+mn-ea"/>
                <a:cs typeface="+mn-cs"/>
              </a:rPr>
              <a:t>CHANGES to this service.</a:t>
            </a:r>
          </a:p>
          <a:p>
            <a:r>
              <a:rPr lang="en-US" sz="1200" kern="1200" dirty="0" smtClean="0">
                <a:solidFill>
                  <a:schemeClr val="tx1"/>
                </a:solidFill>
                <a:latin typeface="+mn-lt"/>
                <a:ea typeface="+mn-ea"/>
                <a:cs typeface="+mn-cs"/>
              </a:rPr>
              <a:t>Assistive </a:t>
            </a:r>
            <a:r>
              <a:rPr lang="en-US" sz="1200" kern="1200" dirty="0">
                <a:solidFill>
                  <a:schemeClr val="tx1"/>
                </a:solidFill>
                <a:latin typeface="+mn-lt"/>
                <a:ea typeface="+mn-ea"/>
                <a:cs typeface="+mn-cs"/>
              </a:rPr>
              <a:t>technology is specialized medical equipment, supplies, devices, controls, and appliances, not available under the State Plan for Medical Assistance, which enable individuals to increase their abilities to perform activities of daily living (ADLs), or to perceive, control, or communicate with the environment in which they live, or which are necessary for life support, including the ancillary supplies and equipment necessary to the proper functioning of such technology.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order to qualify for these services, the individual shall have a demonstrated need for equipment or modification for remedial or direct medical benefit primarily in the individual's home, vehicle, community activity setting, or day program to specifically improve the individual's personal functioning. AT shall be covered in the least expensive, most cost-effective manner.</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Equipment or supplies already covered by the State Plan may not be purchased under the waiver.  The case manager is required to ascertain whether an item is covered through the State Plan before requesting it through the waiver.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163</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a:solidFill>
                  <a:schemeClr val="tx1"/>
                </a:solidFill>
                <a:latin typeface="+mn-lt"/>
                <a:ea typeface="+mn-ea"/>
                <a:cs typeface="+mn-cs"/>
              </a:rPr>
              <a:t> Goods and services based on Smart Home© technology.   This includes purchases of electronic devices, software, services, and supplies not otherwise provided through this waiver or through the State Plan, that would allow individuals to access technology that can be used in the individual’s residence to support greater independence and self-determination.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service will support the assessment for determining appropriate equipment/devices, acquisition, training in the use of these goods and services, ongoing maintenance and monitoring services to address an identified need in the individual’s person-centered service plan (including improving and maintaining the individual’s opportunities for full participation in the community) and meet the following requirements:  the item or service will decrease the need for other Medicaid services (e.g., reliance on staff supports); AND/OR promote inclusion in the community; AND/OR increase the individual’s safety in the home environment.</a:t>
            </a:r>
          </a:p>
          <a:p>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164</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xfrm>
            <a:off x="685800" y="4267200"/>
            <a:ext cx="5486400" cy="4114800"/>
          </a:xfrm>
          <a:noFill/>
        </p:spPr>
        <p:txBody>
          <a:bodyPr wrap="square" numCol="1" anchor="t" anchorCtr="0" compatLnSpc="1">
            <a:prstTxWarp prst="textNoShape">
              <a:avLst/>
            </a:prstTxWarp>
          </a:bodyPr>
          <a:lstStyle/>
          <a:p>
            <a:r>
              <a:rPr lang="en-US" b="1" dirty="0" smtClean="0">
                <a:latin typeface="+mn-lt"/>
              </a:rPr>
              <a:t>Notes:</a:t>
            </a:r>
          </a:p>
          <a:p>
            <a:r>
              <a:rPr lang="en-US" dirty="0" smtClean="0">
                <a:latin typeface="+mn-lt"/>
              </a:rPr>
              <a:t>These electronic goods and services are purchased for the individual.  Examples are electronic devices that verbally prompt the individual to turn off the stove or lock the front door and sensors that provide a family member or provider with information about the individual's movements around his/her living area.  This service also includes ongoing electronic monitoring, which is the provision of oversight and monitoring within the home of the adult individual (18 years and older) through off-site monitoring which includes live video feed; live audio feed; motion sensing system; radio frequency identification (RFID); web-based monitoring system; or other devices approved by DBHDS/DMAS. The system shall include devices to engage in live, two-way communication with the individual being monitored.  Also included is the provision of stand-by intervention staff prepared for prompt engagement with the individual and/or immediate deployment to the residential setting in critical situations. </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provider of ongoing electronic</a:t>
            </a:r>
            <a:r>
              <a:rPr lang="en-US" sz="1200" kern="1200" baseline="0" dirty="0">
                <a:solidFill>
                  <a:schemeClr val="tx1"/>
                </a:solidFill>
                <a:latin typeface="+mn-lt"/>
                <a:ea typeface="+mn-ea"/>
                <a:cs typeface="+mn-cs"/>
              </a:rPr>
              <a:t> monitoring systems </a:t>
            </a:r>
            <a:r>
              <a:rPr lang="en-US" sz="1200" kern="1200" dirty="0">
                <a:solidFill>
                  <a:schemeClr val="tx1"/>
                </a:solidFill>
                <a:latin typeface="+mn-lt"/>
                <a:ea typeface="+mn-ea"/>
                <a:cs typeface="+mn-cs"/>
              </a:rPr>
              <a:t>must provide an emergency response center with fully trained operators who are capable of receiving signals for help from an individual's equipment 24-hours a day, 365, or 366, days per year as appropriate, of determining whether an emergency exists, and of notifying the appropriate responding organization or an emergency responder that the individual needs help.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EHBS provider shall have the primary responsibility to furnish, install, maintain, test, and service the equipment, as required, to keep it fully operational. The provider shall replace or repair the device within 24 hours of the individual's notification of a malfunction of the unit or device.</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EHBS provider must properly install all equipment and must furnish all supplies necessary to ensure that the system is installed and working properly.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An EHBS provider shall install, test, and demonstrate to the individual and family/caregiver, as appropriate, the unit or device before submitting his claim for services to DMAS.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mn-lt"/>
              </a:rPr>
              <a:t>Notes:  </a:t>
            </a:r>
          </a:p>
          <a:p>
            <a:r>
              <a:rPr lang="en-US" dirty="0" smtClean="0">
                <a:latin typeface="+mn-lt"/>
              </a:rPr>
              <a:t>The technology specialist conducting the preliminary assessment may be:</a:t>
            </a:r>
          </a:p>
          <a:p>
            <a:r>
              <a:rPr lang="en-US" dirty="0" smtClean="0">
                <a:latin typeface="+mn-lt"/>
              </a:rPr>
              <a:t> - an occupational therapist who is certified by the Commonwealth of Virginia and specializes in assistive technologies, mobile technologies and smart home accommodations for people with developmental disabilities or other similarly credentialed specialist</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168</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latin typeface="+mn-lt"/>
                <a:ea typeface="+mn-ea"/>
                <a:cs typeface="+mn-cs"/>
              </a:rPr>
              <a:t>Notes: </a:t>
            </a: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Individual and Family/Caregiver Training</a:t>
            </a:r>
            <a:r>
              <a:rPr lang="en-US" sz="1200" kern="1200" dirty="0" smtClean="0">
                <a:solidFill>
                  <a:schemeClr val="tx1"/>
                </a:solidFill>
                <a:latin typeface="+mn-lt"/>
                <a:ea typeface="+mn-ea"/>
                <a:cs typeface="+mn-cs"/>
              </a:rPr>
              <a:t> is a service that provides training and counseling services to individuals, families or caregivers of individuals receiving waiver services. For purposes of this service, “family” is defined as the unpaid people who live with or provide supports to an individual receiving waiver services, and may include a parent, spouse, children, relatives, foster family, authorized representative, or in-laws.   All individual and family/caregiver training must be included in the individual’s written person-centered plan.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Allowable activities:</a:t>
            </a:r>
          </a:p>
          <a:p>
            <a:r>
              <a:rPr lang="en-US" sz="1200" kern="1200" dirty="0" smtClean="0">
                <a:solidFill>
                  <a:schemeClr val="tx1"/>
                </a:solidFill>
                <a:latin typeface="+mn-lt"/>
                <a:ea typeface="+mn-ea"/>
                <a:cs typeface="+mn-cs"/>
              </a:rPr>
              <a:t> Participation in educational opportunities designed to improve the family's or caregiver’s ability to give care and support </a:t>
            </a:r>
          </a:p>
          <a:p>
            <a:r>
              <a:rPr lang="en-US" sz="1200" kern="1200" dirty="0" smtClean="0">
                <a:solidFill>
                  <a:schemeClr val="tx1"/>
                </a:solidFill>
                <a:latin typeface="+mn-lt"/>
                <a:ea typeface="+mn-ea"/>
                <a:cs typeface="+mn-cs"/>
              </a:rPr>
              <a:t> Participation in educational opportunities designed to enable the individual to gain a better understanding of his/her disability or increase his/her self-determination/self-advocacy abilities.”</a:t>
            </a:r>
            <a:endParaRPr lang="en-US" sz="1200" kern="1200" dirty="0">
              <a:solidFill>
                <a:schemeClr val="tx1"/>
              </a:solidFill>
              <a:latin typeface="+mn-lt"/>
              <a:ea typeface="+mn-ea"/>
              <a:cs typeface="+mn-cs"/>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solidFill>
                  <a:prstClr val="white"/>
                </a:solidFill>
              </a:rPr>
              <a:pPr/>
              <a:t>169</a:t>
            </a:fld>
            <a:endParaRPr lang="en-US">
              <a:solidFill>
                <a:prstClr val="white"/>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170</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NO </a:t>
            </a:r>
            <a:r>
              <a:rPr lang="en-US" sz="1200" b="1" kern="1200" dirty="0">
                <a:solidFill>
                  <a:schemeClr val="tx1"/>
                </a:solidFill>
                <a:latin typeface="+mn-lt"/>
                <a:ea typeface="+mn-ea"/>
                <a:cs typeface="+mn-cs"/>
              </a:rPr>
              <a:t>CHANGES to this service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Environmental modifications physical adaptations to the individual's primary home, primary vehicle, or work site that are necessary to ensure the health and welfare of the individual, or that enable the individual to function with greater independence.  Such adaptations may include, but shall not necessarily be limited to, the installation of ramps and grab-bars, widening of doorways, modification of bathroom facilities, or installation of specialized electric and plumbing systems that are necessary to accommodate the medical equipment and supplies that are necessary for the individual. Modifications may be made to a primary automotive vehicle in which the individual is transported if it is owned by the individual, a family member with whom the individual lives or has consistent and ongoing contact, or a </a:t>
            </a:r>
            <a:r>
              <a:rPr lang="en-US" sz="1200" kern="1200" dirty="0" err="1">
                <a:solidFill>
                  <a:schemeClr val="tx1"/>
                </a:solidFill>
                <a:latin typeface="+mn-lt"/>
                <a:ea typeface="+mn-ea"/>
                <a:cs typeface="+mn-cs"/>
              </a:rPr>
              <a:t>nonrelative</a:t>
            </a:r>
            <a:r>
              <a:rPr lang="en-US" sz="1200" kern="1200" dirty="0">
                <a:solidFill>
                  <a:schemeClr val="tx1"/>
                </a:solidFill>
                <a:latin typeface="+mn-lt"/>
                <a:ea typeface="+mn-ea"/>
                <a:cs typeface="+mn-cs"/>
              </a:rPr>
              <a:t> who provides primary long-term support to the individual and is not a paid provider of services.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171</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NO CHANGES to this service.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Transition services are nonrecurring set-up expenses for individuals who are transitioning from an institution or licensed or certified provider-operated living arrangement to a living arrangement in a private residence where the person is directly responsible for his or her own living expenses.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Allowable costs include, but are not limited to: </a:t>
            </a:r>
          </a:p>
          <a:p>
            <a:r>
              <a:rPr lang="en-US" sz="1200" kern="1200" dirty="0" smtClean="0">
                <a:solidFill>
                  <a:schemeClr val="tx1"/>
                </a:solidFill>
                <a:latin typeface="+mn-lt"/>
                <a:ea typeface="+mn-ea"/>
                <a:cs typeface="+mn-cs"/>
              </a:rPr>
              <a:t>  a. Security deposits that are required to obtain a lease on an apartment or home;</a:t>
            </a:r>
          </a:p>
          <a:p>
            <a:r>
              <a:rPr lang="en-US" sz="1200" kern="1200" dirty="0" smtClean="0">
                <a:solidFill>
                  <a:schemeClr val="tx1"/>
                </a:solidFill>
                <a:latin typeface="+mn-lt"/>
                <a:ea typeface="+mn-ea"/>
                <a:cs typeface="+mn-cs"/>
              </a:rPr>
              <a:t> b. Essential household furnishings required to occupy and use a community domicile, including furniture, window coverings, food preparation items, and bed and bath linens;</a:t>
            </a:r>
          </a:p>
          <a:p>
            <a:r>
              <a:rPr lang="en-US" sz="1200" kern="1200" dirty="0" smtClean="0">
                <a:solidFill>
                  <a:schemeClr val="tx1"/>
                </a:solidFill>
                <a:latin typeface="+mn-lt"/>
                <a:ea typeface="+mn-ea"/>
                <a:cs typeface="+mn-cs"/>
              </a:rPr>
              <a:t> c. Set-up fees or deposits for utility or services access, including telephone, electricity, heating and water;</a:t>
            </a:r>
          </a:p>
          <a:p>
            <a:r>
              <a:rPr lang="en-US" sz="1200" kern="1200" dirty="0" smtClean="0">
                <a:solidFill>
                  <a:schemeClr val="tx1"/>
                </a:solidFill>
                <a:latin typeface="+mn-lt"/>
                <a:ea typeface="+mn-ea"/>
                <a:cs typeface="+mn-cs"/>
              </a:rPr>
              <a:t> d. Services necessary for the individual's health, safety, and welfare such as pest eradication and one-time cleaning prior to occupancy;</a:t>
            </a:r>
          </a:p>
          <a:p>
            <a:r>
              <a:rPr lang="en-US" sz="1200" kern="1200" dirty="0" smtClean="0">
                <a:solidFill>
                  <a:schemeClr val="tx1"/>
                </a:solidFill>
                <a:latin typeface="+mn-lt"/>
                <a:ea typeface="+mn-ea"/>
                <a:cs typeface="+mn-cs"/>
              </a:rPr>
              <a:t> e. Moving expenses;</a:t>
            </a:r>
          </a:p>
          <a:p>
            <a:r>
              <a:rPr lang="en-US" sz="1200" kern="1200" dirty="0" smtClean="0">
                <a:solidFill>
                  <a:schemeClr val="tx1"/>
                </a:solidFill>
                <a:latin typeface="+mn-lt"/>
                <a:ea typeface="+mn-ea"/>
                <a:cs typeface="+mn-cs"/>
              </a:rPr>
              <a:t> f. Fees to obtain a copy of a birth certificate or an identification card or driver's license; and</a:t>
            </a:r>
          </a:p>
          <a:p>
            <a:r>
              <a:rPr lang="en-US" sz="1200" kern="1200" dirty="0" smtClean="0">
                <a:solidFill>
                  <a:schemeClr val="tx1"/>
                </a:solidFill>
                <a:latin typeface="+mn-lt"/>
                <a:ea typeface="+mn-ea"/>
                <a:cs typeface="+mn-cs"/>
              </a:rPr>
              <a:t> g. Activities to assess need, arrange for, and procure needed resources.</a:t>
            </a:r>
          </a:p>
          <a:p>
            <a:r>
              <a:rPr lang="en-US" sz="1200" kern="1200" dirty="0" smtClean="0">
                <a:solidFill>
                  <a:schemeClr val="tx1"/>
                </a:solidFill>
                <a:latin typeface="+mn-lt"/>
                <a:ea typeface="+mn-ea"/>
                <a:cs typeface="+mn-cs"/>
              </a:rPr>
              <a:t> Transition services are furnished only to the extent that they are reasonable and necessary as determined and clearly identified in the service plan, and the person is unable to meet such expenses or when the services cannot be obtained from another source.  Transition services do not include monthly rental or mortgage expenses; food; regular utility charges; and/or household items that are intended for purely </a:t>
            </a:r>
            <a:r>
              <a:rPr lang="en-US" sz="1200" kern="1200" dirty="0" err="1" smtClean="0">
                <a:solidFill>
                  <a:schemeClr val="tx1"/>
                </a:solidFill>
                <a:latin typeface="+mn-lt"/>
                <a:ea typeface="+mn-ea"/>
                <a:cs typeface="+mn-cs"/>
              </a:rPr>
              <a:t>diversional</a:t>
            </a:r>
            <a:r>
              <a:rPr lang="en-US" sz="1200" kern="1200" dirty="0" smtClean="0">
                <a:solidFill>
                  <a:schemeClr val="tx1"/>
                </a:solidFill>
                <a:latin typeface="+mn-lt"/>
                <a:ea typeface="+mn-ea"/>
                <a:cs typeface="+mn-cs"/>
              </a:rPr>
              <a:t>/recreational purposes. This service does not include services or items that are covered under other waiver services such as environmental modifications or assistive technology</a:t>
            </a:r>
            <a:r>
              <a:rPr lang="en-US" sz="1200" kern="1200" dirty="0" smtClean="0">
                <a:solidFill>
                  <a:schemeClr val="tx1"/>
                </a:solidFill>
                <a:latin typeface="Arial" charset="0"/>
                <a:ea typeface="+mn-ea"/>
                <a:cs typeface="+mn-cs"/>
              </a:rPr>
              <a:t>. </a:t>
            </a:r>
          </a:p>
          <a:p>
            <a:r>
              <a:rPr lang="en-US" sz="1200" kern="1200" dirty="0">
                <a:solidFill>
                  <a:schemeClr val="tx1"/>
                </a:solidFill>
                <a:latin typeface="Arial" charset="0"/>
                <a:ea typeface="+mn-ea"/>
                <a:cs typeface="+mn-cs"/>
              </a:rPr>
              <a:t>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172</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dirty="0" smtClean="0">
                <a:solidFill>
                  <a:schemeClr val="tx1"/>
                </a:solidFill>
                <a:latin typeface="+mn-lt"/>
                <a:ea typeface="+mn-ea"/>
                <a:cs typeface="+mn-cs"/>
              </a:rPr>
              <a:t>This </a:t>
            </a:r>
            <a:r>
              <a:rPr lang="en-US" sz="1200" i="0" kern="1200" dirty="0">
                <a:solidFill>
                  <a:schemeClr val="tx1"/>
                </a:solidFill>
                <a:latin typeface="+mn-lt"/>
                <a:ea typeface="+mn-ea"/>
                <a:cs typeface="+mn-cs"/>
              </a:rPr>
              <a:t>is the Integrated Support Star – it is similar to the circles of support, for those of you familiar with that reference.  </a:t>
            </a:r>
            <a:endParaRPr lang="en-US" sz="120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Individuals and families access an array of integrated supports to achieve the envisioned good life, including those that are publicly or privately funded and based on eligibility; community supports that are available to anyone; relationship-based Supports; technology; and that take into account the assets and strengths of the individual and family.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 the past, conversations about supporting people with disabilities and their families mainly revolved around the supports offered by the disability service system. We are trying to help families as well as organizations and policymakers understand that we ALL access a variety of supports to make it through our daily lives.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All people have supports in their</a:t>
            </a:r>
            <a:r>
              <a:rPr lang="en-US" sz="1200" kern="1200" baseline="0" dirty="0" smtClean="0">
                <a:solidFill>
                  <a:schemeClr val="tx1"/>
                </a:solidFill>
                <a:latin typeface="+mn-lt"/>
                <a:ea typeface="+mn-ea"/>
                <a:cs typeface="+mn-cs"/>
              </a:rPr>
              <a:t> lives.  Using a combination of different types of supports helps a person achieve an inclusive, quality life.  This tool can help individuals and families identify partnerships to support their vision for a good life.  With the person in the center, he or she can identify the different types of supports available, including the personal strengths that the person has.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173</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1" dirty="0" smtClean="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smtClean="0">
                <a:solidFill>
                  <a:schemeClr val="tx1"/>
                </a:solidFill>
                <a:latin typeface="+mn-lt"/>
                <a:ea typeface="+mn-ea"/>
                <a:cs typeface="+mn-cs"/>
              </a:rPr>
              <a:t>Once people have figured out the types of supports needed and/or existing, this template is a way to apply the supports to a daily/weekly schedule.  </a:t>
            </a: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calendar is used during shared planning as the team identifies “who’s going to support me?” It reflects the variety of supports (both paid and natural) that the individual has selected to pursue his or her outcomes</a:t>
            </a:r>
            <a:r>
              <a:rPr lang="en-US" sz="1200" kern="1200" dirty="0" smtClean="0">
                <a:solidFill>
                  <a:schemeClr val="tx1"/>
                </a:solidFill>
                <a:latin typeface="+mn-lt"/>
                <a:ea typeface="+mn-ea"/>
                <a:cs typeface="+mn-cs"/>
              </a:rPr>
              <a:t>.  Using the</a:t>
            </a:r>
            <a:r>
              <a:rPr lang="en-US" sz="1200" kern="1200" baseline="0" dirty="0" smtClean="0">
                <a:solidFill>
                  <a:schemeClr val="tx1"/>
                </a:solidFill>
                <a:latin typeface="+mn-lt"/>
                <a:ea typeface="+mn-ea"/>
                <a:cs typeface="+mn-cs"/>
              </a:rPr>
              <a:t> calendar while thinking about the integrated supports star allows for individuals, families, and teams to visually identify that variety of supports that are in place, not just paid supports through the Medicaid system.    </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Service authorization is requested after completing the calendar for any paid services included and which are necessary for achieving the life he or she wants (the Good Life).</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174</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n-lt"/>
              </a:rPr>
              <a:t>Notes: </a:t>
            </a:r>
          </a:p>
          <a:p>
            <a:r>
              <a:rPr lang="en-US" dirty="0" smtClean="0">
                <a:latin typeface="+mn-lt"/>
              </a:rPr>
              <a:t>MMIS will pay on July 1 if</a:t>
            </a:r>
            <a:r>
              <a:rPr lang="en-US" baseline="0" dirty="0" smtClean="0">
                <a:latin typeface="+mn-lt"/>
              </a:rPr>
              <a:t> WaMS is not operating</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175</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176</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kern="1200" dirty="0" smtClean="0">
                <a:solidFill>
                  <a:schemeClr val="tx1"/>
                </a:solidFill>
                <a:latin typeface="+mn-lt"/>
                <a:ea typeface="+mn-ea"/>
                <a:cs typeface="+mn-cs"/>
              </a:rPr>
              <a:t>We</a:t>
            </a:r>
            <a:r>
              <a:rPr lang="en-US" sz="1200" i="0" kern="1200" baseline="0" dirty="0" smtClean="0">
                <a:solidFill>
                  <a:schemeClr val="tx1"/>
                </a:solidFill>
                <a:latin typeface="+mn-lt"/>
                <a:ea typeface="+mn-ea"/>
                <a:cs typeface="+mn-cs"/>
              </a:rPr>
              <a:t> are moving toward a system in which a</a:t>
            </a:r>
            <a:r>
              <a:rPr lang="en-US" sz="1200" i="0" kern="1200" dirty="0" smtClean="0">
                <a:solidFill>
                  <a:schemeClr val="tx1"/>
                </a:solidFill>
                <a:latin typeface="+mn-lt"/>
                <a:ea typeface="+mn-ea"/>
                <a:cs typeface="+mn-cs"/>
              </a:rPr>
              <a:t>ll direct support professionals and supervisors must demonstrate knowledge and competencies required to effectively support individuals receiving their services. This includes demonstrating the ability to support the individual’s unique needs. Two areas of focus are Quality Service and Expertise. Quality Service relates to a providers standing in</a:t>
            </a:r>
            <a:r>
              <a:rPr lang="en-US" sz="1200" i="0" kern="1200" baseline="0" dirty="0" smtClean="0">
                <a:solidFill>
                  <a:schemeClr val="tx1"/>
                </a:solidFill>
                <a:latin typeface="+mn-lt"/>
                <a:ea typeface="+mn-ea"/>
                <a:cs typeface="+mn-cs"/>
              </a:rPr>
              <a:t> relation to meeting policy and regulation requirements. Expertise focuses on DSP and Supervisor abilities’ to meet the preferences and needs of those supported. </a:t>
            </a:r>
            <a:endParaRPr lang="en-US" i="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177</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dirty="0" smtClean="0">
                <a:latin typeface="+mn-lt"/>
              </a:rPr>
              <a:t>There are two levels of expertise. </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178</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dirty="0" smtClean="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smtClean="0">
                <a:solidFill>
                  <a:schemeClr val="tx1"/>
                </a:solidFill>
                <a:latin typeface="+mn-lt"/>
                <a:ea typeface="+mn-ea"/>
                <a:cs typeface="+mn-cs"/>
              </a:rPr>
              <a:t>Quality Improvement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Providers must demonstrate that they have competencies according to the type and intensity of the service(s)</a:t>
            </a:r>
          </a:p>
          <a:p>
            <a:r>
              <a:rPr lang="en-US" sz="1200" kern="1200" dirty="0" smtClean="0">
                <a:solidFill>
                  <a:schemeClr val="tx1"/>
                </a:solidFill>
                <a:latin typeface="+mn-lt"/>
                <a:ea typeface="+mn-ea"/>
                <a:cs typeface="+mn-cs"/>
              </a:rPr>
              <a:t>they provide to assure key elements needed to achieve desired outcomes for the individuals they support. In order to</a:t>
            </a:r>
          </a:p>
          <a:p>
            <a:r>
              <a:rPr lang="en-US" sz="1200" kern="1200" dirty="0" smtClean="0">
                <a:solidFill>
                  <a:schemeClr val="tx1"/>
                </a:solidFill>
                <a:latin typeface="+mn-lt"/>
                <a:ea typeface="+mn-ea"/>
                <a:cs typeface="+mn-cs"/>
              </a:rPr>
              <a:t>accomplish this:</a:t>
            </a:r>
          </a:p>
          <a:p>
            <a:pPr>
              <a:buFont typeface="Arial" pitchFamily="34" charset="0"/>
              <a:buNone/>
            </a:pPr>
            <a:r>
              <a:rPr lang="en-US" sz="1200" kern="1200" dirty="0" smtClean="0">
                <a:solidFill>
                  <a:schemeClr val="tx1"/>
                </a:solidFill>
                <a:latin typeface="+mn-lt"/>
                <a:ea typeface="+mn-ea"/>
                <a:cs typeface="+mn-cs"/>
              </a:rPr>
              <a:t>• Providers must comply with DBHDS requirements for person-centered practices and keeping individuals healthy and safe.</a:t>
            </a:r>
          </a:p>
          <a:p>
            <a:r>
              <a:rPr lang="en-US" sz="1200" kern="1200" dirty="0" smtClean="0">
                <a:solidFill>
                  <a:schemeClr val="tx1"/>
                </a:solidFill>
                <a:latin typeface="+mn-lt"/>
                <a:ea typeface="+mn-ea"/>
                <a:cs typeface="+mn-cs"/>
              </a:rPr>
              <a:t>• All direct support professionals and supervisors must demonstrate knowledge and competencies required to effectively</a:t>
            </a:r>
          </a:p>
          <a:p>
            <a:r>
              <a:rPr lang="en-US" sz="1200" kern="1200" dirty="0" smtClean="0">
                <a:solidFill>
                  <a:schemeClr val="tx1"/>
                </a:solidFill>
                <a:latin typeface="+mn-lt"/>
                <a:ea typeface="+mn-ea"/>
                <a:cs typeface="+mn-cs"/>
              </a:rPr>
              <a:t>support individuals receiving their services. This includes demonstrating the ability to support the individual’s unique needs.</a:t>
            </a:r>
          </a:p>
          <a:p>
            <a:r>
              <a:rPr lang="en-US" sz="1200" kern="1200" dirty="0" smtClean="0">
                <a:solidFill>
                  <a:schemeClr val="tx1"/>
                </a:solidFill>
                <a:latin typeface="+mn-lt"/>
                <a:ea typeface="+mn-ea"/>
                <a:cs typeface="+mn-cs"/>
              </a:rPr>
              <a:t>• Providers must use the DBHDS competency-based training materials or another recognized curriculum that includes</a:t>
            </a:r>
          </a:p>
          <a:p>
            <a:r>
              <a:rPr lang="en-US" sz="1200" kern="1200" dirty="0" smtClean="0">
                <a:solidFill>
                  <a:schemeClr val="tx1"/>
                </a:solidFill>
                <a:latin typeface="+mn-lt"/>
                <a:ea typeface="+mn-ea"/>
                <a:cs typeface="+mn-cs"/>
              </a:rPr>
              <a:t>knowledge-based testing, coaching, regular, observational competency checks and a corrective action process.</a:t>
            </a:r>
          </a:p>
          <a:p>
            <a:r>
              <a:rPr lang="en-US" sz="1200" kern="1200" dirty="0" smtClean="0">
                <a:solidFill>
                  <a:schemeClr val="tx1"/>
                </a:solidFill>
                <a:latin typeface="+mn-lt"/>
                <a:ea typeface="+mn-ea"/>
                <a:cs typeface="+mn-cs"/>
              </a:rPr>
              <a:t>• Supports to individuals with intense medical or behavioral needs may only be provided by DSPs and supervisors</a:t>
            </a:r>
          </a:p>
          <a:p>
            <a:r>
              <a:rPr lang="en-US" sz="1200" kern="1200" dirty="0" smtClean="0">
                <a:solidFill>
                  <a:schemeClr val="tx1"/>
                </a:solidFill>
                <a:latin typeface="+mn-lt"/>
                <a:ea typeface="+mn-ea"/>
                <a:cs typeface="+mn-cs"/>
              </a:rPr>
              <a:t>demonstrating additional competencies.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179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180</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181</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182</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lang="en-US" dirty="0" smtClean="0">
                <a:latin typeface="+mn-lt"/>
              </a:rPr>
              <a:t>DBHDS </a:t>
            </a:r>
            <a:r>
              <a:rPr lang="en-US" dirty="0">
                <a:latin typeface="+mn-lt"/>
              </a:rPr>
              <a:t>is developing a new data management system to manage the new waivers.  An RFP has been developed to locate a data provider to build the </a:t>
            </a:r>
            <a:r>
              <a:rPr lang="en-US" dirty="0" smtClean="0">
                <a:latin typeface="+mn-lt"/>
              </a:rPr>
              <a:t>system. It </a:t>
            </a:r>
            <a:r>
              <a:rPr lang="en-US" dirty="0">
                <a:latin typeface="+mn-lt"/>
              </a:rPr>
              <a:t>is anticipated that the system will interface with VAMIS and eventually be able to establish the assessment levels (of care) based on an individual’s needs and automate the preauthorization process. </a:t>
            </a:r>
            <a:r>
              <a:rPr lang="en-US" dirty="0" smtClean="0">
                <a:latin typeface="+mn-lt"/>
              </a:rPr>
              <a:t>The </a:t>
            </a:r>
            <a:r>
              <a:rPr lang="en-US" dirty="0">
                <a:latin typeface="+mn-lt"/>
              </a:rPr>
              <a:t>new system will help DBHDS collect data to more accurately predict an individual’s costs for services versus using aggregated costs across all individuals  for state budgeting purposes.</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183</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DBHDS </a:t>
            </a:r>
            <a:r>
              <a:rPr lang="en-US" dirty="0">
                <a:latin typeface="+mn-lt"/>
              </a:rPr>
              <a:t>will be responsible for service authorization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latin typeface="+mn-lt"/>
              </a:rPr>
              <a:t>DBHDS will analyze the correlation between supports levels and /service mix through the service authorization process and request supporting documentation if question of matching needs</a:t>
            </a:r>
          </a:p>
          <a:p>
            <a:endParaRPr lang="en-US" dirty="0">
              <a:latin typeface="+mn-lt"/>
            </a:endParaRPr>
          </a:p>
          <a:p>
            <a:r>
              <a:rPr lang="en-US" dirty="0">
                <a:latin typeface="+mn-lt"/>
              </a:rPr>
              <a:t>Preauthorization staff will assemble dashboards that will be posted per region/CSB/providers on types of services utilized, particularly integrated &amp; supported employment</a:t>
            </a:r>
          </a:p>
        </p:txBody>
      </p:sp>
      <p:sp>
        <p:nvSpPr>
          <p:cNvPr id="4" name="Slide Number Placeholder 3"/>
          <p:cNvSpPr>
            <a:spLocks noGrp="1"/>
          </p:cNvSpPr>
          <p:nvPr>
            <p:ph type="sldNum" sz="quarter" idx="10"/>
          </p:nvPr>
        </p:nvSpPr>
        <p:spPr/>
        <p:txBody>
          <a:bodyPr/>
          <a:lstStyle/>
          <a:p>
            <a:fld id="{974C84C7-3F89-4A7C-BC26-9F053AB58847}" type="slidenum">
              <a:rPr lang="en-US" smtClean="0"/>
              <a:pPr/>
              <a:t>184</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Serves </a:t>
            </a:r>
            <a:r>
              <a:rPr lang="en-US" sz="1200" kern="1200" dirty="0">
                <a:solidFill>
                  <a:schemeClr val="tx1"/>
                </a:solidFill>
                <a:latin typeface="+mn-lt"/>
                <a:ea typeface="+mn-ea"/>
                <a:cs typeface="+mn-cs"/>
              </a:rPr>
              <a:t>individuals across the entire spectrum of I/DD using a single DD eligibility criterion and a single point of entry for accessing services.</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185</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Establishes </a:t>
            </a:r>
            <a:r>
              <a:rPr lang="en-US" sz="1200" kern="1200" dirty="0">
                <a:solidFill>
                  <a:schemeClr val="tx1"/>
                </a:solidFill>
                <a:latin typeface="+mn-lt"/>
                <a:ea typeface="+mn-ea"/>
                <a:cs typeface="+mn-cs"/>
              </a:rPr>
              <a:t>a needs-based service delivery and reimbursement system tailored to individuals’ specific levels of support needs.</a:t>
            </a:r>
          </a:p>
          <a:p>
            <a:endParaRPr lang="en-US" sz="1200" kern="1200" dirty="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Balances resources to better serve the needs of individuals with disabilities in the Commonwealth.</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186</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Introduces </a:t>
            </a:r>
            <a:r>
              <a:rPr lang="en-US" sz="1200" kern="1200" dirty="0">
                <a:solidFill>
                  <a:schemeClr val="tx1"/>
                </a:solidFill>
                <a:latin typeface="+mn-lt"/>
                <a:ea typeface="+mn-ea"/>
                <a:cs typeface="+mn-cs"/>
              </a:rPr>
              <a:t>new services and rates advocated by VA stakeholders which support choice of services and providers and incentivize services delivered in integrated settings in the community, with smaller ratios.</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187</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Creates </a:t>
            </a:r>
            <a:r>
              <a:rPr lang="en-US" sz="1200" kern="1200" dirty="0">
                <a:solidFill>
                  <a:schemeClr val="tx1"/>
                </a:solidFill>
                <a:latin typeface="+mn-lt"/>
                <a:ea typeface="+mn-ea"/>
                <a:cs typeface="+mn-cs"/>
              </a:rPr>
              <a:t>new systems and infrastructure designed to promote consistency, equity, quality and accountability of service delivery and provider practices.</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188</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E95BC529-5F13-4EAB-B698-EAD720D3AE16}" type="slidenum">
              <a:rPr lang="en-US" smtClean="0"/>
              <a:pPr/>
              <a:t>189</a:t>
            </a:fld>
            <a:endParaRPr lang="en-US" dirty="0"/>
          </a:p>
        </p:txBody>
      </p:sp>
    </p:spTree>
    <p:extLst>
      <p:ext uri="{BB962C8B-B14F-4D97-AF65-F5344CB8AC3E}">
        <p14:creationId xmlns="" xmlns:p14="http://schemas.microsoft.com/office/powerpoint/2010/main" val="328360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sz="1600" b="1" dirty="0" smtClean="0"/>
          </a:p>
          <a:p>
            <a:r>
              <a:rPr lang="en-US" sz="1600" b="1" dirty="0" smtClean="0"/>
              <a:t>Handouts</a:t>
            </a:r>
            <a:r>
              <a:rPr lang="en-US" sz="1600" baseline="0" dirty="0" smtClean="0"/>
              <a:t> </a:t>
            </a:r>
            <a:r>
              <a:rPr lang="en-US" dirty="0" smtClean="0"/>
              <a:t>DBHDS Memo and</a:t>
            </a:r>
            <a:r>
              <a:rPr lang="en-US" baseline="0" dirty="0" smtClean="0"/>
              <a:t> instructions</a:t>
            </a:r>
            <a:endParaRPr lang="en-US" dirty="0" smtClean="0"/>
          </a:p>
          <a:p>
            <a:endParaRPr lang="en-US" dirty="0" smtClean="0"/>
          </a:p>
          <a:p>
            <a:r>
              <a:rPr lang="en-US" dirty="0" smtClean="0"/>
              <a:t>Initial VIDES are completed by the CSB.  Annual</a:t>
            </a:r>
            <a:r>
              <a:rPr lang="en-US" baseline="0" dirty="0" smtClean="0"/>
              <a:t> VIDES are completed by the individual’s SC/CM.</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E95BC529-5F13-4EAB-B698-EAD720D3AE16}" type="slidenum">
              <a:rPr lang="en-US" smtClean="0"/>
              <a:pPr/>
              <a:t>190</a:t>
            </a:fld>
            <a:endParaRPr lang="en-US" dirty="0"/>
          </a:p>
        </p:txBody>
      </p:sp>
    </p:spTree>
    <p:extLst>
      <p:ext uri="{BB962C8B-B14F-4D97-AF65-F5344CB8AC3E}">
        <p14:creationId xmlns="" xmlns:p14="http://schemas.microsoft.com/office/powerpoint/2010/main" val="213088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Note</a:t>
            </a:r>
            <a:r>
              <a:rPr lang="en-US" baseline="0" dirty="0" smtClean="0"/>
              <a:t> that second bullet includes those with ID.</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indent="0" algn="l">
              <a:buFont typeface="Arial" pitchFamily="34" charset="0"/>
              <a:buNone/>
            </a:pPr>
            <a:endParaRPr lang="en-US" sz="1200" dirty="0" smtClean="0">
              <a:solidFill>
                <a:schemeClr val="tx1"/>
              </a:solidFill>
              <a:latin typeface="Calibri" pitchFamily="34" charset="0"/>
            </a:endParaRPr>
          </a:p>
          <a:p>
            <a:pPr marL="292100" indent="-292100" algn="l">
              <a:buFont typeface="Arial" pitchFamily="34" charset="0"/>
              <a:buChar char="•"/>
            </a:pPr>
            <a:r>
              <a:rPr lang="en-US" sz="1200" dirty="0" smtClean="0">
                <a:solidFill>
                  <a:schemeClr val="tx1"/>
                </a:solidFill>
                <a:latin typeface="Calibri" pitchFamily="34" charset="0"/>
              </a:rPr>
              <a:t>At </a:t>
            </a:r>
            <a:r>
              <a:rPr lang="en-US" sz="1200" dirty="0">
                <a:solidFill>
                  <a:schemeClr val="tx1"/>
                </a:solidFill>
                <a:latin typeface="Calibri" pitchFamily="34" charset="0"/>
              </a:rPr>
              <a:t>present, the ID Waiver wait list is based on the urgency of a person’s need for services. The DD Waiver wait list is chronological and based on the date a person’s need for waiver services is identified.  </a:t>
            </a:r>
          </a:p>
          <a:p>
            <a:pPr algn="l">
              <a:buFont typeface="Arial" pitchFamily="34" charset="0"/>
              <a:buChar char="•"/>
            </a:pPr>
            <a:endParaRPr lang="en-US" sz="800" dirty="0">
              <a:solidFill>
                <a:schemeClr val="tx1"/>
              </a:solidFill>
              <a:latin typeface="Calibri" pitchFamily="34" charset="0"/>
            </a:endParaRPr>
          </a:p>
          <a:p>
            <a:pPr marL="292100" indent="-292100" algn="l">
              <a:buFont typeface="Arial" pitchFamily="34" charset="0"/>
              <a:buChar char="•"/>
            </a:pPr>
            <a:r>
              <a:rPr lang="en-US" sz="1200" dirty="0">
                <a:solidFill>
                  <a:schemeClr val="tx1"/>
                </a:solidFill>
                <a:latin typeface="Calibri" pitchFamily="34" charset="0"/>
              </a:rPr>
              <a:t>An important aspect of waiver redesign is the transition to a single statewide waiting list for all three of the new waivers. The wait list will be based on need and individuals will be grouped into one of the three “priority needs” categories. </a:t>
            </a:r>
          </a:p>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kumimoji="0" lang="en-US" sz="1200" b="0" i="1" u="none" strike="noStrike" kern="0" cap="none" spc="0" normalizeH="0" baseline="0" noProof="0" dirty="0" smtClean="0">
              <a:ln>
                <a:noFill/>
              </a:ln>
              <a:solidFill>
                <a:schemeClr val="tx1"/>
              </a:solidFill>
              <a:effectLst/>
              <a:uLnTx/>
              <a:uFillTx/>
              <a:latin typeface="Calibri" pitchFamily="34" charset="0"/>
            </a:endParaRPr>
          </a:p>
          <a:p>
            <a:r>
              <a:rPr kumimoji="0" lang="en-US" sz="1200" b="0" i="0" u="none" strike="noStrike" kern="0" cap="none" spc="0" normalizeH="0" baseline="0" noProof="0" dirty="0" smtClean="0">
                <a:ln>
                  <a:noFill/>
                </a:ln>
                <a:solidFill>
                  <a:schemeClr val="tx1"/>
                </a:solidFill>
                <a:effectLst/>
                <a:uLnTx/>
                <a:uFillTx/>
                <a:latin typeface="Calibri" pitchFamily="34" charset="0"/>
              </a:rPr>
              <a:t>Neighboring CSBs are strongly encouraged to form a single committee to cover more than one CSB area.</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0" lang="en-US" sz="1200" b="0" i="0" u="none" strike="noStrike" kern="0" cap="none" spc="0" normalizeH="0" baseline="0" noProof="0" dirty="0" smtClean="0">
              <a:ln>
                <a:noFill/>
              </a:ln>
              <a:solidFill>
                <a:schemeClr val="tx1"/>
              </a:solidFill>
              <a:effectLst/>
              <a:uLnTx/>
              <a:uFillTx/>
              <a:latin typeface="Calibri" pitchFamily="34" charset="0"/>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Lots</a:t>
            </a:r>
            <a:r>
              <a:rPr lang="en-US" baseline="0" dirty="0" smtClean="0"/>
              <a:t> </a:t>
            </a:r>
            <a:r>
              <a:rPr lang="en-US" baseline="0" dirty="0"/>
              <a:t>of people want change, but they themselves don’t want to change.  But, in Virginia, we must change.  We must change our current system and way of thinking in order to achieve a better result.  We cannot honestly continue with the current structure and expect better results, and better results are expected!  They are expected by the DOJ (Settlement Agreement), CMS (HCBS Setting Requirements and Person Centered Practices), and more importantly, by families and individuals.</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algn="l">
              <a:spcBef>
                <a:spcPts val="0"/>
              </a:spcBef>
            </a:pPr>
            <a:endParaRPr lang="en-US" b="1" dirty="0" smtClean="0">
              <a:solidFill>
                <a:schemeClr val="tx1"/>
              </a:solidFill>
              <a:latin typeface="Calibri" pitchFamily="34" charset="0"/>
            </a:endParaRPr>
          </a:p>
          <a:p>
            <a:pPr algn="l">
              <a:spcBef>
                <a:spcPts val="0"/>
              </a:spcBef>
            </a:pPr>
            <a:r>
              <a:rPr lang="en-US" sz="1500" b="1" dirty="0" smtClean="0">
                <a:solidFill>
                  <a:schemeClr val="tx1"/>
                </a:solidFill>
                <a:latin typeface="Calibri" pitchFamily="34" charset="0"/>
              </a:rPr>
              <a:t>Diagnostic</a:t>
            </a:r>
          </a:p>
          <a:p>
            <a:pPr marL="292100" indent="-292100" algn="l">
              <a:spcBef>
                <a:spcPts val="0"/>
              </a:spcBef>
              <a:buFont typeface="Arial" pitchFamily="34" charset="0"/>
              <a:buChar char="•"/>
            </a:pPr>
            <a:r>
              <a:rPr lang="en-US" sz="1500" dirty="0" smtClean="0">
                <a:solidFill>
                  <a:schemeClr val="tx1"/>
                </a:solidFill>
                <a:latin typeface="Calibri" pitchFamily="34" charset="0"/>
              </a:rPr>
              <a:t> Established by psychological or diagnosis determined by a licensed professional evaluator.</a:t>
            </a:r>
          </a:p>
          <a:p>
            <a:pPr algn="l">
              <a:spcBef>
                <a:spcPts val="0"/>
              </a:spcBef>
              <a:buFont typeface="Arial" pitchFamily="34" charset="0"/>
              <a:buChar char="•"/>
            </a:pPr>
            <a:endParaRPr lang="en-US" sz="1500" dirty="0" smtClean="0">
              <a:solidFill>
                <a:schemeClr val="tx1"/>
              </a:solidFill>
              <a:latin typeface="Calibri" pitchFamily="34" charset="0"/>
            </a:endParaRPr>
          </a:p>
          <a:p>
            <a:pPr algn="l">
              <a:spcBef>
                <a:spcPts val="0"/>
              </a:spcBef>
            </a:pPr>
            <a:r>
              <a:rPr lang="en-US" sz="1500" b="1" dirty="0" smtClean="0">
                <a:solidFill>
                  <a:schemeClr val="tx1"/>
                </a:solidFill>
                <a:latin typeface="Calibri" pitchFamily="34" charset="0"/>
              </a:rPr>
              <a:t>Functional</a:t>
            </a:r>
          </a:p>
          <a:p>
            <a:pPr marL="342900" indent="-342900" algn="l">
              <a:spcBef>
                <a:spcPts val="0"/>
              </a:spcBef>
              <a:buFont typeface="Arial" pitchFamily="34" charset="0"/>
              <a:buChar char="•"/>
            </a:pPr>
            <a:r>
              <a:rPr lang="en-US" sz="1500" dirty="0" smtClean="0">
                <a:solidFill>
                  <a:schemeClr val="tx1"/>
                </a:solidFill>
                <a:latin typeface="Calibri" pitchFamily="34" charset="0"/>
              </a:rPr>
              <a:t>Confirmed as meeting ICF/IID level of care through the completion of the VA Individual DD Eligibility Survey (VIDES). </a:t>
            </a:r>
          </a:p>
          <a:p>
            <a:pPr algn="l">
              <a:spcBef>
                <a:spcPts val="0"/>
              </a:spcBef>
            </a:pPr>
            <a:endParaRPr lang="en-US" sz="1500" dirty="0" smtClean="0">
              <a:solidFill>
                <a:schemeClr val="tx1"/>
              </a:solidFill>
              <a:latin typeface="Calibri" pitchFamily="34" charset="0"/>
            </a:endParaRPr>
          </a:p>
          <a:p>
            <a:pPr algn="l">
              <a:spcBef>
                <a:spcPts val="0"/>
              </a:spcBef>
            </a:pPr>
            <a:r>
              <a:rPr lang="en-US" sz="1500" b="1" dirty="0" smtClean="0">
                <a:solidFill>
                  <a:schemeClr val="tx1"/>
                </a:solidFill>
                <a:latin typeface="Calibri" pitchFamily="34" charset="0"/>
              </a:rPr>
              <a:t>Financial</a:t>
            </a:r>
          </a:p>
          <a:p>
            <a:pPr marL="292100" indent="-292100" algn="l">
              <a:spcBef>
                <a:spcPts val="0"/>
              </a:spcBef>
              <a:buFont typeface="Arial" pitchFamily="34" charset="0"/>
              <a:buChar char="•"/>
            </a:pPr>
            <a:r>
              <a:rPr lang="en-US" sz="1500" dirty="0" smtClean="0">
                <a:solidFill>
                  <a:schemeClr val="tx1"/>
                </a:solidFill>
                <a:latin typeface="Calibri" pitchFamily="34" charset="0"/>
              </a:rPr>
              <a:t>Determined by Dept. of Social Services using special institutional deeming rules.  </a:t>
            </a:r>
          </a:p>
          <a:p>
            <a:pPr marL="342900" indent="-342900" algn="l">
              <a:buFont typeface="Arial" pitchFamily="34" charset="0"/>
              <a:buNone/>
            </a:pPr>
            <a:r>
              <a:rPr lang="en-US" sz="1500" dirty="0" smtClean="0">
                <a:solidFill>
                  <a:schemeClr val="tx1"/>
                </a:solidFill>
                <a:latin typeface="Calibri" pitchFamily="34" charset="0"/>
              </a:rPr>
              <a:t>In addition:</a:t>
            </a:r>
          </a:p>
          <a:p>
            <a:pPr marL="342900" indent="-342900" algn="l">
              <a:buFont typeface="Arial" pitchFamily="34" charset="0"/>
              <a:buNone/>
            </a:pPr>
            <a:r>
              <a:rPr lang="en-US" sz="1500" dirty="0" smtClean="0">
                <a:solidFill>
                  <a:schemeClr val="tx1"/>
                </a:solidFill>
                <a:latin typeface="Calibri" pitchFamily="34" charset="0"/>
              </a:rPr>
              <a:t>Waiver services must be an appropriate alternative to an Intermediate Care Facility for Individuals with Intellectual Disability (ICF/IID)</a:t>
            </a:r>
          </a:p>
          <a:p>
            <a:pPr marL="800100" lvl="1" indent="-342900" algn="l">
              <a:buFont typeface="Courier New" pitchFamily="49" charset="0"/>
              <a:buChar char="o"/>
            </a:pPr>
            <a:r>
              <a:rPr lang="en-US" sz="1500" dirty="0" smtClean="0">
                <a:solidFill>
                  <a:schemeClr val="tx1"/>
                </a:solidFill>
                <a:latin typeface="Calibri" pitchFamily="34" charset="0"/>
              </a:rPr>
              <a:t>delay or avoid placement</a:t>
            </a:r>
          </a:p>
          <a:p>
            <a:pPr marL="800100" lvl="1" indent="-342900" algn="l">
              <a:buFont typeface="Courier New" pitchFamily="49" charset="0"/>
              <a:buChar char="o"/>
            </a:pPr>
            <a:r>
              <a:rPr lang="en-US" sz="1500" dirty="0" smtClean="0">
                <a:solidFill>
                  <a:schemeClr val="tx1"/>
                </a:solidFill>
                <a:latin typeface="Calibri" pitchFamily="34" charset="0"/>
              </a:rPr>
              <a:t>promote exiting from an ICF/IID or other institutional setting </a:t>
            </a:r>
          </a:p>
          <a:p>
            <a:endParaRPr lang="en-US" sz="1500" dirty="0" smtClean="0"/>
          </a:p>
          <a:p>
            <a:endParaRPr lang="en-US" sz="1500"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The “Critical Needs Summary” form has been revised and is</a:t>
            </a:r>
            <a:r>
              <a:rPr lang="en-US" baseline="0" dirty="0" smtClean="0"/>
              <a:t> now part of the “Step 1 Review.”</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Criteria</a:t>
            </a:r>
            <a:r>
              <a:rPr lang="en-US" baseline="0" dirty="0" smtClean="0"/>
              <a:t> </a:t>
            </a:r>
            <a:r>
              <a:rPr lang="en-US" dirty="0" smtClean="0"/>
              <a:t>described on h</a:t>
            </a:r>
            <a:r>
              <a:rPr lang="en-US" baseline="0" dirty="0" smtClean="0"/>
              <a:t>andout . </a:t>
            </a:r>
            <a:endParaRPr lang="en-US" dirty="0" smtClean="0"/>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kumimoji="0" lang="en-US" sz="1200" b="0" i="0" u="none" strike="noStrike" kern="0" cap="none" spc="0" normalizeH="0" baseline="0" noProof="0" dirty="0" smtClean="0">
              <a:ln>
                <a:noFill/>
              </a:ln>
              <a:solidFill>
                <a:schemeClr val="tx1"/>
              </a:solidFill>
              <a:effectLst/>
              <a:uLnTx/>
              <a:uFillTx/>
              <a:latin typeface="Calibri" pitchFamily="34" charset="0"/>
            </a:endParaRPr>
          </a:p>
          <a:p>
            <a:r>
              <a:rPr kumimoji="0" lang="en-US" sz="1200" b="0" i="0" u="none" strike="noStrike" kern="0" cap="none" spc="0" normalizeH="0" baseline="0" noProof="0" dirty="0" smtClean="0">
                <a:ln>
                  <a:noFill/>
                </a:ln>
                <a:solidFill>
                  <a:schemeClr val="tx1"/>
                </a:solidFill>
                <a:effectLst/>
                <a:uLnTx/>
                <a:uFillTx/>
                <a:latin typeface="Calibri" pitchFamily="34" charset="0"/>
              </a:rPr>
              <a:t>For the last bullet, acceptance may also be from the individual's spouse or the parent of an individual who is a minor child </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latin typeface="+mn-lt"/>
              </a:rPr>
              <a:t>Emergency Slots will not be repaid by the CSB until the number of available emergency slots has reached  10% of the existing emergency slots (or a minimum of 3 slots).  At that point repayment will be required in order to ensure slots remain to be assigned to future emergencies within the fiscal year.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solidFill>
                <a:schemeClr val="tx1"/>
              </a:solidFill>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solidFill>
                  <a:schemeClr val="tx1"/>
                </a:solidFill>
                <a:latin typeface="+mn-lt"/>
              </a:rPr>
              <a:t>Reserve</a:t>
            </a:r>
            <a:r>
              <a:rPr lang="en-US" sz="1200" baseline="0" dirty="0" smtClean="0">
                <a:solidFill>
                  <a:schemeClr val="tx1"/>
                </a:solidFill>
                <a:latin typeface="+mn-lt"/>
              </a:rPr>
              <a:t> slots for movement between waivers are </a:t>
            </a:r>
            <a:r>
              <a:rPr lang="en-US" sz="1200" kern="1200" dirty="0" smtClean="0">
                <a:solidFill>
                  <a:schemeClr val="tx1"/>
                </a:solidFill>
                <a:latin typeface="+mn-lt"/>
                <a:ea typeface="+mn-ea"/>
                <a:cs typeface="+mn-cs"/>
              </a:rPr>
              <a:t>to support individuals who are already receiving services in one of the three DD waivers</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experience a change in their assessed needs requiring services available in a different waiver</a:t>
            </a:r>
          </a:p>
          <a:p>
            <a:pPr lvl="0">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r>
              <a:rPr lang="en-US" sz="1200" kern="1200" dirty="0" smtClean="0">
                <a:solidFill>
                  <a:schemeClr val="tx1"/>
                </a:solidFill>
                <a:latin typeface="+mn-lt"/>
                <a:ea typeface="+mn-ea"/>
                <a:cs typeface="+mn-cs"/>
              </a:rPr>
              <a:t> choose to live in a more independent setting, such as an apartment, and transfer to a different waiver that better supports this choice.  The reserve slots enable a safety net with which an individual can return to the original waiver,</a:t>
            </a:r>
            <a:r>
              <a:rPr lang="en-US" sz="1200" kern="1200" baseline="0" dirty="0" smtClean="0">
                <a:solidFill>
                  <a:schemeClr val="tx1"/>
                </a:solidFill>
                <a:latin typeface="+mn-lt"/>
                <a:ea typeface="+mn-ea"/>
                <a:cs typeface="+mn-cs"/>
              </a:rPr>
              <a:t> if needed.</a:t>
            </a:r>
            <a:endParaRPr lang="en-US" sz="1200" dirty="0" smtClean="0">
              <a:solidFill>
                <a:schemeClr val="tx1"/>
              </a:solidFill>
              <a:latin typeface="+mn-lt"/>
            </a:endParaRP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mn-lt"/>
                <a:ea typeface="+mn-ea"/>
                <a:cs typeface="+mn-cs"/>
              </a:rPr>
              <a:t> Death of primary caregiver and/or lack of alternate caregiver coupled with the individual’s inability to care for him/herself and danger to self or others without supports; or</a:t>
            </a:r>
          </a:p>
          <a:p>
            <a:pPr lvl="0"/>
            <a:r>
              <a:rPr lang="en-US" sz="1200" kern="1200" dirty="0" smtClean="0">
                <a:solidFill>
                  <a:schemeClr val="tx1"/>
                </a:solidFill>
                <a:latin typeface="+mn-lt"/>
                <a:ea typeface="+mn-ea"/>
                <a:cs typeface="+mn-cs"/>
              </a:rPr>
              <a:t>Protective Services (Child or Adult) has substantiated abuse/neglect against the primary caregiver and has removed the individual from the home; or for adults, where abuse/neglect has not been substantiated but corroborating information from other sources (agencies) indicate there is an inherent risk present. There are no other caregivers available to provide support services to the individual.  </a:t>
            </a:r>
          </a:p>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We are striving to organize supports around people as depicted in the third circle, rather than have them create a barrier to family and community. </a:t>
            </a:r>
            <a:endParaRPr kumimoji="0" lang="en-US" sz="16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p:txBody>
      </p:sp>
      <p:sp>
        <p:nvSpPr>
          <p:cNvPr id="4" name="Slide Number Placeholder 3"/>
          <p:cNvSpPr>
            <a:spLocks noGrp="1"/>
          </p:cNvSpPr>
          <p:nvPr>
            <p:ph type="sldNum" sz="quarter" idx="10"/>
          </p:nvPr>
        </p:nvSpPr>
        <p:spPr/>
        <p:txBody>
          <a:bodyPr/>
          <a:lstStyle/>
          <a:p>
            <a:fld id="{43E66ACB-BCE1-4F22-B622-CC38886BAA3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46</a:t>
            </a:fld>
            <a:endParaRPr lang="en-US">
              <a:solidFill>
                <a:prstClr val="white"/>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47</a:t>
            </a:fld>
            <a:endParaRPr lang="en-US">
              <a:solidFill>
                <a:prstClr val="white"/>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48</a:t>
            </a:fld>
            <a:endParaRPr lang="en-US">
              <a:solidFill>
                <a:prstClr val="white"/>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49</a:t>
            </a:fld>
            <a:endParaRPr lang="en-US">
              <a:solidFill>
                <a:prstClr val="white"/>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50</a:t>
            </a:fld>
            <a:endParaRPr lang="en-US">
              <a:solidFill>
                <a:prstClr val="white"/>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51</a:t>
            </a:fld>
            <a:endParaRPr lang="en-US">
              <a:solidFill>
                <a:prstClr val="white"/>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58</a:t>
            </a:fld>
            <a:endParaRPr lang="en-US">
              <a:solidFill>
                <a:prstClr val="white"/>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59</a:t>
            </a:fld>
            <a:endParaRPr lang="en-US">
              <a:solidFill>
                <a:prstClr val="white"/>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60</a:t>
            </a:fld>
            <a:endParaRPr lang="en-US">
              <a:solidFill>
                <a:prstClr val="white"/>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61</a:t>
            </a:fld>
            <a:endParaRPr lang="en-US">
              <a:solidFill>
                <a:prstClr val="white"/>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62</a:t>
            </a:fld>
            <a:endParaRPr lang="en-US">
              <a:solidFill>
                <a:prstClr val="white"/>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To </a:t>
            </a:r>
            <a:r>
              <a:rPr lang="en-US" dirty="0"/>
              <a:t>assist providers determine if they meet compliance expectations.</a:t>
            </a:r>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63</a:t>
            </a:fld>
            <a:endParaRPr lang="en-US">
              <a:solidFill>
                <a:prstClr val="white"/>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64</a:t>
            </a:fld>
            <a:endParaRPr lang="en-US">
              <a:solidFill>
                <a:prstClr val="white"/>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65</a:t>
            </a:fld>
            <a:endParaRPr lang="en-US">
              <a:solidFill>
                <a:prstClr val="white"/>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a:t>
            </a:r>
            <a:r>
              <a:rPr lang="en-US" dirty="0"/>
              <a:t>last bullet is where we are now. </a:t>
            </a:r>
            <a:r>
              <a:rPr kumimoji="0" lang="en-US" sz="12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Amended STP with systemic assessment results due to CMS no later than March 31, 2016</a:t>
            </a:r>
            <a:r>
              <a:rPr kumimoji="0" lang="en-US" sz="12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lang="en-US" dirty="0" smtClean="0"/>
              <a:t>Virginia’s </a:t>
            </a:r>
            <a:r>
              <a:rPr lang="en-US" dirty="0"/>
              <a:t>30-day public comment period to commence 2/22/16.</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In order to complete transition no later than March 17, 2019, both assessments completed no later than July 31, 2016</a:t>
            </a:r>
            <a:r>
              <a:rPr kumimoji="0" lang="en-US" sz="1200" b="0" i="0" u="none" strike="noStrike" cap="none" normalizeH="0" baseline="0" dirty="0">
                <a:ln>
                  <a:noFill/>
                </a:ln>
                <a:solidFill>
                  <a:srgbClr val="FF0000"/>
                </a:solidFill>
                <a:effectLst/>
                <a:latin typeface="Calibri" pitchFamily="34" charset="0"/>
                <a:ea typeface="Calibri" pitchFamily="34" charset="0"/>
                <a:cs typeface="Times New Roman" pitchFamily="18" charset="0"/>
              </a:rPr>
              <a:t>;</a:t>
            </a:r>
            <a:r>
              <a:rPr kumimoji="0" lang="en-US" sz="12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 results submitted to CMS no later than September 30, 2016.</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66</a:t>
            </a:fld>
            <a:endParaRPr lang="en-US">
              <a:solidFill>
                <a:prstClr val="white"/>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67</a:t>
            </a:fld>
            <a:endParaRPr lang="en-US">
              <a:solidFill>
                <a:prstClr val="white"/>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68</a:t>
            </a:fld>
            <a:endParaRPr lang="en-US">
              <a:solidFill>
                <a:prstClr val="white"/>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latin typeface="+mn-lt"/>
              </a:rPr>
              <a:t>Notes:</a:t>
            </a:r>
          </a:p>
          <a:p>
            <a:endParaRPr lang="en-US" dirty="0" smtClean="0">
              <a:latin typeface="+mn-lt"/>
            </a:endParaRPr>
          </a:p>
          <a:p>
            <a:r>
              <a:rPr lang="en-US" dirty="0" smtClean="0">
                <a:latin typeface="+mn-lt"/>
              </a:rPr>
              <a:t>Public Comment ended on April 7</a:t>
            </a:r>
            <a:r>
              <a:rPr lang="en-US" baseline="30000" dirty="0" smtClean="0">
                <a:latin typeface="+mn-lt"/>
              </a:rPr>
              <a:t>th</a:t>
            </a:r>
            <a:r>
              <a:rPr lang="en-US" dirty="0" smtClean="0">
                <a:latin typeface="+mn-lt"/>
              </a:rPr>
              <a:t>, 2016.</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We  are adopting </a:t>
            </a:r>
            <a:r>
              <a:rPr lang="en-US" dirty="0"/>
              <a:t>the overarching term “</a:t>
            </a:r>
            <a:r>
              <a:rPr lang="en-US" dirty="0" smtClean="0"/>
              <a:t>DD,” which includes ID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dirty="0" smtClean="0">
              <a:latin typeface="+mn-lt"/>
            </a:endParaRPr>
          </a:p>
          <a:p>
            <a:r>
              <a:rPr lang="en-US" dirty="0" smtClean="0">
                <a:latin typeface="+mn-lt"/>
              </a:rPr>
              <a:t>This</a:t>
            </a:r>
            <a:r>
              <a:rPr lang="en-US" baseline="0" dirty="0" smtClean="0">
                <a:latin typeface="+mn-lt"/>
              </a:rPr>
              <a:t> is just a reminder to use respectful language.  Adding levels and tiers into the waivers means risking identifying people as their level/tier:  “John is a level 2.” It better to say “John is a person with level 2 support needs.”</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mn-lt"/>
              </a:rPr>
              <a:t>This </a:t>
            </a:r>
            <a:r>
              <a:rPr lang="en-US" dirty="0">
                <a:latin typeface="+mn-lt"/>
              </a:rPr>
              <a:t>slide</a:t>
            </a:r>
            <a:r>
              <a:rPr lang="en-US" baseline="0" dirty="0">
                <a:latin typeface="+mn-lt"/>
              </a:rPr>
              <a:t> identifies the seven supports needs levels determined by Supports Intensity Scale and Supplemental Questions and how the 4 reimbursement tiers align with those levels. </a:t>
            </a:r>
            <a:r>
              <a:rPr lang="en-US" sz="1200" kern="1200" baseline="0" dirty="0">
                <a:solidFill>
                  <a:schemeClr val="tx1"/>
                </a:solidFill>
                <a:latin typeface="+mn-lt"/>
                <a:ea typeface="+mn-ea"/>
                <a:cs typeface="+mn-cs"/>
              </a:rPr>
              <a:t>The first two tiers are directly tied to the first two supports levels, while tiers 3 and 4 are associated with multiple supports levels. </a:t>
            </a:r>
            <a:endParaRPr lang="en-US" dirty="0">
              <a:latin typeface="+mn-lt"/>
            </a:endParaRPr>
          </a:p>
          <a:p>
            <a:endParaRPr lang="en-US" baseline="0" dirty="0">
              <a:latin typeface="+mn-lt"/>
            </a:endParaRPr>
          </a:p>
          <a:p>
            <a:r>
              <a:rPr lang="en-US" sz="1200" kern="1200" baseline="0" dirty="0">
                <a:solidFill>
                  <a:schemeClr val="tx1"/>
                </a:solidFill>
                <a:latin typeface="+mn-lt"/>
                <a:ea typeface="+mn-ea"/>
                <a:cs typeface="+mn-cs"/>
              </a:rPr>
              <a:t>A number of residential services (e.g., group home, sponsored residential, supported living, independent living supports), as well as other services (e.g., group day, community engagement, and group supported employment) will be reimbursed according to these tiers. The reimbursement tiers are tied to individuals’ supports levels, so that service providers are reimbursed at a higher amount for supporting individuals with greater needs.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tiers, the rate structure of numerous services also reflects higher reimbursement for more integrated and/or smaller settings. </a:t>
            </a:r>
          </a:p>
          <a:p>
            <a:endParaRPr lang="en-US" sz="1200" kern="1200" baseline="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43E66ACB-BCE1-4F22-B622-CC38886BAA3F}"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4C84C7-3F89-4A7C-BC26-9F053AB58847}"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dirty="0" smtClean="0">
                <a:latin typeface="+mn-lt"/>
              </a:rPr>
              <a:t>Still </a:t>
            </a:r>
            <a:r>
              <a:rPr lang="en-US" dirty="0">
                <a:latin typeface="+mn-lt"/>
              </a:rPr>
              <a:t>have</a:t>
            </a:r>
            <a:r>
              <a:rPr lang="en-US" baseline="0" dirty="0">
                <a:latin typeface="+mn-lt"/>
              </a:rPr>
              <a:t> NOVA/ROS different rates </a:t>
            </a:r>
          </a:p>
          <a:p>
            <a:endParaRPr lang="en-US" baseline="0" dirty="0">
              <a:latin typeface="+mn-lt"/>
            </a:endParaRPr>
          </a:p>
          <a:p>
            <a:r>
              <a:rPr lang="en-US" baseline="0" dirty="0">
                <a:latin typeface="+mn-lt"/>
              </a:rPr>
              <a:t>Other rate differentials for provider reimbursement</a:t>
            </a:r>
          </a:p>
          <a:p>
            <a:pPr>
              <a:buFontTx/>
              <a:buChar char="-"/>
            </a:pPr>
            <a:r>
              <a:rPr lang="en-US" baseline="0" dirty="0">
                <a:latin typeface="+mn-lt"/>
              </a:rPr>
              <a:t>Higher reimbursement for smaller settings/staff ratios</a:t>
            </a:r>
          </a:p>
          <a:p>
            <a:pPr>
              <a:buFontTx/>
              <a:buChar char="-"/>
            </a:pPr>
            <a:r>
              <a:rPr lang="en-US" baseline="0" dirty="0">
                <a:latin typeface="+mn-lt"/>
              </a:rPr>
              <a:t>Higher reimbursement for supporting individuals with higher level of support needs</a:t>
            </a:r>
          </a:p>
          <a:p>
            <a:endParaRPr lang="en-US" baseline="0" dirty="0">
              <a:latin typeface="+mn-lt"/>
            </a:endParaRPr>
          </a:p>
          <a:p>
            <a:r>
              <a:rPr lang="en-US" b="1" baseline="0" dirty="0">
                <a:latin typeface="+mn-lt"/>
              </a:rPr>
              <a:t>Group home residential has different rates depending on size of home:</a:t>
            </a:r>
          </a:p>
          <a:p>
            <a:r>
              <a:rPr lang="en-US" baseline="0" dirty="0">
                <a:latin typeface="+mn-lt"/>
              </a:rPr>
              <a:t>4 or less up to 12 beds</a:t>
            </a:r>
          </a:p>
          <a:p>
            <a:r>
              <a:rPr lang="en-US" b="1" baseline="0" dirty="0" smtClean="0">
                <a:latin typeface="+mn-lt"/>
              </a:rPr>
              <a:t>Community </a:t>
            </a:r>
            <a:r>
              <a:rPr lang="en-US" b="1" baseline="0" dirty="0">
                <a:latin typeface="+mn-lt"/>
              </a:rPr>
              <a:t>Engagement ratios re: tiers</a:t>
            </a:r>
          </a:p>
          <a:p>
            <a:r>
              <a:rPr lang="en-US" baseline="0" dirty="0">
                <a:latin typeface="+mn-lt"/>
              </a:rPr>
              <a:t>1:3, 1:2.5, 1:2, 1:1.5</a:t>
            </a:r>
          </a:p>
          <a:p>
            <a:r>
              <a:rPr lang="en-US" b="1" baseline="0" dirty="0" smtClean="0">
                <a:latin typeface="+mn-lt"/>
              </a:rPr>
              <a:t>Group </a:t>
            </a:r>
            <a:r>
              <a:rPr lang="en-US" b="1" baseline="0" dirty="0">
                <a:latin typeface="+mn-lt"/>
              </a:rPr>
              <a:t>SE: three tiers </a:t>
            </a:r>
          </a:p>
          <a:p>
            <a:pPr>
              <a:buFontTx/>
              <a:buChar char="-"/>
            </a:pPr>
            <a:r>
              <a:rPr lang="en-US" baseline="0" dirty="0">
                <a:latin typeface="+mn-lt"/>
              </a:rPr>
              <a:t>More than 1, but fewer than 3</a:t>
            </a:r>
          </a:p>
          <a:p>
            <a:pPr>
              <a:buFontTx/>
              <a:buChar char="-"/>
            </a:pPr>
            <a:r>
              <a:rPr lang="en-US" baseline="0" dirty="0">
                <a:latin typeface="+mn-lt"/>
              </a:rPr>
              <a:t>More than 3 but </a:t>
            </a:r>
            <a:r>
              <a:rPr lang="en-US" baseline="0" dirty="0"/>
              <a:t>fewer than 5</a:t>
            </a:r>
          </a:p>
          <a:p>
            <a:pPr>
              <a:buFontTx/>
              <a:buChar char="-"/>
            </a:pPr>
            <a:r>
              <a:rPr lang="en-US" baseline="0" dirty="0"/>
              <a:t>5 – 8</a:t>
            </a:r>
          </a:p>
          <a:p>
            <a:pPr>
              <a:buFontTx/>
              <a:buChar char="-"/>
            </a:pP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effectLst/>
                <a:uLnTx/>
                <a:uFillTx/>
                <a:latin typeface="Arial" charset="0"/>
                <a:ea typeface="+mn-ea"/>
                <a:cs typeface="+mn-cs"/>
              </a:rPr>
              <a:t>Notes: </a:t>
            </a:r>
          </a:p>
          <a:p>
            <a:pPr marL="0" indent="0" defTabSz="910242">
              <a:buFont typeface="Arial" pitchFamily="34" charset="0"/>
              <a:buNone/>
              <a:defRPr/>
            </a:pPr>
            <a:endParaRPr lang="en-US" sz="1200" b="0" dirty="0" smtClean="0"/>
          </a:p>
          <a:p>
            <a:pPr marL="167510" indent="-167510" defTabSz="910242">
              <a:buFont typeface="Arial" pitchFamily="34" charset="0"/>
              <a:buChar char="•"/>
              <a:defRPr/>
            </a:pPr>
            <a:r>
              <a:rPr lang="en-US" sz="1200" b="0" dirty="0" smtClean="0"/>
              <a:t>A chart of new services is included near the end of the presentation and more information can be found on the DBHDS website – a website address is also included at the end of the presentation.</a:t>
            </a:r>
          </a:p>
          <a:p>
            <a:pPr marL="167510" indent="-167510" defTabSz="910242">
              <a:buFont typeface="Arial" pitchFamily="34" charset="0"/>
              <a:buChar char="•"/>
              <a:defRPr/>
            </a:pPr>
            <a:r>
              <a:rPr lang="en-US" sz="1200" b="0" dirty="0" smtClean="0"/>
              <a:t>NOTE: The new services described here have not yet been approved by CMS. Similarly, changes to existing services have not yet been approved.  Be aware that all additions and changes are still in the PROPOSED state for now.</a:t>
            </a: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a:buFontTx/>
              <a:buNone/>
            </a:pPr>
            <a:endParaRPr lang="en-US" dirty="0" smtClean="0">
              <a:latin typeface="+mn-lt"/>
            </a:endParaRPr>
          </a:p>
          <a:p>
            <a:pPr>
              <a:buFontTx/>
              <a:buNone/>
            </a:pPr>
            <a:r>
              <a:rPr lang="en-US" dirty="0" smtClean="0">
                <a:latin typeface="+mn-lt"/>
              </a:rPr>
              <a:t>Providers who support</a:t>
            </a:r>
            <a:r>
              <a:rPr lang="en-US" baseline="0" dirty="0" smtClean="0">
                <a:latin typeface="+mn-lt"/>
              </a:rPr>
              <a:t> p</a:t>
            </a:r>
            <a:r>
              <a:rPr lang="en-US" dirty="0" smtClean="0">
                <a:latin typeface="+mn-lt"/>
              </a:rPr>
              <a:t>eople who have higher support needs will receive a higher reimbursement rate in order to accommodate</a:t>
            </a:r>
            <a:r>
              <a:rPr lang="en-US" baseline="0" dirty="0" smtClean="0">
                <a:latin typeface="+mn-lt"/>
              </a:rPr>
              <a:t> the needed supports.</a:t>
            </a:r>
            <a:endParaRPr lang="en-US" dirty="0">
              <a:latin typeface="+mn-lt"/>
            </a:endParaRPr>
          </a:p>
        </p:txBody>
      </p:sp>
      <p:sp>
        <p:nvSpPr>
          <p:cNvPr id="4" name="Slide Number Placeholder 3"/>
          <p:cNvSpPr>
            <a:spLocks noGrp="1"/>
          </p:cNvSpPr>
          <p:nvPr>
            <p:ph type="sldNum" sz="quarter" idx="10"/>
          </p:nvPr>
        </p:nvSpPr>
        <p:spPr/>
        <p:txBody>
          <a:bodyPr/>
          <a:lstStyle/>
          <a:p>
            <a:fld id="{43E66ACB-BCE1-4F22-B622-CC38886BAA3F}"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pPr>
              <a:buFontTx/>
              <a:buNone/>
            </a:pPr>
            <a:r>
              <a:rPr lang="en-US" dirty="0" smtClean="0">
                <a:latin typeface="+mn-lt"/>
              </a:rPr>
              <a:t>Larger</a:t>
            </a:r>
            <a:r>
              <a:rPr lang="en-US" baseline="0" dirty="0" smtClean="0">
                <a:latin typeface="+mn-lt"/>
              </a:rPr>
              <a:t> group homes, or day programs with a high number of people served to staff ratio will receive lower rates.  This is intended to incentivize smaller, more community integrated supports.</a:t>
            </a:r>
            <a:endParaRPr lang="en-US" dirty="0">
              <a:latin typeface="+mn-lt"/>
            </a:endParaRPr>
          </a:p>
        </p:txBody>
      </p:sp>
      <p:sp>
        <p:nvSpPr>
          <p:cNvPr id="4" name="Slide Number Placeholder 3"/>
          <p:cNvSpPr>
            <a:spLocks noGrp="1"/>
          </p:cNvSpPr>
          <p:nvPr>
            <p:ph type="sldNum" sz="quarter" idx="10"/>
          </p:nvPr>
        </p:nvSpPr>
        <p:spPr/>
        <p:txBody>
          <a:bodyPr/>
          <a:lstStyle/>
          <a:p>
            <a:fld id="{43E66ACB-BCE1-4F22-B622-CC38886BAA3F}"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mn-lt"/>
              <a:ea typeface="+mn-ea"/>
              <a:cs typeface="+mn-cs"/>
            </a:endParaRPr>
          </a:p>
          <a:p>
            <a:r>
              <a:rPr lang="en-US" dirty="0" smtClean="0">
                <a:latin typeface="+mn-lt"/>
              </a:rPr>
              <a:t>This </a:t>
            </a:r>
            <a:r>
              <a:rPr lang="en-US" dirty="0">
                <a:latin typeface="+mn-lt"/>
              </a:rPr>
              <a:t>is also an illustration of some of the proposed rates that factor in tier, size of homes, and NOVA vs. ROS. Possible</a:t>
            </a:r>
            <a:r>
              <a:rPr lang="en-US" baseline="0" dirty="0">
                <a:latin typeface="+mn-lt"/>
              </a:rPr>
              <a:t> reimbursement amount based on license not individuals currently in home.</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dirty="0" smtClean="0">
              <a:latin typeface="+mn-lt"/>
            </a:endParaRPr>
          </a:p>
          <a:p>
            <a:r>
              <a:rPr lang="en-US" dirty="0" smtClean="0">
                <a:latin typeface="+mn-lt"/>
              </a:rPr>
              <a:t>This</a:t>
            </a:r>
            <a:r>
              <a:rPr lang="en-US" baseline="0" dirty="0" smtClean="0">
                <a:latin typeface="+mn-lt"/>
              </a:rPr>
              <a:t> slide illustrates how reimbursement tiers relate to support needs levels.  Additionally, it identifies how scores on assessment scales relate to identifying a person’s support needs level.</a:t>
            </a:r>
            <a:endParaRPr lang="en-US" dirty="0">
              <a:latin typeface="+mn-lt"/>
            </a:endParaRPr>
          </a:p>
        </p:txBody>
      </p:sp>
      <p:sp>
        <p:nvSpPr>
          <p:cNvPr id="4" name="Slide Number Placeholder 3"/>
          <p:cNvSpPr>
            <a:spLocks noGrp="1"/>
          </p:cNvSpPr>
          <p:nvPr>
            <p:ph type="sldNum" sz="quarter" idx="10"/>
          </p:nvPr>
        </p:nvSpPr>
        <p:spPr/>
        <p:txBody>
          <a:bodyPr/>
          <a:lstStyle/>
          <a:p>
            <a:fld id="{974C84C7-3F89-4A7C-BC26-9F053AB58847}"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This </a:t>
            </a:r>
            <a:r>
              <a:rPr lang="en-US" sz="1200" kern="1200" baseline="0" dirty="0">
                <a:solidFill>
                  <a:schemeClr val="tx1"/>
                </a:solidFill>
                <a:latin typeface="+mn-lt"/>
                <a:ea typeface="+mn-ea"/>
                <a:cs typeface="+mn-cs"/>
              </a:rPr>
              <a:t>chart illustrates the projected percentage of individuals in the current waiver population who are expected to fall into each level/tier based on the HSRI SIS® study. </a:t>
            </a:r>
            <a:endParaRPr lang="en-US" dirty="0"/>
          </a:p>
        </p:txBody>
      </p:sp>
      <p:sp>
        <p:nvSpPr>
          <p:cNvPr id="4" name="Slide Number Placeholder 3"/>
          <p:cNvSpPr>
            <a:spLocks noGrp="1"/>
          </p:cNvSpPr>
          <p:nvPr>
            <p:ph type="sldNum" sz="quarter" idx="10"/>
          </p:nvPr>
        </p:nvSpPr>
        <p:spPr/>
        <p:txBody>
          <a:bodyPr/>
          <a:lstStyle/>
          <a:p>
            <a:fld id="{B3A12411-3315-49F0-8F23-6901EBD6D4AE}"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This video explains the 344 day (vs. 365 day) billing structure for the residential services billed on a daily basis.</a:t>
            </a:r>
            <a:endParaRPr lang="en-US" dirty="0"/>
          </a:p>
        </p:txBody>
      </p:sp>
      <p:sp>
        <p:nvSpPr>
          <p:cNvPr id="4" name="Slide Number Placeholder 3"/>
          <p:cNvSpPr>
            <a:spLocks noGrp="1"/>
          </p:cNvSpPr>
          <p:nvPr>
            <p:ph type="sldNum" sz="quarter" idx="10"/>
          </p:nvPr>
        </p:nvSpPr>
        <p:spPr/>
        <p:txBody>
          <a:bodyPr/>
          <a:lstStyle/>
          <a:p>
            <a:fld id="{43E66ACB-BCE1-4F22-B622-CC38886BAA3F}" type="slidenum">
              <a:rPr lang="en-US" smtClean="0">
                <a:solidFill>
                  <a:prstClr val="white"/>
                </a:solidFill>
              </a:rPr>
              <a:pPr/>
              <a:t>88</a:t>
            </a:fld>
            <a:endParaRPr lang="en-US">
              <a:solidFill>
                <a:prstClr val="white"/>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endParaRPr lang="en-US" dirty="0" smtClean="0"/>
          </a:p>
          <a:p>
            <a:r>
              <a:rPr lang="en-US" dirty="0" smtClean="0"/>
              <a:t>The </a:t>
            </a:r>
            <a:r>
              <a:rPr lang="en-US" dirty="0"/>
              <a:t>Department of Medical Assistance Services (DMAS) and Department of Behavioral Health Developmental Services (DBHDS) have worked diligently for two years, engaging the expertise of consultants as well as stakeholders across the Commonwealth, to redesign Virginia’s Home and Community Based Services waivers (HCBS) for individuals with intellectual and other developmental disabilities. The redesign combines the target population of individuals with both intellectual disability and other developmental disabilities and offers services that promote community integration and engagement. These</a:t>
            </a:r>
            <a:r>
              <a:rPr lang="en-US" baseline="0" dirty="0"/>
              <a:t> waivers are now referred to DD Waivers.</a:t>
            </a:r>
            <a:endParaRPr lang="en-US" dirty="0"/>
          </a:p>
        </p:txBody>
      </p:sp>
      <p:sp>
        <p:nvSpPr>
          <p:cNvPr id="4" name="Slide Number Placeholder 3"/>
          <p:cNvSpPr>
            <a:spLocks noGrp="1"/>
          </p:cNvSpPr>
          <p:nvPr>
            <p:ph type="sldNum" sz="quarter" idx="10"/>
          </p:nvPr>
        </p:nvSpPr>
        <p:spPr/>
        <p:txBody>
          <a:bodyPr/>
          <a:lstStyle/>
          <a:p>
            <a:fld id="{974C84C7-3F89-4A7C-BC26-9F053AB58847}"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latin typeface="+mn-lt"/>
              </a:rPr>
              <a:t>NOTE</a:t>
            </a:r>
            <a:r>
              <a:rPr lang="en-US" b="1" dirty="0" smtClean="0">
                <a:latin typeface="+mn-lt"/>
              </a:rPr>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0" i="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i="0" dirty="0" smtClean="0">
                <a:latin typeface="+mn-lt"/>
              </a:rPr>
              <a:t>The </a:t>
            </a:r>
            <a:r>
              <a:rPr lang="en-US" b="0" i="0" dirty="0">
                <a:latin typeface="+mn-lt"/>
              </a:rPr>
              <a:t>new services described here have not yet been approved</a:t>
            </a:r>
            <a:r>
              <a:rPr lang="en-US" b="0" i="0" baseline="0" dirty="0">
                <a:latin typeface="+mn-lt"/>
              </a:rPr>
              <a:t> by CMS. Similarly, changes to existing services have not yet been approved.  Be aware that all additions and changes are still in the PROPOSED state for now.</a:t>
            </a:r>
            <a:endParaRPr lang="en-US" b="0" i="0" dirty="0">
              <a:latin typeface="+mn-lt"/>
            </a:endParaRP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r>
              <a:rPr lang="en-US" sz="1200" kern="1200" dirty="0" smtClean="0">
                <a:solidFill>
                  <a:schemeClr val="tx1"/>
                </a:solidFill>
                <a:latin typeface="+mn-lt"/>
                <a:ea typeface="+mn-ea"/>
                <a:cs typeface="+mn-cs"/>
              </a:rPr>
              <a:t>Supported </a:t>
            </a:r>
            <a:r>
              <a:rPr lang="en-US" sz="1200" kern="1200" dirty="0">
                <a:solidFill>
                  <a:schemeClr val="tx1"/>
                </a:solidFill>
                <a:latin typeface="+mn-lt"/>
                <a:ea typeface="+mn-ea"/>
                <a:cs typeface="+mn-cs"/>
              </a:rPr>
              <a:t>employment services are ongoing supports to individuals who need intensive ongoing support to obtain and maintain a job in competitive, customized employment, or self employment (including home-based self employment) for which an individual is compensated at or above the minimum wage, but not less than the customary wage and level of benefits paid by the employer for the same or similar work performed by individuals without disabilities.  </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Individual supported employment is support usually provided one-on-one by a job coach to an individual in an integrated employment or self-employment situation.  The outcome of this service is sustained paid employment at or above minimum wage in an integrated setting in the general workforce, in a job that meets personal and career goals.</a:t>
            </a:r>
          </a:p>
          <a:p>
            <a:endParaRPr lang="en-US" b="0" dirty="0">
              <a:latin typeface="+mn-lt"/>
            </a:endParaRPr>
          </a:p>
          <a:p>
            <a:r>
              <a:rPr lang="en-US" sz="1200" kern="1200" dirty="0">
                <a:solidFill>
                  <a:schemeClr val="tx1"/>
                </a:solidFill>
                <a:latin typeface="+mn-lt"/>
                <a:ea typeface="+mn-ea"/>
                <a:cs typeface="+mn-cs"/>
              </a:rPr>
              <a:t>Group supported employment is defined as continuous support provided by staff in a regular business, industry and community settings to groups of two to eight individuals with disabilities and involves interactions with the public and with co-workers without disabilities.  Examples include mobile crews and other business-based workgroups employing small groups of workers with disabilities in the community.  Group supported employment must be provided in a manner that promotes integration into the workplace and interaction between people with and without disabilities in those workplaces. </a:t>
            </a:r>
          </a:p>
          <a:p>
            <a:endParaRPr lang="en-US" b="0" dirty="0">
              <a:latin typeface="+mn-lt"/>
            </a:endParaRPr>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Notes: </a:t>
            </a:r>
          </a:p>
          <a:p>
            <a:r>
              <a:rPr lang="en-US" sz="1200" kern="1200" dirty="0" smtClean="0">
                <a:solidFill>
                  <a:schemeClr val="tx1"/>
                </a:solidFill>
                <a:latin typeface="Arial" charset="0"/>
                <a:ea typeface="+mn-ea"/>
                <a:cs typeface="+mn-cs"/>
              </a:rPr>
              <a:t>The </a:t>
            </a:r>
            <a:r>
              <a:rPr lang="en-US" sz="1200" kern="1200" dirty="0">
                <a:solidFill>
                  <a:schemeClr val="tx1"/>
                </a:solidFill>
                <a:latin typeface="Arial" charset="0"/>
                <a:ea typeface="+mn-ea"/>
                <a:cs typeface="+mn-cs"/>
              </a:rPr>
              <a:t>allowable activities include, but are not limited to:</a:t>
            </a:r>
          </a:p>
          <a:p>
            <a:r>
              <a:rPr lang="en-US" sz="1200" kern="1200" dirty="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1</a:t>
            </a:r>
            <a:r>
              <a:rPr lang="en-US" sz="1200" kern="1200" dirty="0">
                <a:solidFill>
                  <a:schemeClr val="tx1"/>
                </a:solidFill>
                <a:latin typeface="Arial" charset="0"/>
                <a:ea typeface="+mn-ea"/>
                <a:cs typeface="+mn-cs"/>
              </a:rPr>
              <a:t>. Vocational/job-related discovery or assessment; </a:t>
            </a:r>
            <a:r>
              <a:rPr lang="en-US" sz="1200" kern="1200" dirty="0" smtClean="0">
                <a:solidFill>
                  <a:schemeClr val="tx1"/>
                </a:solidFill>
                <a:latin typeface="Arial" charset="0"/>
                <a:ea typeface="+mn-ea"/>
                <a:cs typeface="+mn-cs"/>
              </a:rPr>
              <a:t> 2</a:t>
            </a:r>
            <a:r>
              <a:rPr lang="en-US" sz="1200" kern="1200" dirty="0">
                <a:solidFill>
                  <a:schemeClr val="tx1"/>
                </a:solidFill>
                <a:latin typeface="Arial" charset="0"/>
                <a:ea typeface="+mn-ea"/>
                <a:cs typeface="+mn-cs"/>
              </a:rPr>
              <a:t>. Person-centered employment planning which results in employment related </a:t>
            </a:r>
            <a:r>
              <a:rPr lang="en-US" sz="1200" kern="1200" dirty="0" smtClean="0">
                <a:solidFill>
                  <a:schemeClr val="tx1"/>
                </a:solidFill>
                <a:latin typeface="Arial" charset="0"/>
                <a:ea typeface="+mn-ea"/>
                <a:cs typeface="+mn-cs"/>
              </a:rPr>
              <a:t>outcomes; 3</a:t>
            </a:r>
            <a:r>
              <a:rPr lang="en-US" sz="1200" kern="1200" dirty="0">
                <a:solidFill>
                  <a:schemeClr val="tx1"/>
                </a:solidFill>
                <a:latin typeface="Arial" charset="0"/>
                <a:ea typeface="+mn-ea"/>
                <a:cs typeface="+mn-cs"/>
              </a:rPr>
              <a:t>. Individualized job development, with or without the individual present, that produces an appropriate job match for the individual and the employer to include job analysis and/or job </a:t>
            </a:r>
            <a:r>
              <a:rPr lang="en-US" sz="1200" kern="1200" dirty="0" smtClean="0">
                <a:solidFill>
                  <a:schemeClr val="tx1"/>
                </a:solidFill>
                <a:latin typeface="Arial" charset="0"/>
                <a:ea typeface="+mn-ea"/>
                <a:cs typeface="+mn-cs"/>
              </a:rPr>
              <a:t>carving; 4</a:t>
            </a:r>
            <a:r>
              <a:rPr lang="en-US" sz="1200" kern="1200" dirty="0">
                <a:solidFill>
                  <a:schemeClr val="tx1"/>
                </a:solidFill>
                <a:latin typeface="Arial" charset="0"/>
                <a:ea typeface="+mn-ea"/>
                <a:cs typeface="+mn-cs"/>
              </a:rPr>
              <a:t>. </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Negotiation with prospective employers; </a:t>
            </a:r>
            <a:r>
              <a:rPr lang="en-US" sz="1200" kern="1200" dirty="0" smtClean="0">
                <a:solidFill>
                  <a:schemeClr val="tx1"/>
                </a:solidFill>
                <a:latin typeface="Arial" charset="0"/>
                <a:ea typeface="+mn-ea"/>
                <a:cs typeface="+mn-cs"/>
              </a:rPr>
              <a:t>5</a:t>
            </a:r>
            <a:r>
              <a:rPr lang="en-US" sz="1200" kern="1200" dirty="0">
                <a:solidFill>
                  <a:schemeClr val="tx1"/>
                </a:solidFill>
                <a:latin typeface="Arial" charset="0"/>
                <a:ea typeface="+mn-ea"/>
                <a:cs typeface="+mn-cs"/>
              </a:rPr>
              <a:t>.  On-the-job training in work skills required to perform the </a:t>
            </a:r>
            <a:r>
              <a:rPr lang="en-US" sz="1200" kern="1200" dirty="0" smtClean="0">
                <a:solidFill>
                  <a:schemeClr val="tx1"/>
                </a:solidFill>
                <a:latin typeface="Arial" charset="0"/>
                <a:ea typeface="+mn-ea"/>
                <a:cs typeface="+mn-cs"/>
              </a:rPr>
              <a:t>job; 6</a:t>
            </a:r>
            <a:r>
              <a:rPr lang="en-US" sz="1200" kern="1200" dirty="0">
                <a:solidFill>
                  <a:schemeClr val="tx1"/>
                </a:solidFill>
                <a:latin typeface="Arial" charset="0"/>
                <a:ea typeface="+mn-ea"/>
                <a:cs typeface="+mn-cs"/>
              </a:rPr>
              <a:t>.  Ongoing evaluation, supervision, and monitoring of the individual's performance on the job but which do not include supervisory activities rendered as a normal part of the business </a:t>
            </a:r>
            <a:r>
              <a:rPr lang="en-US" sz="1200" kern="1200" dirty="0" smtClean="0">
                <a:solidFill>
                  <a:schemeClr val="tx1"/>
                </a:solidFill>
                <a:latin typeface="Arial" charset="0"/>
                <a:ea typeface="+mn-ea"/>
                <a:cs typeface="+mn-cs"/>
              </a:rPr>
              <a:t>setting; 7</a:t>
            </a:r>
            <a:r>
              <a:rPr lang="en-US" sz="1200" kern="1200" dirty="0">
                <a:solidFill>
                  <a:schemeClr val="tx1"/>
                </a:solidFill>
                <a:latin typeface="Arial" charset="0"/>
                <a:ea typeface="+mn-ea"/>
                <a:cs typeface="+mn-cs"/>
              </a:rPr>
              <a:t>.   Ongoing support services necessary to assure job </a:t>
            </a:r>
            <a:r>
              <a:rPr lang="en-US" sz="1200" kern="1200" dirty="0" smtClean="0">
                <a:solidFill>
                  <a:schemeClr val="tx1"/>
                </a:solidFill>
                <a:latin typeface="Arial" charset="0"/>
                <a:ea typeface="+mn-ea"/>
                <a:cs typeface="+mn-cs"/>
              </a:rPr>
              <a:t>retention; 8</a:t>
            </a:r>
            <a:r>
              <a:rPr lang="en-US" sz="1200" kern="1200" dirty="0">
                <a:solidFill>
                  <a:schemeClr val="tx1"/>
                </a:solidFill>
                <a:latin typeface="Arial" charset="0"/>
                <a:ea typeface="+mn-ea"/>
                <a:cs typeface="+mn-cs"/>
              </a:rPr>
              <a:t>.  Supports to ensure the individual's health and </a:t>
            </a:r>
            <a:r>
              <a:rPr lang="en-US" sz="1200" kern="1200" dirty="0" smtClean="0">
                <a:solidFill>
                  <a:schemeClr val="tx1"/>
                </a:solidFill>
                <a:latin typeface="Arial" charset="0"/>
                <a:ea typeface="+mn-ea"/>
                <a:cs typeface="+mn-cs"/>
              </a:rPr>
              <a:t>safety; 9</a:t>
            </a:r>
            <a:r>
              <a:rPr lang="en-US" sz="1200" kern="1200" dirty="0">
                <a:solidFill>
                  <a:schemeClr val="tx1"/>
                </a:solidFill>
                <a:latin typeface="Arial" charset="0"/>
                <a:ea typeface="+mn-ea"/>
                <a:cs typeface="+mn-cs"/>
              </a:rPr>
              <a:t>.  Development of work-related skills essential to obtaining and retaining employment, such as the effective use of community resources and break/lunch areas and transportation systems; </a:t>
            </a:r>
            <a:r>
              <a:rPr lang="en-US" sz="1200" kern="1200" dirty="0" smtClean="0">
                <a:solidFill>
                  <a:schemeClr val="tx1"/>
                </a:solidFill>
                <a:latin typeface="Arial" charset="0"/>
                <a:ea typeface="+mn-ea"/>
                <a:cs typeface="+mn-cs"/>
              </a:rPr>
              <a:t>and 10</a:t>
            </a:r>
            <a:r>
              <a:rPr lang="en-US" sz="1200" kern="1200" dirty="0">
                <a:solidFill>
                  <a:schemeClr val="tx1"/>
                </a:solidFill>
                <a:latin typeface="Arial" charset="0"/>
                <a:ea typeface="+mn-ea"/>
                <a:cs typeface="+mn-cs"/>
              </a:rPr>
              <a:t>.  Staff coverage for transportation between the individual's place of residence and the workplace when other forms of transportation are unavailable or inaccessible (i.e., time spent transporting).</a:t>
            </a:r>
          </a:p>
          <a:p>
            <a:r>
              <a:rPr lang="en-US" sz="1200" kern="1200" dirty="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The </a:t>
            </a:r>
            <a:r>
              <a:rPr lang="en-US" sz="1200" kern="1200" dirty="0">
                <a:solidFill>
                  <a:schemeClr val="tx1"/>
                </a:solidFill>
                <a:latin typeface="Arial" charset="0"/>
                <a:ea typeface="+mn-ea"/>
                <a:cs typeface="+mn-cs"/>
              </a:rPr>
              <a:t>individual's assessment and individual support plan must clearly reflect the individual's need for employment-related skill building. </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Workplace </a:t>
            </a:r>
            <a:r>
              <a:rPr lang="en-US" sz="1200" kern="1200" dirty="0">
                <a:solidFill>
                  <a:schemeClr val="tx1"/>
                </a:solidFill>
                <a:latin typeface="+mn-lt"/>
                <a:ea typeface="+mn-ea"/>
                <a:cs typeface="+mn-cs"/>
              </a:rPr>
              <a:t>Assistance services are supports provided to someone who has completed job development and completed or nearly completed job placement training but requires more than typical job coach services to maintain stabilization in their employment.</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Workplace </a:t>
            </a:r>
            <a:r>
              <a:rPr lang="en-US" sz="1200" kern="1200" dirty="0">
                <a:solidFill>
                  <a:schemeClr val="tx1"/>
                </a:solidFill>
                <a:latin typeface="+mn-lt"/>
                <a:ea typeface="+mn-ea"/>
                <a:cs typeface="+mn-cs"/>
              </a:rPr>
              <a:t>Assistance services are supplementary to the services rendered by the job coach services; the job coach still provides professional oversight and job coaching intervention.</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provider provides on-site </a:t>
            </a:r>
            <a:r>
              <a:rPr lang="en-US" sz="1200" kern="1200" dirty="0" err="1">
                <a:solidFill>
                  <a:schemeClr val="tx1"/>
                </a:solidFill>
                <a:latin typeface="+mn-lt"/>
                <a:ea typeface="+mn-ea"/>
                <a:cs typeface="+mn-cs"/>
              </a:rPr>
              <a:t>habilitative</a:t>
            </a:r>
            <a:r>
              <a:rPr lang="en-US" sz="1200" kern="1200" dirty="0">
                <a:solidFill>
                  <a:schemeClr val="tx1"/>
                </a:solidFill>
                <a:latin typeface="+mn-lt"/>
                <a:ea typeface="+mn-ea"/>
                <a:cs typeface="+mn-cs"/>
              </a:rPr>
              <a:t> supports related to behavior, health, time management or other skills that otherwise would endanger the individual’s continued employment.  The provider is able to support the person related to personal care needs as well; however, this cannot be the sole use of Workplace Assistance services.</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In </a:t>
            </a:r>
            <a:r>
              <a:rPr lang="en-US" sz="1200" kern="1200" dirty="0">
                <a:solidFill>
                  <a:schemeClr val="tx1"/>
                </a:solidFill>
                <a:latin typeface="+mn-lt"/>
                <a:ea typeface="+mn-ea"/>
                <a:cs typeface="+mn-cs"/>
              </a:rPr>
              <a:t>order for an activity to qualify under Workplace Assistance services it must include all three of the following:</a:t>
            </a:r>
          </a:p>
          <a:p>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1</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activity must not be work skill training related which would normally be provided by a job </a:t>
            </a:r>
            <a:r>
              <a:rPr lang="en-US" sz="1200" kern="1200" dirty="0" smtClean="0">
                <a:solidFill>
                  <a:schemeClr val="tx1"/>
                </a:solidFill>
                <a:latin typeface="+mn-lt"/>
                <a:ea typeface="+mn-ea"/>
                <a:cs typeface="+mn-cs"/>
              </a:rPr>
              <a:t>coach; </a:t>
            </a:r>
            <a:r>
              <a:rPr lang="en-US" sz="1200" kern="1200" dirty="0">
                <a:solidFill>
                  <a:schemeClr val="tx1"/>
                </a:solidFill>
                <a:latin typeface="+mn-lt"/>
                <a:ea typeface="+mn-ea"/>
                <a:cs typeface="+mn-cs"/>
              </a:rPr>
              <a:t> 2</a:t>
            </a:r>
            <a:r>
              <a:rPr lang="en-US" sz="1200" kern="1200" dirty="0" smtClean="0">
                <a:solidFill>
                  <a:schemeClr val="tx1"/>
                </a:solidFill>
                <a:latin typeface="+mn-lt"/>
                <a:ea typeface="+mn-ea"/>
                <a:cs typeface="+mn-cs"/>
              </a:rPr>
              <a:t>.</a:t>
            </a:r>
            <a:r>
              <a:rPr lang="en-US" sz="1200" kern="1200" dirty="0">
                <a:solidFill>
                  <a:schemeClr val="tx1"/>
                </a:solidFill>
                <a:latin typeface="+mn-lt"/>
                <a:ea typeface="+mn-ea"/>
                <a:cs typeface="+mn-cs"/>
              </a:rPr>
              <a:t> Services are delivered in their natural setting (where and when they are needed</a:t>
            </a:r>
            <a:r>
              <a:rPr lang="en-US" sz="1200" kern="1200" dirty="0" smtClean="0">
                <a:solidFill>
                  <a:schemeClr val="tx1"/>
                </a:solidFill>
                <a:latin typeface="+mn-lt"/>
                <a:ea typeface="+mn-ea"/>
                <a:cs typeface="+mn-cs"/>
              </a:rPr>
              <a:t>);l3. Services </a:t>
            </a:r>
            <a:r>
              <a:rPr lang="en-US" sz="1200" kern="1200" dirty="0">
                <a:solidFill>
                  <a:schemeClr val="tx1"/>
                </a:solidFill>
                <a:latin typeface="+mn-lt"/>
                <a:ea typeface="+mn-ea"/>
                <a:cs typeface="+mn-cs"/>
              </a:rPr>
              <a:t>must facilitate the maintenance of and inclusion in an employment situation </a:t>
            </a:r>
            <a:r>
              <a:rPr lang="en-US" sz="1200" kern="1200" dirty="0" smtClean="0">
                <a:solidFill>
                  <a:schemeClr val="tx1"/>
                </a:solidFill>
                <a:latin typeface="+mn-lt"/>
                <a:ea typeface="+mn-ea"/>
                <a:cs typeface="+mn-cs"/>
              </a:rPr>
              <a:t>; 4</a:t>
            </a:r>
            <a:r>
              <a:rPr lang="en-US" sz="1200" kern="1200" dirty="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kern="1200" dirty="0">
                <a:solidFill>
                  <a:schemeClr val="tx1"/>
                </a:solidFill>
                <a:latin typeface="+mn-lt"/>
                <a:ea typeface="+mn-ea"/>
                <a:cs typeface="+mn-cs"/>
              </a:rPr>
              <a:t>ratio is 1:1</a:t>
            </a:r>
          </a:p>
          <a:p>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mn-ea"/>
                <a:cs typeface="+mn-cs"/>
              </a:rPr>
              <a:t>Notes: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Workplace </a:t>
            </a:r>
            <a:r>
              <a:rPr lang="en-US" sz="1200" kern="1200" dirty="0">
                <a:solidFill>
                  <a:schemeClr val="tx1"/>
                </a:solidFill>
                <a:latin typeface="+mn-lt"/>
                <a:ea typeface="+mn-ea"/>
                <a:cs typeface="+mn-cs"/>
              </a:rPr>
              <a:t>Assistance services are supplementary to the services rendered by the job coach services; the job coach still provides professional oversight and job coaching intervention</a:t>
            </a:r>
            <a:r>
              <a:rPr lang="en-US" sz="1200" kern="1200" baseline="0" dirty="0">
                <a:solidFill>
                  <a:schemeClr val="tx1"/>
                </a:solidFill>
                <a:latin typeface="+mn-lt"/>
                <a:ea typeface="+mn-ea"/>
                <a:cs typeface="+mn-cs"/>
              </a:rPr>
              <a:t> and may provide this simultaneously with Workplace Assistance.</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The provider provides on-site habilitative supports related to behavior, health, time management or other skills that otherwise would endanger the individual’s continued employment.  The provider is able to support the person related to personal care needs as well; however, this cannot be the sole use of Workplace Assistance services.</a:t>
            </a:r>
          </a:p>
          <a:p>
            <a:r>
              <a:rPr lang="en-US" sz="1200" kern="1200" dirty="0">
                <a:solidFill>
                  <a:schemeClr val="tx1"/>
                </a:solidFill>
                <a:latin typeface="Arial" charset="0"/>
                <a:ea typeface="+mn-ea"/>
                <a:cs typeface="+mn-cs"/>
              </a:rPr>
              <a:t> </a:t>
            </a: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a:solidFill>
                  <a:schemeClr val="tx1"/>
                </a:solidFill>
                <a:latin typeface="Arial" charset="0"/>
                <a:ea typeface="+mn-ea"/>
                <a:cs typeface="+mn-cs"/>
              </a:rPr>
              <a:t> </a:t>
            </a:r>
            <a:endParaRPr lang="en-US" b="0" dirty="0"/>
          </a:p>
        </p:txBody>
      </p:sp>
      <p:sp>
        <p:nvSpPr>
          <p:cNvPr id="118788" name="Slide Number Placeholder 3"/>
          <p:cNvSpPr>
            <a:spLocks noGrp="1"/>
          </p:cNvSpPr>
          <p:nvPr>
            <p:ph type="sldNum" sz="quarter" idx="5"/>
          </p:nvPr>
        </p:nvSpPr>
        <p:spPr bwMode="auto">
          <a:noFill/>
          <a:ln>
            <a:miter lim="800000"/>
            <a:headEnd/>
            <a:tailEnd/>
          </a:ln>
        </p:spPr>
        <p:txBody>
          <a:bodyPr/>
          <a:lstStyle/>
          <a:p>
            <a:fld id="{A86E242C-72B8-4983-BC33-F3D74C7730A1}"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7570" name="Rectangle 2"/>
          <p:cNvSpPr>
            <a:spLocks noGrp="1" noChangeArrowheads="1"/>
          </p:cNvSpPr>
          <p:nvPr>
            <p:ph type="subTitle" idx="1"/>
          </p:nvPr>
        </p:nvSpPr>
        <p:spPr>
          <a:xfrm>
            <a:off x="1295400" y="2286000"/>
            <a:ext cx="6400800" cy="2362200"/>
          </a:xfrm>
        </p:spPr>
        <p:txBody>
          <a:bodyPr/>
          <a:lstStyle>
            <a:lvl1pPr marL="0" indent="0" algn="ctr">
              <a:buFontTx/>
              <a:buNone/>
              <a:defRPr>
                <a:solidFill>
                  <a:srgbClr val="4D4D4D"/>
                </a:solidFill>
              </a:defRPr>
            </a:lvl1pPr>
          </a:lstStyle>
          <a:p>
            <a:r>
              <a:rPr lang="en-US"/>
              <a:t>Click to edit Master subtitle style</a:t>
            </a:r>
          </a:p>
        </p:txBody>
      </p:sp>
      <p:sp>
        <p:nvSpPr>
          <p:cNvPr id="237571" name="Line 3"/>
          <p:cNvSpPr>
            <a:spLocks noChangeShapeType="1"/>
          </p:cNvSpPr>
          <p:nvPr userDrawn="1"/>
        </p:nvSpPr>
        <p:spPr bwMode="auto">
          <a:xfrm>
            <a:off x="304800" y="6553200"/>
            <a:ext cx="8504238" cy="0"/>
          </a:xfrm>
          <a:prstGeom prst="line">
            <a:avLst/>
          </a:prstGeom>
          <a:noFill/>
          <a:ln w="12700">
            <a:solidFill>
              <a:schemeClr val="bg2"/>
            </a:solidFill>
            <a:round/>
            <a:headEnd/>
            <a:tailEnd/>
          </a:ln>
          <a:effectLst/>
        </p:spPr>
        <p:txBody>
          <a:bodyPr wrap="none" lIns="45720" rIns="45720" anchor="ctr"/>
          <a:lstStyle/>
          <a:p>
            <a:endParaRPr lang="en-US"/>
          </a:p>
        </p:txBody>
      </p:sp>
      <p:sp>
        <p:nvSpPr>
          <p:cNvPr id="237572" name="Rectangle 4"/>
          <p:cNvSpPr>
            <a:spLocks noChangeArrowheads="1"/>
          </p:cNvSpPr>
          <p:nvPr userDrawn="1"/>
        </p:nvSpPr>
        <p:spPr bwMode="auto">
          <a:xfrm>
            <a:off x="0" y="76200"/>
            <a:ext cx="9144000" cy="1352550"/>
          </a:xfrm>
          <a:prstGeom prst="rect">
            <a:avLst/>
          </a:prstGeom>
          <a:solidFill>
            <a:srgbClr val="0B2D78"/>
          </a:solidFill>
          <a:ln w="9525">
            <a:solidFill>
              <a:schemeClr val="tx1"/>
            </a:solidFill>
            <a:miter lim="800000"/>
            <a:headEnd/>
            <a:tailEnd/>
          </a:ln>
          <a:effectLst/>
        </p:spPr>
        <p:txBody>
          <a:bodyPr wrap="none" anchor="ctr"/>
          <a:lstStyle/>
          <a:p>
            <a:endParaRPr lang="en-US"/>
          </a:p>
        </p:txBody>
      </p:sp>
      <p:sp>
        <p:nvSpPr>
          <p:cNvPr id="237573" name="Rectangle 5"/>
          <p:cNvSpPr>
            <a:spLocks noChangeArrowheads="1"/>
          </p:cNvSpPr>
          <p:nvPr userDrawn="1"/>
        </p:nvSpPr>
        <p:spPr bwMode="auto">
          <a:xfrm>
            <a:off x="0" y="1371600"/>
            <a:ext cx="9144000" cy="76200"/>
          </a:xfrm>
          <a:prstGeom prst="rect">
            <a:avLst/>
          </a:prstGeom>
          <a:solidFill>
            <a:srgbClr val="6D8AC0"/>
          </a:solidFill>
          <a:ln w="9525">
            <a:solidFill>
              <a:schemeClr val="tx1"/>
            </a:solidFill>
            <a:miter lim="800000"/>
            <a:headEnd/>
            <a:tailEnd/>
          </a:ln>
          <a:effectLst/>
        </p:spPr>
        <p:txBody>
          <a:bodyPr wrap="none" anchor="ctr"/>
          <a:lstStyle/>
          <a:p>
            <a:endParaRPr lang="en-US"/>
          </a:p>
        </p:txBody>
      </p:sp>
      <p:sp>
        <p:nvSpPr>
          <p:cNvPr id="237574" name="Rectangle 6"/>
          <p:cNvSpPr>
            <a:spLocks noChangeArrowheads="1"/>
          </p:cNvSpPr>
          <p:nvPr userDrawn="1"/>
        </p:nvSpPr>
        <p:spPr bwMode="auto">
          <a:xfrm>
            <a:off x="0" y="0"/>
            <a:ext cx="9144000" cy="76200"/>
          </a:xfrm>
          <a:prstGeom prst="rect">
            <a:avLst/>
          </a:prstGeom>
          <a:solidFill>
            <a:srgbClr val="6D8AC0"/>
          </a:solidFill>
          <a:ln w="9525">
            <a:solidFill>
              <a:schemeClr val="tx1"/>
            </a:solidFill>
            <a:miter lim="800000"/>
            <a:headEnd/>
            <a:tailEnd/>
          </a:ln>
          <a:effectLst/>
        </p:spPr>
        <p:txBody>
          <a:bodyPr wrap="none" anchor="ctr"/>
          <a:lstStyle/>
          <a:p>
            <a:endParaRPr lang="en-US"/>
          </a:p>
        </p:txBody>
      </p:sp>
      <p:sp>
        <p:nvSpPr>
          <p:cNvPr id="237575" name="Text Box 7"/>
          <p:cNvSpPr txBox="1">
            <a:spLocks noChangeArrowheads="1"/>
          </p:cNvSpPr>
          <p:nvPr userDrawn="1"/>
        </p:nvSpPr>
        <p:spPr bwMode="auto">
          <a:xfrm>
            <a:off x="76200" y="304800"/>
            <a:ext cx="1905000" cy="762000"/>
          </a:xfrm>
          <a:prstGeom prst="rect">
            <a:avLst/>
          </a:prstGeom>
          <a:solidFill>
            <a:srgbClr val="0B2D78"/>
          </a:solidFill>
          <a:ln w="9525">
            <a:noFill/>
            <a:miter lim="800000"/>
            <a:headEnd/>
            <a:tailEnd/>
          </a:ln>
        </p:spPr>
        <p:txBody>
          <a:bodyPr/>
          <a:lstStyle/>
          <a:p>
            <a:r>
              <a:rPr lang="en-US" sz="2400" b="1" u="sng">
                <a:latin typeface="Gill Sans MT" pitchFamily="34" charset="0"/>
              </a:rPr>
              <a:t>D</a:t>
            </a:r>
            <a:r>
              <a:rPr lang="en-US" sz="400" b="1" u="sng">
                <a:latin typeface="Gill Sans MT" pitchFamily="34" charset="0"/>
              </a:rPr>
              <a:t> </a:t>
            </a:r>
            <a:r>
              <a:rPr lang="en-US" sz="2400" b="1" u="sng">
                <a:latin typeface="Gill Sans MT" pitchFamily="34" charset="0"/>
              </a:rPr>
              <a:t>B</a:t>
            </a:r>
            <a:r>
              <a:rPr lang="en-US" sz="400" b="1" u="sng">
                <a:latin typeface="Gill Sans MT" pitchFamily="34" charset="0"/>
              </a:rPr>
              <a:t> </a:t>
            </a:r>
            <a:r>
              <a:rPr lang="en-US" sz="2400" b="1" u="sng">
                <a:latin typeface="Gill Sans MT" pitchFamily="34" charset="0"/>
              </a:rPr>
              <a:t>H</a:t>
            </a:r>
            <a:r>
              <a:rPr lang="en-US" sz="400" b="1" u="sng">
                <a:latin typeface="Gill Sans MT" pitchFamily="34" charset="0"/>
              </a:rPr>
              <a:t> </a:t>
            </a:r>
            <a:r>
              <a:rPr lang="en-US" sz="2400" b="1" u="sng">
                <a:latin typeface="Gill Sans MT" pitchFamily="34" charset="0"/>
              </a:rPr>
              <a:t>D</a:t>
            </a:r>
            <a:r>
              <a:rPr lang="en-US" sz="400" b="1" u="sng">
                <a:latin typeface="Gill Sans MT" pitchFamily="34" charset="0"/>
              </a:rPr>
              <a:t> </a:t>
            </a:r>
            <a:r>
              <a:rPr lang="en-US" sz="2400" b="1" u="sng">
                <a:latin typeface="Gill Sans MT" pitchFamily="34" charset="0"/>
              </a:rPr>
              <a:t>S</a:t>
            </a:r>
            <a:r>
              <a:rPr lang="en-US" sz="2000">
                <a:latin typeface="Gill Sans MT" pitchFamily="34" charset="0"/>
              </a:rPr>
              <a:t/>
            </a:r>
            <a:br>
              <a:rPr lang="en-US" sz="2000">
                <a:latin typeface="Gill Sans MT" pitchFamily="34" charset="0"/>
              </a:rPr>
            </a:br>
            <a:r>
              <a:rPr lang="en-US" sz="1000">
                <a:latin typeface="Gill Sans MT" pitchFamily="34" charset="0"/>
              </a:rPr>
              <a:t>Virginia Department of</a:t>
            </a:r>
            <a:r>
              <a:rPr lang="en-US" sz="900">
                <a:latin typeface="Gill Sans MT" pitchFamily="34" charset="0"/>
              </a:rPr>
              <a:t> </a:t>
            </a:r>
            <a:r>
              <a:rPr lang="en-US" sz="900" b="1">
                <a:latin typeface="Gill Sans MT" pitchFamily="34" charset="0"/>
              </a:rPr>
              <a:t>Behavioral Health and</a:t>
            </a:r>
            <a:r>
              <a:rPr lang="en-US" sz="1000" b="1">
                <a:latin typeface="Gill Sans MT" pitchFamily="34" charset="0"/>
              </a:rPr>
              <a:t/>
            </a:r>
            <a:br>
              <a:rPr lang="en-US" sz="1000" b="1">
                <a:latin typeface="Gill Sans MT" pitchFamily="34" charset="0"/>
              </a:rPr>
            </a:br>
            <a:r>
              <a:rPr lang="en-US" sz="900" b="1">
                <a:latin typeface="Gill Sans MT" pitchFamily="34" charset="0"/>
              </a:rPr>
              <a:t>Developmental</a:t>
            </a:r>
            <a:r>
              <a:rPr lang="en-US" sz="500" b="1">
                <a:latin typeface="Gill Sans MT" pitchFamily="34" charset="0"/>
              </a:rPr>
              <a:t> </a:t>
            </a:r>
            <a:r>
              <a:rPr lang="en-US" sz="900" b="1">
                <a:latin typeface="Gill Sans MT" pitchFamily="34" charset="0"/>
              </a:rPr>
              <a:t>Services</a:t>
            </a:r>
            <a:endParaRPr lang="en-US" sz="90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9E6E7F-5A07-4B1C-BA15-E854BBB4522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651" name="Rectangle 3"/>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5662" name="Line 14"/>
          <p:cNvSpPr>
            <a:spLocks noChangeShapeType="1"/>
          </p:cNvSpPr>
          <p:nvPr userDrawn="1"/>
        </p:nvSpPr>
        <p:spPr bwMode="auto">
          <a:xfrm>
            <a:off x="304800" y="6553200"/>
            <a:ext cx="8504238" cy="0"/>
          </a:xfrm>
          <a:prstGeom prst="line">
            <a:avLst/>
          </a:prstGeom>
          <a:noFill/>
          <a:ln w="12700">
            <a:solidFill>
              <a:schemeClr val="bg2"/>
            </a:solidFill>
            <a:round/>
            <a:headEnd/>
            <a:tailEnd/>
          </a:ln>
          <a:effectLst/>
        </p:spPr>
        <p:txBody>
          <a:bodyPr wrap="none" lIns="45720" rIns="45720" anchor="ctr"/>
          <a:lstStyle/>
          <a:p>
            <a:endParaRPr lang="en-US"/>
          </a:p>
        </p:txBody>
      </p:sp>
      <p:sp>
        <p:nvSpPr>
          <p:cNvPr id="155664" name="Rectangle 16"/>
          <p:cNvSpPr>
            <a:spLocks noChangeArrowheads="1"/>
          </p:cNvSpPr>
          <p:nvPr userDrawn="1"/>
        </p:nvSpPr>
        <p:spPr bwMode="auto">
          <a:xfrm>
            <a:off x="0" y="76200"/>
            <a:ext cx="9144000" cy="1352550"/>
          </a:xfrm>
          <a:prstGeom prst="rect">
            <a:avLst/>
          </a:prstGeom>
          <a:solidFill>
            <a:srgbClr val="0B2D78"/>
          </a:solidFill>
          <a:ln w="9525">
            <a:solidFill>
              <a:schemeClr val="tx1"/>
            </a:solidFill>
            <a:miter lim="800000"/>
            <a:headEnd/>
            <a:tailEnd/>
          </a:ln>
          <a:effectLst/>
        </p:spPr>
        <p:txBody>
          <a:bodyPr wrap="none" anchor="ctr"/>
          <a:lstStyle/>
          <a:p>
            <a:endParaRPr lang="en-US"/>
          </a:p>
        </p:txBody>
      </p:sp>
      <p:sp>
        <p:nvSpPr>
          <p:cNvPr id="155665" name="Rectangle 17"/>
          <p:cNvSpPr>
            <a:spLocks noChangeArrowheads="1"/>
          </p:cNvSpPr>
          <p:nvPr userDrawn="1"/>
        </p:nvSpPr>
        <p:spPr bwMode="auto">
          <a:xfrm>
            <a:off x="0" y="1371600"/>
            <a:ext cx="9144000" cy="76200"/>
          </a:xfrm>
          <a:prstGeom prst="rect">
            <a:avLst/>
          </a:prstGeom>
          <a:solidFill>
            <a:srgbClr val="6D8AC0"/>
          </a:solidFill>
          <a:ln w="9525">
            <a:solidFill>
              <a:schemeClr val="tx1"/>
            </a:solidFill>
            <a:miter lim="800000"/>
            <a:headEnd/>
            <a:tailEnd/>
          </a:ln>
          <a:effectLst/>
        </p:spPr>
        <p:txBody>
          <a:bodyPr wrap="none" anchor="ctr"/>
          <a:lstStyle/>
          <a:p>
            <a:endParaRPr lang="en-US"/>
          </a:p>
        </p:txBody>
      </p:sp>
      <p:sp>
        <p:nvSpPr>
          <p:cNvPr id="155666" name="Rectangle 18"/>
          <p:cNvSpPr>
            <a:spLocks noChangeArrowheads="1"/>
          </p:cNvSpPr>
          <p:nvPr userDrawn="1"/>
        </p:nvSpPr>
        <p:spPr bwMode="auto">
          <a:xfrm>
            <a:off x="0" y="0"/>
            <a:ext cx="9144000" cy="76200"/>
          </a:xfrm>
          <a:prstGeom prst="rect">
            <a:avLst/>
          </a:prstGeom>
          <a:solidFill>
            <a:srgbClr val="6D8AC0"/>
          </a:solidFill>
          <a:ln w="9525">
            <a:solidFill>
              <a:schemeClr val="tx1"/>
            </a:solidFill>
            <a:miter lim="800000"/>
            <a:headEnd/>
            <a:tailEnd/>
          </a:ln>
          <a:effectLst/>
        </p:spPr>
        <p:txBody>
          <a:bodyPr wrap="none" anchor="ctr"/>
          <a:lstStyle/>
          <a:p>
            <a:endParaRPr lang="en-US"/>
          </a:p>
        </p:txBody>
      </p:sp>
      <p:sp>
        <p:nvSpPr>
          <p:cNvPr id="155668" name="Line 20"/>
          <p:cNvSpPr>
            <a:spLocks noChangeShapeType="1"/>
          </p:cNvSpPr>
          <p:nvPr userDrawn="1"/>
        </p:nvSpPr>
        <p:spPr bwMode="auto">
          <a:xfrm>
            <a:off x="7700963" y="6553200"/>
            <a:ext cx="0" cy="177800"/>
          </a:xfrm>
          <a:prstGeom prst="line">
            <a:avLst/>
          </a:prstGeom>
          <a:noFill/>
          <a:ln w="12700">
            <a:solidFill>
              <a:schemeClr val="bg2"/>
            </a:solidFill>
            <a:round/>
            <a:headEnd/>
            <a:tailEnd/>
          </a:ln>
          <a:effectLst/>
        </p:spPr>
        <p:txBody>
          <a:bodyPr wrap="none" lIns="45720" rIns="45720" anchor="ctr"/>
          <a:lstStyle/>
          <a:p>
            <a:endParaRPr lang="en-US"/>
          </a:p>
        </p:txBody>
      </p:sp>
      <p:sp>
        <p:nvSpPr>
          <p:cNvPr id="155669" name="Rectangle 21"/>
          <p:cNvSpPr>
            <a:spLocks noChangeArrowheads="1"/>
          </p:cNvSpPr>
          <p:nvPr userDrawn="1"/>
        </p:nvSpPr>
        <p:spPr bwMode="auto">
          <a:xfrm>
            <a:off x="7777163" y="6583363"/>
            <a:ext cx="1290637" cy="198437"/>
          </a:xfrm>
          <a:prstGeom prst="rect">
            <a:avLst/>
          </a:prstGeom>
          <a:noFill/>
          <a:ln w="12700">
            <a:noFill/>
            <a:miter lim="800000"/>
            <a:headEnd/>
            <a:tailEnd/>
          </a:ln>
          <a:effectLst/>
        </p:spPr>
        <p:txBody>
          <a:bodyPr anchor="ctr">
            <a:spAutoFit/>
          </a:bodyPr>
          <a:lstStyle/>
          <a:p>
            <a:pPr algn="l" eaLnBrk="0" hangingPunct="0">
              <a:spcBef>
                <a:spcPct val="0"/>
              </a:spcBef>
              <a:buClr>
                <a:srgbClr val="F4001D"/>
              </a:buClr>
              <a:buSzPct val="85000"/>
              <a:buFont typeface="Wingdings" pitchFamily="2" charset="2"/>
              <a:buNone/>
              <a:tabLst>
                <a:tab pos="1314450" algn="l"/>
              </a:tabLst>
            </a:pPr>
            <a:r>
              <a:rPr lang="en-US" sz="700">
                <a:solidFill>
                  <a:srgbClr val="969696"/>
                </a:solidFill>
                <a:cs typeface="Arial" charset="0"/>
              </a:rPr>
              <a:t>Page </a:t>
            </a:r>
            <a:fld id="{741DA4AE-4A90-4A4F-92F5-10EB8054EEB7}" type="slidenum">
              <a:rPr lang="en-US" sz="700">
                <a:solidFill>
                  <a:srgbClr val="969696"/>
                </a:solidFill>
                <a:cs typeface="Arial" charset="0"/>
              </a:rPr>
              <a:pPr algn="l" eaLnBrk="0" hangingPunct="0">
                <a:spcBef>
                  <a:spcPct val="0"/>
                </a:spcBef>
                <a:buClr>
                  <a:srgbClr val="F4001D"/>
                </a:buClr>
                <a:buSzPct val="85000"/>
                <a:buFont typeface="Wingdings" pitchFamily="2" charset="2"/>
                <a:buNone/>
                <a:tabLst>
                  <a:tab pos="1314450" algn="l"/>
                </a:tabLst>
              </a:pPr>
              <a:t>‹#›</a:t>
            </a:fld>
            <a:endParaRPr lang="en-US" sz="700">
              <a:solidFill>
                <a:srgbClr val="969696"/>
              </a:solidFill>
            </a:endParaRPr>
          </a:p>
        </p:txBody>
      </p:sp>
      <p:sp>
        <p:nvSpPr>
          <p:cNvPr id="155671" name="Rectangle 23"/>
          <p:cNvSpPr>
            <a:spLocks noGrp="1" noChangeArrowheads="1"/>
          </p:cNvSpPr>
          <p:nvPr>
            <p:ph type="title"/>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672" name="Text Box 24"/>
          <p:cNvSpPr txBox="1">
            <a:spLocks noChangeArrowheads="1"/>
          </p:cNvSpPr>
          <p:nvPr userDrawn="1"/>
        </p:nvSpPr>
        <p:spPr bwMode="auto">
          <a:xfrm>
            <a:off x="76200" y="304800"/>
            <a:ext cx="1905000" cy="762000"/>
          </a:xfrm>
          <a:prstGeom prst="rect">
            <a:avLst/>
          </a:prstGeom>
          <a:solidFill>
            <a:srgbClr val="0B2D78"/>
          </a:solidFill>
          <a:ln w="9525">
            <a:noFill/>
            <a:miter lim="800000"/>
            <a:headEnd/>
            <a:tailEnd/>
          </a:ln>
        </p:spPr>
        <p:txBody>
          <a:bodyPr/>
          <a:lstStyle/>
          <a:p>
            <a:r>
              <a:rPr lang="en-US" sz="2100" b="1" u="sng">
                <a:latin typeface="Gill Sans MT" pitchFamily="34" charset="0"/>
              </a:rPr>
              <a:t>DBHDS</a:t>
            </a:r>
            <a:r>
              <a:rPr lang="en-US" sz="2000">
                <a:latin typeface="Gill Sans MT" pitchFamily="34" charset="0"/>
              </a:rPr>
              <a:t/>
            </a:r>
            <a:br>
              <a:rPr lang="en-US" sz="2000">
                <a:latin typeface="Gill Sans MT" pitchFamily="34" charset="0"/>
              </a:rPr>
            </a:br>
            <a:r>
              <a:rPr lang="en-US" sz="800">
                <a:latin typeface="Gill Sans MT" pitchFamily="34" charset="0"/>
              </a:rPr>
              <a:t>Virginia  Department  of</a:t>
            </a:r>
            <a:r>
              <a:rPr lang="en-US" sz="700">
                <a:latin typeface="Gill Sans MT" pitchFamily="34" charset="0"/>
              </a:rPr>
              <a:t> </a:t>
            </a:r>
            <a:br>
              <a:rPr lang="en-US" sz="700">
                <a:latin typeface="Gill Sans MT" pitchFamily="34" charset="0"/>
              </a:rPr>
            </a:br>
            <a:r>
              <a:rPr lang="en-US" sz="900" b="1">
                <a:latin typeface="Gill Sans MT" pitchFamily="34" charset="0"/>
              </a:rPr>
              <a:t>Behavioral Health  and</a:t>
            </a:r>
            <a:r>
              <a:rPr lang="en-US" sz="1000" b="1">
                <a:latin typeface="Gill Sans MT" pitchFamily="34" charset="0"/>
              </a:rPr>
              <a:t/>
            </a:r>
            <a:br>
              <a:rPr lang="en-US" sz="1000" b="1">
                <a:latin typeface="Gill Sans MT" pitchFamily="34" charset="0"/>
              </a:rPr>
            </a:br>
            <a:r>
              <a:rPr lang="en-US" sz="900" b="1">
                <a:latin typeface="Gill Sans MT" pitchFamily="34" charset="0"/>
              </a:rPr>
              <a:t>Developmental Services</a:t>
            </a:r>
            <a:endParaRPr lang="en-US" sz="90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p:fade/>
  </p:transition>
  <p:hf hdr="0" ftr="0" dt="0"/>
  <p:txStyles>
    <p:titleStyle>
      <a:lvl1pPr algn="ctr" rtl="0" fontAlgn="base">
        <a:spcBef>
          <a:spcPct val="0"/>
        </a:spcBef>
        <a:spcAft>
          <a:spcPct val="0"/>
        </a:spcAft>
        <a:defRPr sz="3800">
          <a:solidFill>
            <a:schemeClr val="bg1"/>
          </a:solidFill>
          <a:latin typeface="+mj-lt"/>
          <a:ea typeface="+mj-ea"/>
          <a:cs typeface="+mj-cs"/>
        </a:defRPr>
      </a:lvl1pPr>
      <a:lvl2pPr algn="ctr" rtl="0" fontAlgn="base">
        <a:spcBef>
          <a:spcPct val="0"/>
        </a:spcBef>
        <a:spcAft>
          <a:spcPct val="0"/>
        </a:spcAft>
        <a:defRPr sz="3800">
          <a:solidFill>
            <a:schemeClr val="bg1"/>
          </a:solidFill>
          <a:latin typeface="Arial" charset="0"/>
        </a:defRPr>
      </a:lvl2pPr>
      <a:lvl3pPr algn="ctr" rtl="0" fontAlgn="base">
        <a:spcBef>
          <a:spcPct val="0"/>
        </a:spcBef>
        <a:spcAft>
          <a:spcPct val="0"/>
        </a:spcAft>
        <a:defRPr sz="3800">
          <a:solidFill>
            <a:schemeClr val="bg1"/>
          </a:solidFill>
          <a:latin typeface="Arial" charset="0"/>
        </a:defRPr>
      </a:lvl3pPr>
      <a:lvl4pPr algn="ctr" rtl="0" fontAlgn="base">
        <a:spcBef>
          <a:spcPct val="0"/>
        </a:spcBef>
        <a:spcAft>
          <a:spcPct val="0"/>
        </a:spcAft>
        <a:defRPr sz="3800">
          <a:solidFill>
            <a:schemeClr val="bg1"/>
          </a:solidFill>
          <a:latin typeface="Arial" charset="0"/>
        </a:defRPr>
      </a:lvl4pPr>
      <a:lvl5pPr algn="ctr" rtl="0" fontAlgn="base">
        <a:spcBef>
          <a:spcPct val="0"/>
        </a:spcBef>
        <a:spcAft>
          <a:spcPct val="0"/>
        </a:spcAft>
        <a:defRPr sz="3800">
          <a:solidFill>
            <a:schemeClr val="bg1"/>
          </a:solidFill>
          <a:latin typeface="Arial" charset="0"/>
        </a:defRPr>
      </a:lvl5pPr>
      <a:lvl6pPr marL="457200" algn="ctr" rtl="0" fontAlgn="base">
        <a:spcBef>
          <a:spcPct val="0"/>
        </a:spcBef>
        <a:spcAft>
          <a:spcPct val="0"/>
        </a:spcAft>
        <a:defRPr sz="3800">
          <a:solidFill>
            <a:schemeClr val="bg1"/>
          </a:solidFill>
          <a:latin typeface="Arial" charset="0"/>
        </a:defRPr>
      </a:lvl6pPr>
      <a:lvl7pPr marL="914400" algn="ctr" rtl="0" fontAlgn="base">
        <a:spcBef>
          <a:spcPct val="0"/>
        </a:spcBef>
        <a:spcAft>
          <a:spcPct val="0"/>
        </a:spcAft>
        <a:defRPr sz="3800">
          <a:solidFill>
            <a:schemeClr val="bg1"/>
          </a:solidFill>
          <a:latin typeface="Arial" charset="0"/>
        </a:defRPr>
      </a:lvl7pPr>
      <a:lvl8pPr marL="1371600" algn="ctr" rtl="0" fontAlgn="base">
        <a:spcBef>
          <a:spcPct val="0"/>
        </a:spcBef>
        <a:spcAft>
          <a:spcPct val="0"/>
        </a:spcAft>
        <a:defRPr sz="3800">
          <a:solidFill>
            <a:schemeClr val="bg1"/>
          </a:solidFill>
          <a:latin typeface="Arial" charset="0"/>
        </a:defRPr>
      </a:lvl8pPr>
      <a:lvl9pPr marL="1828800" algn="ctr" rtl="0" fontAlgn="base">
        <a:spcBef>
          <a:spcPct val="0"/>
        </a:spcBef>
        <a:spcAft>
          <a:spcPct val="0"/>
        </a:spcAft>
        <a:defRPr sz="3800">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6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09E6E7F-5A07-4B1C-BA15-E854BBB45220}"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1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hyperlink" Target="http://www.lifecoursetools.com/" TargetMode="Externa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1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www.dbhds.virginia.gov/individuals-and-families/developmental-disabilities/my-life-my-community" TargetMode="External"/><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dbhds.virginia.gov/library/developmental%20services/dds_overview%20of%20suggested%20occupancy_lease_agreement_terms_mlmc%20logo%204_11%202016.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dhcd.virginia.gov/images/Housing/Landlord-Tenant-Handbook.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dmas.virginia.gov/Content_pgs/HCBS.asp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www.dbhds.virginia.gov/library/developmental%20services/dds_set_aside_vouchers_faq_1_19_16.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www.dbhds.virginia.gov/library/developmental%20services/dds_dbhdsvoucherreferral%20form_2_4_16_w_acknowpage.pdf"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8.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8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61857" y="4495800"/>
            <a:ext cx="4133824" cy="907941"/>
          </a:xfrm>
          <a:prstGeom prst="rect">
            <a:avLst/>
          </a:prstGeom>
          <a:noFill/>
        </p:spPr>
        <p:txBody>
          <a:bodyPr wrap="none" rtlCol="0">
            <a:spAutoFit/>
          </a:bodyPr>
          <a:lstStyle/>
          <a:p>
            <a:pPr>
              <a:spcBef>
                <a:spcPts val="600"/>
              </a:spcBef>
            </a:pPr>
            <a:r>
              <a:rPr lang="en-US" sz="2400" dirty="0" smtClean="0">
                <a:solidFill>
                  <a:schemeClr val="tx1"/>
                </a:solidFill>
                <a:latin typeface="Calibri" pitchFamily="34" charset="0"/>
              </a:rPr>
              <a:t>June 2016</a:t>
            </a:r>
          </a:p>
          <a:p>
            <a:pPr>
              <a:spcBef>
                <a:spcPts val="600"/>
              </a:spcBef>
            </a:pPr>
            <a:r>
              <a:rPr lang="en-US" sz="2400" dirty="0" smtClean="0">
                <a:solidFill>
                  <a:schemeClr val="tx1"/>
                </a:solidFill>
                <a:latin typeface="Calibri" pitchFamily="34" charset="0"/>
              </a:rPr>
              <a:t>Office </a:t>
            </a:r>
            <a:r>
              <a:rPr lang="en-US" sz="2400" dirty="0">
                <a:solidFill>
                  <a:schemeClr val="tx1"/>
                </a:solidFill>
                <a:latin typeface="Calibri" pitchFamily="34" charset="0"/>
              </a:rPr>
              <a:t>of Provider Development</a:t>
            </a:r>
          </a:p>
        </p:txBody>
      </p:sp>
      <p:sp>
        <p:nvSpPr>
          <p:cNvPr id="6" name="TextBox 5"/>
          <p:cNvSpPr txBox="1"/>
          <p:nvPr/>
        </p:nvSpPr>
        <p:spPr>
          <a:xfrm>
            <a:off x="1280170" y="5638800"/>
            <a:ext cx="6785512" cy="861774"/>
          </a:xfrm>
          <a:prstGeom prst="rect">
            <a:avLst/>
          </a:prstGeom>
          <a:noFill/>
        </p:spPr>
        <p:txBody>
          <a:bodyPr wrap="none" rtlCol="0">
            <a:spAutoFit/>
          </a:bodyPr>
          <a:lstStyle/>
          <a:p>
            <a:r>
              <a:rPr lang="en-US" sz="2000" dirty="0">
                <a:solidFill>
                  <a:schemeClr val="tx1"/>
                </a:solidFill>
                <a:latin typeface="Calibri" pitchFamily="34" charset="0"/>
              </a:rPr>
              <a:t>Division of Developmental Services</a:t>
            </a:r>
          </a:p>
          <a:p>
            <a:r>
              <a:rPr lang="en-US" sz="2000" dirty="0">
                <a:solidFill>
                  <a:schemeClr val="tx1"/>
                </a:solidFill>
                <a:latin typeface="Calibri" pitchFamily="34" charset="0"/>
              </a:rPr>
              <a:t>Department of Behavioral Health and Developmental Services</a:t>
            </a:r>
          </a:p>
        </p:txBody>
      </p:sp>
      <p:sp>
        <p:nvSpPr>
          <p:cNvPr id="9" name="Title 1"/>
          <p:cNvSpPr txBox="1">
            <a:spLocks/>
          </p:cNvSpPr>
          <p:nvPr/>
        </p:nvSpPr>
        <p:spPr bwMode="auto">
          <a:xfrm>
            <a:off x="674594" y="2957068"/>
            <a:ext cx="80010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u="none" strike="noStrike" kern="0" cap="none" spc="0" normalizeH="0" baseline="0" noProof="0" dirty="0">
                <a:ln>
                  <a:noFill/>
                </a:ln>
                <a:solidFill>
                  <a:schemeClr val="tx1"/>
                </a:solidFill>
                <a:effectLst/>
                <a:uLnTx/>
                <a:uFillTx/>
                <a:latin typeface="Calibri" panose="020F0502020204030204" pitchFamily="34" charset="0"/>
                <a:ea typeface="+mj-ea"/>
                <a:cs typeface="Calibri" panose="020F0502020204030204" pitchFamily="34" charset="0"/>
              </a:rPr>
              <a:t>Waiver Redesign Informational </a:t>
            </a:r>
            <a:r>
              <a:rPr kumimoji="0" lang="en-US" sz="2400" b="0" u="none" strike="noStrike" kern="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rPr>
              <a:t>Series</a:t>
            </a:r>
            <a:endParaRPr kumimoji="0" lang="en-US" sz="2400" b="0" u="none" strike="noStrike" kern="0" cap="none" spc="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endParaRPr>
          </a:p>
        </p:txBody>
      </p:sp>
      <p:pic>
        <p:nvPicPr>
          <p:cNvPr id="8" name="Picture 7" descr="Logo - MLMC.jpg"/>
          <p:cNvPicPr>
            <a:picLocks noChangeAspect="1"/>
          </p:cNvPicPr>
          <p:nvPr/>
        </p:nvPicPr>
        <p:blipFill>
          <a:blip r:embed="rId3" cstate="print"/>
          <a:stretch>
            <a:fillRect/>
          </a:stretch>
        </p:blipFill>
        <p:spPr>
          <a:xfrm>
            <a:off x="3124200" y="1676400"/>
            <a:ext cx="2796988" cy="126796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
        <p:nvSpPr>
          <p:cNvPr id="3" name="Content Placeholder 2"/>
          <p:cNvSpPr>
            <a:spLocks noGrp="1"/>
          </p:cNvSpPr>
          <p:nvPr>
            <p:ph idx="1"/>
          </p:nvPr>
        </p:nvSpPr>
        <p:spPr>
          <a:xfrm>
            <a:off x="457200" y="1600200"/>
            <a:ext cx="8229600" cy="609600"/>
          </a:xfrm>
        </p:spPr>
        <p:txBody>
          <a:bodyPr>
            <a:normAutofit/>
          </a:bodyPr>
          <a:lstStyle/>
          <a:p>
            <a:pPr>
              <a:buNone/>
            </a:pPr>
            <a:r>
              <a:rPr lang="en-US" b="1" dirty="0">
                <a:latin typeface="Calibri" pitchFamily="34" charset="0"/>
              </a:rPr>
              <a:t>Since 2013</a:t>
            </a:r>
          </a:p>
        </p:txBody>
      </p:sp>
      <p:sp>
        <p:nvSpPr>
          <p:cNvPr id="5" name="TextBox 4"/>
          <p:cNvSpPr txBox="1"/>
          <p:nvPr/>
        </p:nvSpPr>
        <p:spPr>
          <a:xfrm>
            <a:off x="457200" y="2209800"/>
            <a:ext cx="8382000" cy="1384995"/>
          </a:xfrm>
          <a:prstGeom prst="rect">
            <a:avLst/>
          </a:prstGeom>
          <a:noFill/>
        </p:spPr>
        <p:txBody>
          <a:bodyPr wrap="square" rtlCol="0">
            <a:spAutoFit/>
          </a:bodyPr>
          <a:lstStyle/>
          <a:p>
            <a:pPr algn="l"/>
            <a:r>
              <a:rPr lang="en-US" sz="2800" b="1" dirty="0">
                <a:solidFill>
                  <a:schemeClr val="tx1"/>
                </a:solidFill>
                <a:latin typeface="Calibri" pitchFamily="34" charset="0"/>
              </a:rPr>
              <a:t>Families, advocates, self-advocates, providers and CSBs </a:t>
            </a:r>
            <a:r>
              <a:rPr lang="en-US" sz="2800" dirty="0">
                <a:solidFill>
                  <a:schemeClr val="tx1"/>
                </a:solidFill>
                <a:latin typeface="Calibri" pitchFamily="34" charset="0"/>
              </a:rPr>
              <a:t>have joined with DBHDS to redesign Virginia’s DD Waiver system.</a:t>
            </a:r>
          </a:p>
        </p:txBody>
      </p:sp>
      <p:sp>
        <p:nvSpPr>
          <p:cNvPr id="6" name="TextBox 5"/>
          <p:cNvSpPr txBox="1"/>
          <p:nvPr/>
        </p:nvSpPr>
        <p:spPr>
          <a:xfrm>
            <a:off x="457200" y="3733800"/>
            <a:ext cx="8042282" cy="1384995"/>
          </a:xfrm>
          <a:prstGeom prst="rect">
            <a:avLst/>
          </a:prstGeom>
          <a:noFill/>
        </p:spPr>
        <p:txBody>
          <a:bodyPr wrap="square" rtlCol="0">
            <a:spAutoFit/>
          </a:bodyPr>
          <a:lstStyle/>
          <a:p>
            <a:pPr marL="228600" indent="-228600" algn="l">
              <a:buFont typeface="Arial" pitchFamily="34" charset="0"/>
              <a:buChar char="•"/>
            </a:pPr>
            <a:r>
              <a:rPr lang="en-US" sz="2800" dirty="0">
                <a:solidFill>
                  <a:schemeClr val="tx1"/>
                </a:solidFill>
                <a:latin typeface="Calibri" pitchFamily="34" charset="0"/>
              </a:rPr>
              <a:t>They focused on maximizing each individual’s life in his or her community with increased flexibility, new options and improved access. </a:t>
            </a:r>
          </a:p>
        </p:txBody>
      </p:sp>
      <p:sp>
        <p:nvSpPr>
          <p:cNvPr id="7" name="Rectangle 6"/>
          <p:cNvSpPr/>
          <p:nvPr/>
        </p:nvSpPr>
        <p:spPr>
          <a:xfrm>
            <a:off x="457200" y="5257800"/>
            <a:ext cx="8153400" cy="954107"/>
          </a:xfrm>
          <a:prstGeom prst="rect">
            <a:avLst/>
          </a:prstGeom>
        </p:spPr>
        <p:txBody>
          <a:bodyPr wrap="square">
            <a:spAutoFit/>
          </a:bodyPr>
          <a:lstStyle/>
          <a:p>
            <a:pPr marL="228600" indent="-228600" algn="l">
              <a:buFont typeface="Arial" pitchFamily="34" charset="0"/>
              <a:buChar char="•"/>
            </a:pPr>
            <a:r>
              <a:rPr lang="en-US" sz="2800" dirty="0">
                <a:solidFill>
                  <a:schemeClr val="tx1"/>
                </a:solidFill>
                <a:latin typeface="Calibri" pitchFamily="34" charset="0"/>
              </a:rPr>
              <a:t>Many stakeholders were involved on committees and sub-committees to design the new waivers.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304800" y="1600200"/>
            <a:ext cx="4343399"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Workplace Assistance</a:t>
            </a:r>
            <a:endParaRPr lang="en-US" sz="3200" dirty="0">
              <a:solidFill>
                <a:prstClr val="black"/>
              </a:solidFill>
              <a:latin typeface="Calibri"/>
            </a:endParaRPr>
          </a:p>
        </p:txBody>
      </p:sp>
      <p:graphicFrame>
        <p:nvGraphicFramePr>
          <p:cNvPr id="30" name="Table 29"/>
          <p:cNvGraphicFramePr>
            <a:graphicFrameLocks noGrp="1"/>
          </p:cNvGraphicFramePr>
          <p:nvPr/>
        </p:nvGraphicFramePr>
        <p:xfrm>
          <a:off x="685800" y="2362200"/>
          <a:ext cx="7772400" cy="3364992"/>
        </p:xfrm>
        <a:graphic>
          <a:graphicData uri="http://schemas.openxmlformats.org/drawingml/2006/table">
            <a:tbl>
              <a:tblPr/>
              <a:tblGrid>
                <a:gridCol w="7772400">
                  <a:extLst>
                    <a:ext uri="{9D8B030D-6E8A-4147-A177-3AD203B41FA5}">
                      <a16:colId xmlns:a16="http://schemas.microsoft.com/office/drawing/2014/main" xmlns="" val="20000"/>
                    </a:ext>
                  </a:extLst>
                </a:gridCol>
              </a:tblGrid>
              <a:tr h="3352800">
                <a:tc>
                  <a:txBody>
                    <a:bodyPr/>
                    <a:lstStyle/>
                    <a:p>
                      <a:pPr marL="0" marR="0" algn="l">
                        <a:lnSpc>
                          <a:spcPct val="115000"/>
                        </a:lnSpc>
                        <a:spcBef>
                          <a:spcPts val="0"/>
                        </a:spcBef>
                        <a:spcAft>
                          <a:spcPts val="0"/>
                        </a:spcAft>
                      </a:pPr>
                      <a:r>
                        <a:rPr lang="en-US" sz="2400" b="1" dirty="0">
                          <a:solidFill>
                            <a:schemeClr val="tx1"/>
                          </a:solidFill>
                          <a:latin typeface="Calibri"/>
                          <a:ea typeface="Calibri"/>
                          <a:cs typeface="Arial"/>
                        </a:rPr>
                        <a:t>Allowable activities include:</a:t>
                      </a:r>
                      <a:endParaRPr lang="en-US" sz="2400" dirty="0">
                        <a:solidFill>
                          <a:schemeClr val="tx1"/>
                        </a:solidFill>
                        <a:latin typeface="Calibri"/>
                        <a:ea typeface="Calibri"/>
                        <a:cs typeface="Times New Roman"/>
                      </a:endParaRPr>
                    </a:p>
                    <a:p>
                      <a:pPr marL="217170" marR="0" indent="-217170" algn="l">
                        <a:lnSpc>
                          <a:spcPct val="115000"/>
                        </a:lnSpc>
                        <a:spcBef>
                          <a:spcPts val="0"/>
                        </a:spcBef>
                        <a:spcAft>
                          <a:spcPts val="0"/>
                        </a:spcAft>
                      </a:pPr>
                      <a:r>
                        <a:rPr lang="en-US" sz="2400" dirty="0">
                          <a:solidFill>
                            <a:schemeClr val="tx1"/>
                          </a:solidFill>
                          <a:latin typeface="Calibri"/>
                          <a:ea typeface="Calibri"/>
                          <a:cs typeface="Arial"/>
                        </a:rPr>
                        <a:t>1. Skill building and supports around non-work skills necessary for the individual to maintain employment</a:t>
                      </a:r>
                      <a:endParaRPr lang="en-US" sz="2400" dirty="0">
                        <a:solidFill>
                          <a:schemeClr val="tx1"/>
                        </a:solidFill>
                        <a:latin typeface="Calibri"/>
                        <a:ea typeface="Calibri"/>
                        <a:cs typeface="Times New Roman"/>
                      </a:endParaRPr>
                    </a:p>
                    <a:p>
                      <a:pPr marL="217170" marR="0" indent="-217170" algn="l">
                        <a:lnSpc>
                          <a:spcPct val="115000"/>
                        </a:lnSpc>
                        <a:spcBef>
                          <a:spcPts val="0"/>
                        </a:spcBef>
                        <a:spcAft>
                          <a:spcPts val="0"/>
                        </a:spcAft>
                      </a:pPr>
                      <a:r>
                        <a:rPr lang="en-US" sz="2400" dirty="0">
                          <a:solidFill>
                            <a:schemeClr val="tx1"/>
                          </a:solidFill>
                          <a:latin typeface="Calibri"/>
                          <a:ea typeface="Calibri"/>
                          <a:cs typeface="Arial"/>
                        </a:rPr>
                        <a:t>2. Skill building and supports in the home, community, or workplace of employment maintenance related skills</a:t>
                      </a:r>
                      <a:endParaRPr lang="en-US" sz="2400" dirty="0">
                        <a:solidFill>
                          <a:schemeClr val="tx1"/>
                        </a:solidFill>
                        <a:latin typeface="Calibri"/>
                        <a:ea typeface="Calibri"/>
                        <a:cs typeface="Times New Roman"/>
                      </a:endParaRPr>
                    </a:p>
                    <a:p>
                      <a:pPr marL="217170" marR="0" indent="-217170" algn="l">
                        <a:lnSpc>
                          <a:spcPct val="115000"/>
                        </a:lnSpc>
                        <a:spcBef>
                          <a:spcPts val="0"/>
                        </a:spcBef>
                        <a:spcAft>
                          <a:spcPts val="0"/>
                        </a:spcAft>
                      </a:pPr>
                      <a:r>
                        <a:rPr lang="en-US" sz="2400" dirty="0">
                          <a:solidFill>
                            <a:schemeClr val="tx1"/>
                          </a:solidFill>
                          <a:latin typeface="Calibri"/>
                          <a:ea typeface="Calibri"/>
                          <a:cs typeface="Arial"/>
                        </a:rPr>
                        <a:t>3.</a:t>
                      </a:r>
                      <a:r>
                        <a:rPr lang="en-US" sz="2400" baseline="0" dirty="0">
                          <a:solidFill>
                            <a:schemeClr val="tx1"/>
                          </a:solidFill>
                          <a:latin typeface="Calibri"/>
                          <a:ea typeface="Calibri"/>
                          <a:cs typeface="Arial"/>
                        </a:rPr>
                        <a:t> </a:t>
                      </a:r>
                      <a:r>
                        <a:rPr lang="en-US" sz="2400" dirty="0">
                          <a:solidFill>
                            <a:schemeClr val="tx1"/>
                          </a:solidFill>
                          <a:latin typeface="Calibri"/>
                          <a:ea typeface="Calibri"/>
                          <a:cs typeface="Arial"/>
                        </a:rPr>
                        <a:t>Support to make and strengthen community connections</a:t>
                      </a:r>
                    </a:p>
                    <a:p>
                      <a:pPr marL="217170" marR="0" indent="-217170" algn="l">
                        <a:lnSpc>
                          <a:spcPct val="115000"/>
                        </a:lnSpc>
                        <a:spcBef>
                          <a:spcPts val="0"/>
                        </a:spcBef>
                        <a:spcAft>
                          <a:spcPts val="0"/>
                        </a:spcAft>
                      </a:pPr>
                      <a:r>
                        <a:rPr lang="en-US" sz="2400" dirty="0">
                          <a:solidFill>
                            <a:schemeClr val="tx1"/>
                          </a:solidFill>
                          <a:latin typeface="Calibri"/>
                          <a:ea typeface="Calibri"/>
                          <a:cs typeface="Arial"/>
                        </a:rPr>
                        <a:t>4. Safety supports to ensure</a:t>
                      </a:r>
                      <a:r>
                        <a:rPr lang="en-US" sz="2400" baseline="0" dirty="0">
                          <a:solidFill>
                            <a:schemeClr val="tx1"/>
                          </a:solidFill>
                          <a:latin typeface="Calibri"/>
                          <a:ea typeface="Calibri"/>
                          <a:cs typeface="Arial"/>
                        </a:rPr>
                        <a:t> the individual’s health &amp; safety</a:t>
                      </a:r>
                      <a:endParaRPr lang="en-US" sz="2400" dirty="0">
                        <a:solidFill>
                          <a:schemeClr val="tx1"/>
                        </a:solidFill>
                        <a:latin typeface="Calibri"/>
                        <a:ea typeface="Calibri"/>
                        <a:cs typeface="Arial"/>
                      </a:endParaRPr>
                    </a:p>
                    <a:p>
                      <a:pPr marL="217170" marR="0" indent="-217170" algn="l">
                        <a:lnSpc>
                          <a:spcPct val="115000"/>
                        </a:lnSpc>
                        <a:spcBef>
                          <a:spcPts val="0"/>
                        </a:spcBef>
                        <a:spcAft>
                          <a:spcPts val="0"/>
                        </a:spcAft>
                      </a:pPr>
                      <a:endParaRPr lang="en-US" sz="240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pitchFamily="34" charset="0"/>
                <a:ea typeface="Calibri" pitchFamily="34" charset="0"/>
                <a:cs typeface="Arial" pitchFamily="34" charset="0"/>
              </a:rPr>
              <a:t>4.	Safety supports to ensure the individual’s health and safety.</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Rectangle 22"/>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23"/>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304800" y="1600200"/>
            <a:ext cx="4343399"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Workplace Assistance</a:t>
            </a:r>
            <a:endParaRPr lang="en-US" sz="3200" dirty="0">
              <a:solidFill>
                <a:prstClr val="black"/>
              </a:solidFill>
              <a:latin typeface="Calibri"/>
            </a:endParaRPr>
          </a:p>
        </p:txBody>
      </p:sp>
      <p:sp>
        <p:nvSpPr>
          <p:cNvPr id="22" name="TextBox 21"/>
          <p:cNvSpPr txBox="1"/>
          <p:nvPr/>
        </p:nvSpPr>
        <p:spPr>
          <a:xfrm>
            <a:off x="1371600" y="2667000"/>
            <a:ext cx="7010400" cy="1938992"/>
          </a:xfrm>
          <a:prstGeom prst="rect">
            <a:avLst/>
          </a:prstGeom>
          <a:noFill/>
        </p:spPr>
        <p:txBody>
          <a:bodyPr wrap="square" rtlCol="0">
            <a:spAutoFit/>
          </a:bodyPr>
          <a:lstStyle/>
          <a:p>
            <a:pPr algn="l"/>
            <a:r>
              <a:rPr lang="en-US" sz="2400" dirty="0">
                <a:solidFill>
                  <a:schemeClr val="tx1"/>
                </a:solidFill>
                <a:latin typeface="Calibri" pitchFamily="34" charset="0"/>
              </a:rPr>
              <a:t>This service may not be provided simultaneously with on-the-job Personal Assistance services, nor may Workplace Assistance services be provided solely for the purpose of provision of assistance with personal care needs. </a:t>
            </a:r>
            <a:endParaRPr lang="en-US" sz="3600" dirty="0"/>
          </a:p>
        </p:txBody>
      </p:sp>
      <p:sp>
        <p:nvSpPr>
          <p:cNvPr id="23" name="TextBox 22"/>
          <p:cNvSpPr txBox="1"/>
          <p:nvPr/>
        </p:nvSpPr>
        <p:spPr>
          <a:xfrm>
            <a:off x="609600" y="2514600"/>
            <a:ext cx="696024" cy="1107996"/>
          </a:xfrm>
          <a:prstGeom prst="rect">
            <a:avLst/>
          </a:prstGeom>
          <a:noFill/>
        </p:spPr>
        <p:txBody>
          <a:bodyPr wrap="none" rtlCol="0">
            <a:spAutoFit/>
          </a:bodyPr>
          <a:lstStyle/>
          <a:p>
            <a:r>
              <a:rPr lang="en-US" sz="6600" dirty="0">
                <a:solidFill>
                  <a:srgbClr val="C00000"/>
                </a:solidFill>
                <a:latin typeface="Arial Rounded MT Bold" pitchFamily="34" charset="0"/>
              </a:rPr>
              <a:t>X</a:t>
            </a:r>
          </a:p>
        </p:txBody>
      </p:sp>
      <p:sp>
        <p:nvSpPr>
          <p:cNvPr id="25" name="Rectangle 24"/>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7" name="Rectangle 26"/>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oup.JPG"/>
          <p:cNvPicPr>
            <a:picLocks noChangeAspect="1"/>
          </p:cNvPicPr>
          <p:nvPr/>
        </p:nvPicPr>
        <p:blipFill>
          <a:blip r:embed="rId3" cstate="print"/>
          <a:stretch>
            <a:fillRect/>
          </a:stretch>
        </p:blipFill>
        <p:spPr>
          <a:xfrm>
            <a:off x="4419600" y="4648200"/>
            <a:ext cx="2209800" cy="17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8" name="Rectangle 37"/>
          <p:cNvSpPr/>
          <p:nvPr/>
        </p:nvSpPr>
        <p:spPr bwMode="auto">
          <a:xfrm>
            <a:off x="7086600" y="1981200"/>
            <a:ext cx="2057400" cy="3352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7" name="Rectangle 26"/>
          <p:cNvSpPr/>
          <p:nvPr/>
        </p:nvSpPr>
        <p:spPr>
          <a:xfrm>
            <a:off x="304800" y="2590800"/>
            <a:ext cx="6705600" cy="2246769"/>
          </a:xfrm>
          <a:prstGeom prst="rect">
            <a:avLst/>
          </a:prstGeom>
        </p:spPr>
        <p:txBody>
          <a:bodyPr wrap="square">
            <a:spAutoFit/>
          </a:bodyPr>
          <a:lstStyle/>
          <a:p>
            <a:pPr algn="l"/>
            <a:r>
              <a:rPr lang="en-US" sz="2000" dirty="0">
                <a:solidFill>
                  <a:schemeClr val="tx1"/>
                </a:solidFill>
                <a:latin typeface="Calibri" pitchFamily="34" charset="0"/>
              </a:rPr>
              <a:t>Provides a wide variety of opportunities to facilitate and build relationships and natural supports in the community, while utilizing the community as a learning environment.  These activities are conducted at naturally occurring times and in a variety of natural settings in which the individual actively interacts with persons without disabilities (other than those paid to support the individual).</a:t>
            </a:r>
          </a:p>
        </p:txBody>
      </p:sp>
      <p:sp>
        <p:nvSpPr>
          <p:cNvPr id="29" name="Rectangle 4"/>
          <p:cNvSpPr>
            <a:spLocks noChangeArrowheads="1"/>
          </p:cNvSpPr>
          <p:nvPr/>
        </p:nvSpPr>
        <p:spPr bwMode="auto">
          <a:xfrm>
            <a:off x="304800" y="1905000"/>
            <a:ext cx="4457502"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Community Engagement</a:t>
            </a:r>
            <a:endParaRPr lang="en-US" sz="3200" dirty="0">
              <a:solidFill>
                <a:prstClr val="black"/>
              </a:solidFill>
              <a:latin typeface="Calibri"/>
            </a:endParaRPr>
          </a:p>
        </p:txBody>
      </p:sp>
      <p:sp>
        <p:nvSpPr>
          <p:cNvPr id="32" name="Rectangle 31"/>
          <p:cNvSpPr/>
          <p:nvPr/>
        </p:nvSpPr>
        <p:spPr bwMode="auto">
          <a:xfrm>
            <a:off x="7162800" y="25908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3" name="Rectangle 32"/>
          <p:cNvSpPr/>
          <p:nvPr/>
        </p:nvSpPr>
        <p:spPr bwMode="auto">
          <a:xfrm>
            <a:off x="7162800" y="29718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34" name="Rectangle 33"/>
          <p:cNvSpPr/>
          <p:nvPr/>
        </p:nvSpPr>
        <p:spPr bwMode="auto">
          <a:xfrm>
            <a:off x="7162800" y="33528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5" name="TextBox 54"/>
          <p:cNvSpPr txBox="1"/>
          <p:nvPr/>
        </p:nvSpPr>
        <p:spPr>
          <a:xfrm>
            <a:off x="7162800" y="21336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0" name="Rectangle 29"/>
          <p:cNvSpPr/>
          <p:nvPr/>
        </p:nvSpPr>
        <p:spPr bwMode="auto">
          <a:xfrm>
            <a:off x="7162800" y="3733799"/>
            <a:ext cx="685800" cy="381001"/>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31" name="Rectangle 30"/>
          <p:cNvSpPr/>
          <p:nvPr/>
        </p:nvSpPr>
        <p:spPr bwMode="auto">
          <a:xfrm>
            <a:off x="7848600" y="3733799"/>
            <a:ext cx="1143000" cy="381001"/>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36" name="Rectangle 35"/>
          <p:cNvSpPr/>
          <p:nvPr/>
        </p:nvSpPr>
        <p:spPr bwMode="auto">
          <a:xfrm>
            <a:off x="7162800" y="4191000"/>
            <a:ext cx="1828800" cy="990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a:solidFill>
                  <a:schemeClr val="tx1"/>
                </a:solidFill>
                <a:latin typeface="Calibri" pitchFamily="34" charset="0"/>
              </a:rPr>
              <a:t>U</a:t>
            </a:r>
            <a:r>
              <a:rPr kumimoji="0" lang="en-US" sz="1400" b="1" i="0" u="none" strike="noStrike" cap="none" normalizeH="0" baseline="0" dirty="0">
                <a:ln>
                  <a:noFill/>
                </a:ln>
                <a:solidFill>
                  <a:schemeClr val="tx1"/>
                </a:solidFill>
                <a:effectLst/>
                <a:latin typeface="Calibri" pitchFamily="34" charset="0"/>
              </a:rPr>
              <a:t>p to 66 hours/week alone or in combination with other day options</a:t>
            </a:r>
          </a:p>
        </p:txBody>
      </p:sp>
      <p:sp>
        <p:nvSpPr>
          <p:cNvPr id="41" name="Rectangle 40"/>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4" name="Rectangle 53"/>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
        <p:nvSpPr>
          <p:cNvPr id="58" name="Rectangle 57"/>
          <p:cNvSpPr/>
          <p:nvPr/>
        </p:nvSpPr>
        <p:spPr bwMode="auto">
          <a:xfrm rot="20915557">
            <a:off x="4750489" y="1787170"/>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9" name="TextBox 58"/>
          <p:cNvSpPr txBox="1"/>
          <p:nvPr/>
        </p:nvSpPr>
        <p:spPr>
          <a:xfrm rot="20854013">
            <a:off x="4665939" y="1828074"/>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
        <p:nvSpPr>
          <p:cNvPr id="21" name="Rectangle 20"/>
          <p:cNvSpPr/>
          <p:nvPr/>
        </p:nvSpPr>
        <p:spPr>
          <a:xfrm>
            <a:off x="457200" y="5334000"/>
            <a:ext cx="3733800" cy="461665"/>
          </a:xfrm>
          <a:prstGeom prst="rect">
            <a:avLst/>
          </a:prstGeom>
          <a:solidFill>
            <a:srgbClr val="CCFF33"/>
          </a:solidFill>
        </p:spPr>
        <p:txBody>
          <a:bodyPr wrap="square">
            <a:spAutoFit/>
          </a:bodyPr>
          <a:lstStyle/>
          <a:p>
            <a:r>
              <a:rPr lang="en-US" sz="2400" dirty="0">
                <a:solidFill>
                  <a:schemeClr val="tx1"/>
                </a:solidFill>
                <a:latin typeface="Calibri" pitchFamily="34" charset="0"/>
              </a:rPr>
              <a:t>Ratio of no more than 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228600" y="1447800"/>
            <a:ext cx="4364528"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Community Engagement</a:t>
            </a:r>
            <a:endParaRPr lang="en-US" sz="3200" dirty="0">
              <a:solidFill>
                <a:prstClr val="black"/>
              </a:solidFill>
              <a:latin typeface="Calibri"/>
            </a:endParaRPr>
          </a:p>
        </p:txBody>
      </p:sp>
      <p:sp>
        <p:nvSpPr>
          <p:cNvPr id="24" name="Rectangle 23"/>
          <p:cNvSpPr/>
          <p:nvPr/>
        </p:nvSpPr>
        <p:spPr>
          <a:xfrm>
            <a:off x="1066800" y="2895600"/>
            <a:ext cx="6781800" cy="3016210"/>
          </a:xfrm>
          <a:prstGeom prst="rect">
            <a:avLst/>
          </a:prstGeom>
        </p:spPr>
        <p:txBody>
          <a:bodyPr wrap="square">
            <a:spAutoFit/>
          </a:bodyPr>
          <a:lstStyle/>
          <a:p>
            <a:pPr algn="l">
              <a:buClr>
                <a:srgbClr val="92D050"/>
              </a:buClr>
              <a:buFont typeface="Wingdings" pitchFamily="2" charset="2"/>
              <a:buChar char="ü"/>
            </a:pPr>
            <a:r>
              <a:rPr lang="en-US" sz="2000" dirty="0">
                <a:solidFill>
                  <a:schemeClr val="tx1"/>
                </a:solidFill>
                <a:latin typeface="Calibri" pitchFamily="34" charset="0"/>
              </a:rPr>
              <a:t> Activities and events in the community</a:t>
            </a:r>
          </a:p>
          <a:p>
            <a:pPr lvl="0" algn="l">
              <a:buClr>
                <a:srgbClr val="92D050"/>
              </a:buClr>
              <a:buFont typeface="Wingdings" pitchFamily="2" charset="2"/>
              <a:buChar char="ü"/>
            </a:pPr>
            <a:r>
              <a:rPr lang="en-US" sz="2000" dirty="0">
                <a:solidFill>
                  <a:schemeClr val="tx1"/>
                </a:solidFill>
                <a:latin typeface="Calibri" pitchFamily="34" charset="0"/>
              </a:rPr>
              <a:t> Community, educational or cultural activities and events</a:t>
            </a:r>
          </a:p>
          <a:p>
            <a:pPr lvl="0" algn="l">
              <a:buClr>
                <a:srgbClr val="92D050"/>
              </a:buClr>
              <a:buFont typeface="Wingdings" pitchFamily="2" charset="2"/>
              <a:buChar char="ü"/>
            </a:pPr>
            <a:r>
              <a:rPr lang="en-US" sz="2000" dirty="0">
                <a:solidFill>
                  <a:schemeClr val="tx1"/>
                </a:solidFill>
                <a:latin typeface="Calibri" pitchFamily="34" charset="0"/>
              </a:rPr>
              <a:t> Unpaid work experiences (i.e., volunteer opportunities)</a:t>
            </a:r>
          </a:p>
          <a:p>
            <a:pPr marL="292100" lvl="0" indent="-292100" algn="l">
              <a:buClr>
                <a:srgbClr val="92D050"/>
              </a:buClr>
              <a:buFont typeface="Wingdings" pitchFamily="2" charset="2"/>
              <a:buChar char="ü"/>
            </a:pPr>
            <a:r>
              <a:rPr lang="en-US" sz="2000" dirty="0">
                <a:solidFill>
                  <a:schemeClr val="tx1"/>
                </a:solidFill>
                <a:latin typeface="Calibri" pitchFamily="34" charset="0"/>
              </a:rPr>
              <a:t>Employment readiness activities including discovery of interests, abilities and skills </a:t>
            </a:r>
          </a:p>
          <a:p>
            <a:pPr lvl="0" algn="l">
              <a:buClr>
                <a:srgbClr val="92D050"/>
              </a:buClr>
              <a:buFont typeface="Wingdings" pitchFamily="2" charset="2"/>
              <a:buChar char="ü"/>
            </a:pPr>
            <a:r>
              <a:rPr lang="en-US" sz="2000" dirty="0">
                <a:solidFill>
                  <a:schemeClr val="tx1"/>
                </a:solidFill>
                <a:latin typeface="Calibri" pitchFamily="34" charset="0"/>
              </a:rPr>
              <a:t> Maintaining contact with family and friends</a:t>
            </a:r>
          </a:p>
          <a:p>
            <a:pPr lvl="0" algn="l">
              <a:buClr>
                <a:srgbClr val="92D050"/>
              </a:buClr>
              <a:buFont typeface="Wingdings" pitchFamily="2" charset="2"/>
              <a:buChar char="ü"/>
            </a:pPr>
            <a:r>
              <a:rPr lang="en-US" sz="2000" dirty="0">
                <a:solidFill>
                  <a:schemeClr val="tx1"/>
                </a:solidFill>
                <a:latin typeface="Calibri" pitchFamily="34" charset="0"/>
              </a:rPr>
              <a:t> Gives flexibility to various day activities</a:t>
            </a:r>
          </a:p>
        </p:txBody>
      </p:sp>
      <p:sp>
        <p:nvSpPr>
          <p:cNvPr id="31" name="Rectangle 30"/>
          <p:cNvSpPr/>
          <p:nvPr/>
        </p:nvSpPr>
        <p:spPr>
          <a:xfrm>
            <a:off x="6096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 but are not limited to:</a:t>
            </a:r>
          </a:p>
        </p:txBody>
      </p:sp>
      <p:sp>
        <p:nvSpPr>
          <p:cNvPr id="20" name="Rectangle 19"/>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1000"/>
                                        <p:tgtEl>
                                          <p:spTgt spid="24">
                                            <p:txEl>
                                              <p:pRg st="1" end="1"/>
                                            </p:txEl>
                                          </p:spTgt>
                                        </p:tgtEl>
                                      </p:cBhvr>
                                    </p:animEffect>
                                    <p:anim calcmode="lin" valueType="num">
                                      <p:cBhvr>
                                        <p:cTn id="1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1000"/>
                                        <p:tgtEl>
                                          <p:spTgt spid="24">
                                            <p:txEl>
                                              <p:pRg st="2" end="2"/>
                                            </p:txEl>
                                          </p:spTgt>
                                        </p:tgtEl>
                                      </p:cBhvr>
                                    </p:animEffect>
                                    <p:anim calcmode="lin" valueType="num">
                                      <p:cBhvr>
                                        <p:cTn id="1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1000"/>
                                        <p:tgtEl>
                                          <p:spTgt spid="24">
                                            <p:txEl>
                                              <p:pRg st="3" end="3"/>
                                            </p:txEl>
                                          </p:spTgt>
                                        </p:tgtEl>
                                      </p:cBhvr>
                                    </p:animEffect>
                                    <p:anim calcmode="lin" valueType="num">
                                      <p:cBhvr>
                                        <p:cTn id="23"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4">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1000"/>
                                        <p:tgtEl>
                                          <p:spTgt spid="24">
                                            <p:txEl>
                                              <p:pRg st="4" end="4"/>
                                            </p:txEl>
                                          </p:spTgt>
                                        </p:tgtEl>
                                      </p:cBhvr>
                                    </p:animEffect>
                                    <p:anim calcmode="lin" valueType="num">
                                      <p:cBhvr>
                                        <p:cTn id="28"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4">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fade">
                                      <p:cBhvr>
                                        <p:cTn id="32" dur="1000"/>
                                        <p:tgtEl>
                                          <p:spTgt spid="24">
                                            <p:txEl>
                                              <p:pRg st="5" end="5"/>
                                            </p:txEl>
                                          </p:spTgt>
                                        </p:tgtEl>
                                      </p:cBhvr>
                                    </p:animEffect>
                                    <p:anim calcmode="lin" valueType="num">
                                      <p:cBhvr>
                                        <p:cTn id="3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3" cstate="print"/>
          <a:stretch>
            <a:fillRect/>
          </a:stretch>
        </p:blipFill>
        <p:spPr bwMode="auto">
          <a:xfrm>
            <a:off x="4495800" y="4724400"/>
            <a:ext cx="1916863" cy="1384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0" name="Rectangle 39"/>
          <p:cNvSpPr/>
          <p:nvPr/>
        </p:nvSpPr>
        <p:spPr bwMode="auto">
          <a:xfrm>
            <a:off x="7086600" y="1905000"/>
            <a:ext cx="2057400" cy="3352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5" name="Rectangle 24"/>
          <p:cNvSpPr/>
          <p:nvPr/>
        </p:nvSpPr>
        <p:spPr>
          <a:xfrm>
            <a:off x="228600" y="2667000"/>
            <a:ext cx="6629400" cy="1200329"/>
          </a:xfrm>
          <a:prstGeom prst="rect">
            <a:avLst/>
          </a:prstGeom>
        </p:spPr>
        <p:txBody>
          <a:bodyPr wrap="square">
            <a:spAutoFit/>
          </a:bodyPr>
          <a:lstStyle/>
          <a:p>
            <a:pPr algn="l"/>
            <a:r>
              <a:rPr lang="en-US" sz="2400" dirty="0">
                <a:solidFill>
                  <a:schemeClr val="tx1"/>
                </a:solidFill>
                <a:latin typeface="Calibri" pitchFamily="34" charset="0"/>
              </a:rPr>
              <a:t>Designed for people who need 1:1 support to build a skill or set of skills to address a barrier to participating in Community Engagement. </a:t>
            </a:r>
          </a:p>
        </p:txBody>
      </p:sp>
      <p:sp>
        <p:nvSpPr>
          <p:cNvPr id="29" name="Rectangle 4"/>
          <p:cNvSpPr>
            <a:spLocks noChangeArrowheads="1"/>
          </p:cNvSpPr>
          <p:nvPr/>
        </p:nvSpPr>
        <p:spPr bwMode="auto">
          <a:xfrm>
            <a:off x="228600" y="1981200"/>
            <a:ext cx="3807453"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Community Coaching</a:t>
            </a:r>
            <a:endParaRPr lang="en-US" sz="3200" dirty="0">
              <a:solidFill>
                <a:prstClr val="black"/>
              </a:solidFill>
              <a:latin typeface="Calibri"/>
            </a:endParaRPr>
          </a:p>
        </p:txBody>
      </p:sp>
      <p:sp>
        <p:nvSpPr>
          <p:cNvPr id="32" name="Rectangle 31"/>
          <p:cNvSpPr/>
          <p:nvPr/>
        </p:nvSpPr>
        <p:spPr bwMode="auto">
          <a:xfrm>
            <a:off x="7162800" y="2514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3" name="Rectangle 32"/>
          <p:cNvSpPr/>
          <p:nvPr/>
        </p:nvSpPr>
        <p:spPr bwMode="auto">
          <a:xfrm>
            <a:off x="7162800" y="2895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34" name="Rectangle 33"/>
          <p:cNvSpPr/>
          <p:nvPr/>
        </p:nvSpPr>
        <p:spPr bwMode="auto">
          <a:xfrm>
            <a:off x="7162800" y="3276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4" name="TextBox 53"/>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5" name="Rectangle 34"/>
          <p:cNvSpPr/>
          <p:nvPr/>
        </p:nvSpPr>
        <p:spPr bwMode="auto">
          <a:xfrm>
            <a:off x="7162800" y="3657599"/>
            <a:ext cx="685800" cy="381001"/>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36" name="Rectangle 35"/>
          <p:cNvSpPr/>
          <p:nvPr/>
        </p:nvSpPr>
        <p:spPr bwMode="auto">
          <a:xfrm>
            <a:off x="7848600" y="3657599"/>
            <a:ext cx="1143000" cy="381001"/>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38" name="Rectangle 37"/>
          <p:cNvSpPr/>
          <p:nvPr/>
        </p:nvSpPr>
        <p:spPr bwMode="auto">
          <a:xfrm>
            <a:off x="7162800" y="4114800"/>
            <a:ext cx="1828800" cy="990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a:solidFill>
                  <a:schemeClr val="tx1"/>
                </a:solidFill>
                <a:latin typeface="Calibri" pitchFamily="34" charset="0"/>
              </a:rPr>
              <a:t>U</a:t>
            </a:r>
            <a:r>
              <a:rPr kumimoji="0" lang="en-US" sz="1400" b="1" i="0" u="none" strike="noStrike" cap="none" normalizeH="0" baseline="0" dirty="0">
                <a:ln>
                  <a:noFill/>
                </a:ln>
                <a:solidFill>
                  <a:schemeClr val="tx1"/>
                </a:solidFill>
                <a:effectLst/>
                <a:latin typeface="Calibri" pitchFamily="34" charset="0"/>
              </a:rPr>
              <a:t>p to 66 hours/week alone or in combination with other day options</a:t>
            </a:r>
          </a:p>
        </p:txBody>
      </p:sp>
      <p:sp>
        <p:nvSpPr>
          <p:cNvPr id="58" name="Rectangle 57"/>
          <p:cNvSpPr/>
          <p:nvPr/>
        </p:nvSpPr>
        <p:spPr>
          <a:xfrm>
            <a:off x="762000" y="4419600"/>
            <a:ext cx="3124200" cy="830997"/>
          </a:xfrm>
          <a:prstGeom prst="rect">
            <a:avLst/>
          </a:prstGeom>
          <a:solidFill>
            <a:srgbClr val="CCFF33"/>
          </a:solidFill>
        </p:spPr>
        <p:txBody>
          <a:bodyPr wrap="square">
            <a:spAutoFit/>
          </a:bodyPr>
          <a:lstStyle/>
          <a:p>
            <a:r>
              <a:rPr lang="en-US" sz="2400" dirty="0">
                <a:solidFill>
                  <a:schemeClr val="tx1"/>
                </a:solidFill>
                <a:latin typeface="Calibri" pitchFamily="34" charset="0"/>
              </a:rPr>
              <a:t>Takes place </a:t>
            </a:r>
            <a:r>
              <a:rPr lang="en-US" sz="2400" u="sng" dirty="0">
                <a:solidFill>
                  <a:schemeClr val="tx1"/>
                </a:solidFill>
                <a:latin typeface="Calibri" pitchFamily="34" charset="0"/>
              </a:rPr>
              <a:t>solely</a:t>
            </a:r>
            <a:r>
              <a:rPr lang="en-US" sz="2400" dirty="0">
                <a:solidFill>
                  <a:schemeClr val="tx1"/>
                </a:solidFill>
                <a:latin typeface="Calibri" pitchFamily="34" charset="0"/>
              </a:rPr>
              <a:t> in community settings</a:t>
            </a:r>
          </a:p>
        </p:txBody>
      </p:sp>
      <p:sp>
        <p:nvSpPr>
          <p:cNvPr id="62" name="Rectangle 61"/>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63" name="Rectangle 62"/>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
        <p:nvSpPr>
          <p:cNvPr id="64" name="Rectangle 63"/>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65" name="TextBox 64"/>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1000" fill="hold"/>
                                        <p:tgtEl>
                                          <p:spTgt spid="58"/>
                                        </p:tgtEl>
                                        <p:attrNameLst>
                                          <p:attrName>ppt_w</p:attrName>
                                        </p:attrNameLst>
                                      </p:cBhvr>
                                      <p:tavLst>
                                        <p:tav tm="0">
                                          <p:val>
                                            <p:strVal val="#ppt_w*0.70"/>
                                          </p:val>
                                        </p:tav>
                                        <p:tav tm="100000">
                                          <p:val>
                                            <p:strVal val="#ppt_w"/>
                                          </p:val>
                                        </p:tav>
                                      </p:tavLst>
                                    </p:anim>
                                    <p:anim calcmode="lin" valueType="num">
                                      <p:cBhvr>
                                        <p:cTn id="8" dur="1000" fill="hold"/>
                                        <p:tgtEl>
                                          <p:spTgt spid="58"/>
                                        </p:tgtEl>
                                        <p:attrNameLst>
                                          <p:attrName>ppt_h</p:attrName>
                                        </p:attrNameLst>
                                      </p:cBhvr>
                                      <p:tavLst>
                                        <p:tav tm="0">
                                          <p:val>
                                            <p:strVal val="#ppt_h"/>
                                          </p:val>
                                        </p:tav>
                                        <p:tav tm="100000">
                                          <p:val>
                                            <p:strVal val="#ppt_h"/>
                                          </p:val>
                                        </p:tav>
                                      </p:tavLst>
                                    </p:anim>
                                    <p:animEffect transition="in" filter="fade">
                                      <p:cBhvr>
                                        <p:cTn id="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auto">
          <a:xfrm>
            <a:off x="228600" y="1447800"/>
            <a:ext cx="3996607"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Community Coaching</a:t>
            </a:r>
            <a:r>
              <a:rPr lang="en-US" sz="3200" b="1" dirty="0">
                <a:solidFill>
                  <a:prstClr val="black"/>
                </a:solidFill>
                <a:latin typeface="Calibri" pitchFamily="34" charset="0"/>
              </a:rPr>
              <a:t> </a:t>
            </a:r>
            <a:endParaRPr lang="en-US" sz="2800" dirty="0">
              <a:solidFill>
                <a:schemeClr val="tx1"/>
              </a:solidFill>
              <a:latin typeface="Calibri"/>
            </a:endParaRPr>
          </a:p>
        </p:txBody>
      </p:sp>
      <p:sp>
        <p:nvSpPr>
          <p:cNvPr id="24" name="Rectangle 23"/>
          <p:cNvSpPr/>
          <p:nvPr/>
        </p:nvSpPr>
        <p:spPr>
          <a:xfrm>
            <a:off x="457200" y="2590800"/>
            <a:ext cx="8305800" cy="3901068"/>
          </a:xfrm>
          <a:prstGeom prst="rect">
            <a:avLst/>
          </a:prstGeom>
        </p:spPr>
        <p:txBody>
          <a:bodyPr wrap="square">
            <a:spAutoFit/>
          </a:bodyPr>
          <a:lstStyle/>
          <a:p>
            <a:pPr algn="l"/>
            <a:r>
              <a:rPr lang="en-US" sz="2000" dirty="0">
                <a:solidFill>
                  <a:schemeClr val="tx1"/>
                </a:solidFill>
                <a:latin typeface="Calibri" pitchFamily="34" charset="0"/>
              </a:rPr>
              <a:t>Skill building through participation in community activities and opportunities such as outlined in Community Engagement and encompassing:</a:t>
            </a:r>
          </a:p>
          <a:p>
            <a:pPr algn="l"/>
            <a:endParaRPr lang="en-US" sz="400" dirty="0">
              <a:solidFill>
                <a:schemeClr val="tx1"/>
              </a:solidFill>
              <a:latin typeface="Calibri" pitchFamily="34" charset="0"/>
            </a:endParaRPr>
          </a:p>
          <a:p>
            <a:pPr lvl="0" algn="l">
              <a:spcBef>
                <a:spcPts val="600"/>
              </a:spcBef>
              <a:buClr>
                <a:srgbClr val="92D050"/>
              </a:buClr>
              <a:buFont typeface="Wingdings" pitchFamily="2" charset="2"/>
              <a:buChar char="ü"/>
            </a:pPr>
            <a:r>
              <a:rPr lang="en-US" sz="2000" dirty="0">
                <a:solidFill>
                  <a:schemeClr val="tx1"/>
                </a:solidFill>
                <a:latin typeface="Calibri" pitchFamily="34" charset="0"/>
              </a:rPr>
              <a:t> Activities and events in the community, volunteering, etc</a:t>
            </a:r>
          </a:p>
          <a:p>
            <a:pPr lvl="0" algn="l">
              <a:spcBef>
                <a:spcPts val="600"/>
              </a:spcBef>
              <a:buClr>
                <a:srgbClr val="92D050"/>
              </a:buClr>
              <a:buFont typeface="Wingdings" pitchFamily="2" charset="2"/>
              <a:buChar char="ü"/>
            </a:pPr>
            <a:r>
              <a:rPr lang="en-US" sz="2000" dirty="0">
                <a:solidFill>
                  <a:schemeClr val="tx1"/>
                </a:solidFill>
                <a:latin typeface="Calibri" pitchFamily="34" charset="0"/>
              </a:rPr>
              <a:t> Community, educational or cultural activities and events</a:t>
            </a:r>
          </a:p>
          <a:p>
            <a:pPr lvl="0" algn="l">
              <a:spcBef>
                <a:spcPts val="600"/>
              </a:spcBef>
              <a:buClr>
                <a:srgbClr val="92D050"/>
              </a:buClr>
              <a:buFont typeface="Wingdings" pitchFamily="2" charset="2"/>
              <a:buChar char="ü"/>
            </a:pPr>
            <a:r>
              <a:rPr lang="en-US" sz="2000" dirty="0">
                <a:solidFill>
                  <a:schemeClr val="tx1"/>
                </a:solidFill>
                <a:latin typeface="Calibri" pitchFamily="34" charset="0"/>
              </a:rPr>
              <a:t> Skill-building and support in building positive relationships</a:t>
            </a:r>
          </a:p>
          <a:p>
            <a:pPr lvl="0" algn="l">
              <a:spcBef>
                <a:spcPts val="600"/>
              </a:spcBef>
              <a:buClr>
                <a:srgbClr val="92D050"/>
              </a:buClr>
              <a:buFont typeface="Wingdings" pitchFamily="2" charset="2"/>
              <a:buChar char="ü"/>
            </a:pPr>
            <a:r>
              <a:rPr lang="en-US" sz="2000" dirty="0">
                <a:solidFill>
                  <a:schemeClr val="tx1"/>
                </a:solidFill>
                <a:latin typeface="Calibri" pitchFamily="34" charset="0"/>
              </a:rPr>
              <a:t>Routine needs while in the community</a:t>
            </a:r>
          </a:p>
          <a:p>
            <a:pPr marL="231775" lvl="0" indent="-231775" algn="l">
              <a:spcBef>
                <a:spcPts val="600"/>
              </a:spcBef>
              <a:buClr>
                <a:srgbClr val="92D050"/>
              </a:buClr>
              <a:buFont typeface="Wingdings" pitchFamily="2" charset="2"/>
              <a:buChar char="ü"/>
            </a:pPr>
            <a:r>
              <a:rPr lang="en-US" sz="2000" dirty="0">
                <a:solidFill>
                  <a:schemeClr val="tx1"/>
                </a:solidFill>
                <a:latin typeface="Calibri" pitchFamily="34" charset="0"/>
              </a:rPr>
              <a:t>Supports with self-management, eating, and personal needs of the individual while in the community </a:t>
            </a:r>
          </a:p>
          <a:p>
            <a:pPr lvl="0" algn="l">
              <a:spcBef>
                <a:spcPts val="600"/>
              </a:spcBef>
              <a:buClr>
                <a:srgbClr val="92D050"/>
              </a:buClr>
              <a:buFont typeface="Wingdings" pitchFamily="2" charset="2"/>
              <a:buChar char="ü"/>
            </a:pPr>
            <a:r>
              <a:rPr lang="en-US" sz="2000" dirty="0">
                <a:solidFill>
                  <a:schemeClr val="tx1"/>
                </a:solidFill>
                <a:latin typeface="Calibri" pitchFamily="34" charset="0"/>
              </a:rPr>
              <a:t>Assuring the individual’s safety </a:t>
            </a:r>
          </a:p>
          <a:p>
            <a:pPr lvl="0" algn="l">
              <a:buClr>
                <a:srgbClr val="92D050"/>
              </a:buClr>
              <a:buFont typeface="Wingdings" pitchFamily="2" charset="2"/>
              <a:buChar char="ü"/>
            </a:pPr>
            <a:endParaRPr lang="en-US" sz="2000" dirty="0">
              <a:solidFill>
                <a:schemeClr val="tx1"/>
              </a:solidFill>
              <a:latin typeface="Calibri" pitchFamily="34" charset="0"/>
            </a:endParaRPr>
          </a:p>
        </p:txBody>
      </p:sp>
      <p:sp>
        <p:nvSpPr>
          <p:cNvPr id="26" name="Rectangle 25"/>
          <p:cNvSpPr/>
          <p:nvPr/>
        </p:nvSpPr>
        <p:spPr>
          <a:xfrm>
            <a:off x="5105400" y="5638800"/>
            <a:ext cx="3581400" cy="707886"/>
          </a:xfrm>
          <a:prstGeom prst="rect">
            <a:avLst/>
          </a:prstGeom>
          <a:solidFill>
            <a:srgbClr val="CCFF33"/>
          </a:solidFill>
        </p:spPr>
        <p:txBody>
          <a:bodyPr wrap="square">
            <a:spAutoFit/>
          </a:bodyPr>
          <a:lstStyle/>
          <a:p>
            <a:r>
              <a:rPr lang="en-US" sz="1600" i="1" dirty="0">
                <a:solidFill>
                  <a:schemeClr val="tx1"/>
                </a:solidFill>
                <a:latin typeface="Calibri" pitchFamily="34" charset="0"/>
              </a:rPr>
              <a:t>determined with age sensitivity in mind </a:t>
            </a:r>
          </a:p>
          <a:p>
            <a:r>
              <a:rPr lang="en-US" sz="1600" i="1" dirty="0">
                <a:solidFill>
                  <a:schemeClr val="tx1"/>
                </a:solidFill>
                <a:latin typeface="Calibri" pitchFamily="34" charset="0"/>
              </a:rPr>
              <a:t>and reflective of the person’s interests</a:t>
            </a:r>
            <a:endParaRPr lang="en-US" sz="1600" dirty="0">
              <a:solidFill>
                <a:schemeClr val="tx1"/>
              </a:solidFill>
              <a:latin typeface="Calibri" pitchFamily="34" charset="0"/>
            </a:endParaRPr>
          </a:p>
        </p:txBody>
      </p:sp>
      <p:sp>
        <p:nvSpPr>
          <p:cNvPr id="20" name="Rectangle 19"/>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
        <p:nvSpPr>
          <p:cNvPr id="7" name="Rectangle 6"/>
          <p:cNvSpPr/>
          <p:nvPr/>
        </p:nvSpPr>
        <p:spPr>
          <a:xfrm>
            <a:off x="381000" y="21336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 but are not limited 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fade">
                                      <p:cBhvr>
                                        <p:cTn id="7" dur="1000"/>
                                        <p:tgtEl>
                                          <p:spTgt spid="24">
                                            <p:txEl>
                                              <p:pRg st="2" end="2"/>
                                            </p:txEl>
                                          </p:spTgt>
                                        </p:tgtEl>
                                      </p:cBhvr>
                                    </p:animEffect>
                                    <p:anim calcmode="lin" valueType="num">
                                      <p:cBhvr>
                                        <p:cTn id="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xEl>
                                              <p:pRg st="3" end="3"/>
                                            </p:txEl>
                                          </p:spTgt>
                                        </p:tgtEl>
                                        <p:attrNameLst>
                                          <p:attrName>style.visibility</p:attrName>
                                        </p:attrNameLst>
                                      </p:cBhvr>
                                      <p:to>
                                        <p:strVal val="visible"/>
                                      </p:to>
                                    </p:set>
                                    <p:animEffect transition="in" filter="fade">
                                      <p:cBhvr>
                                        <p:cTn id="12" dur="1000"/>
                                        <p:tgtEl>
                                          <p:spTgt spid="24">
                                            <p:txEl>
                                              <p:pRg st="3" end="3"/>
                                            </p:txEl>
                                          </p:spTgt>
                                        </p:tgtEl>
                                      </p:cBhvr>
                                    </p:animEffect>
                                    <p:anim calcmode="lin" valueType="num">
                                      <p:cBhvr>
                                        <p:cTn id="13"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4">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animEffect transition="in" filter="fade">
                                      <p:cBhvr>
                                        <p:cTn id="17" dur="1000"/>
                                        <p:tgtEl>
                                          <p:spTgt spid="24">
                                            <p:txEl>
                                              <p:pRg st="4" end="4"/>
                                            </p:txEl>
                                          </p:spTgt>
                                        </p:tgtEl>
                                      </p:cBhvr>
                                    </p:animEffect>
                                    <p:anim calcmode="lin" valueType="num">
                                      <p:cBhvr>
                                        <p:cTn id="18"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4">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4">
                                            <p:txEl>
                                              <p:pRg st="5" end="5"/>
                                            </p:txEl>
                                          </p:spTgt>
                                        </p:tgtEl>
                                        <p:attrNameLst>
                                          <p:attrName>style.visibility</p:attrName>
                                        </p:attrNameLst>
                                      </p:cBhvr>
                                      <p:to>
                                        <p:strVal val="visible"/>
                                      </p:to>
                                    </p:set>
                                    <p:animEffect transition="in" filter="fade">
                                      <p:cBhvr>
                                        <p:cTn id="22" dur="1000"/>
                                        <p:tgtEl>
                                          <p:spTgt spid="24">
                                            <p:txEl>
                                              <p:pRg st="5" end="5"/>
                                            </p:txEl>
                                          </p:spTgt>
                                        </p:tgtEl>
                                      </p:cBhvr>
                                    </p:animEffect>
                                    <p:anim calcmode="lin" valueType="num">
                                      <p:cBhvr>
                                        <p:cTn id="23"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4">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4">
                                            <p:txEl>
                                              <p:pRg st="6" end="6"/>
                                            </p:txEl>
                                          </p:spTgt>
                                        </p:tgtEl>
                                        <p:attrNameLst>
                                          <p:attrName>style.visibility</p:attrName>
                                        </p:attrNameLst>
                                      </p:cBhvr>
                                      <p:to>
                                        <p:strVal val="visible"/>
                                      </p:to>
                                    </p:set>
                                    <p:animEffect transition="in" filter="fade">
                                      <p:cBhvr>
                                        <p:cTn id="27" dur="1000"/>
                                        <p:tgtEl>
                                          <p:spTgt spid="24">
                                            <p:txEl>
                                              <p:pRg st="6" end="6"/>
                                            </p:txEl>
                                          </p:spTgt>
                                        </p:tgtEl>
                                      </p:cBhvr>
                                    </p:animEffect>
                                    <p:anim calcmode="lin" valueType="num">
                                      <p:cBhvr>
                                        <p:cTn id="28"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4">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4">
                                            <p:txEl>
                                              <p:pRg st="7" end="7"/>
                                            </p:txEl>
                                          </p:spTgt>
                                        </p:tgtEl>
                                        <p:attrNameLst>
                                          <p:attrName>style.visibility</p:attrName>
                                        </p:attrNameLst>
                                      </p:cBhvr>
                                      <p:to>
                                        <p:strVal val="visible"/>
                                      </p:to>
                                    </p:set>
                                    <p:animEffect transition="in" filter="fade">
                                      <p:cBhvr>
                                        <p:cTn id="32" dur="1000"/>
                                        <p:tgtEl>
                                          <p:spTgt spid="24">
                                            <p:txEl>
                                              <p:pRg st="7" end="7"/>
                                            </p:txEl>
                                          </p:spTgt>
                                        </p:tgtEl>
                                      </p:cBhvr>
                                    </p:animEffect>
                                    <p:anim calcmode="lin" valueType="num">
                                      <p:cBhvr>
                                        <p:cTn id="33" dur="1000" fill="hold"/>
                                        <p:tgtEl>
                                          <p:spTgt spid="24">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7" end="7"/>
                                            </p:txEl>
                                          </p:spTgt>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strVal val="#ppt_w*0.70"/>
                                          </p:val>
                                        </p:tav>
                                        <p:tav tm="100000">
                                          <p:val>
                                            <p:strVal val="#ppt_w"/>
                                          </p:val>
                                        </p:tav>
                                      </p:tavLst>
                                    </p:anim>
                                    <p:anim calcmode="lin" valueType="num">
                                      <p:cBhvr>
                                        <p:cTn id="38" dur="1000" fill="hold"/>
                                        <p:tgtEl>
                                          <p:spTgt spid="26"/>
                                        </p:tgtEl>
                                        <p:attrNameLst>
                                          <p:attrName>ppt_h</p:attrName>
                                        </p:attrNameLst>
                                      </p:cBhvr>
                                      <p:tavLst>
                                        <p:tav tm="0">
                                          <p:val>
                                            <p:strVal val="#ppt_h"/>
                                          </p:val>
                                        </p:tav>
                                        <p:tav tm="100000">
                                          <p:val>
                                            <p:strVal val="#ppt_h"/>
                                          </p:val>
                                        </p:tav>
                                      </p:tavLst>
                                    </p:anim>
                                    <p:animEffect transition="in" filter="fade">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3685240322_b9a2949e83_z.jpg"/>
          <p:cNvPicPr>
            <a:picLocks noChangeAspect="1"/>
          </p:cNvPicPr>
          <p:nvPr/>
        </p:nvPicPr>
        <p:blipFill>
          <a:blip r:embed="rId3" cstate="print"/>
          <a:stretch>
            <a:fillRect/>
          </a:stretch>
        </p:blipFill>
        <p:spPr>
          <a:xfrm>
            <a:off x="4343400" y="4038600"/>
            <a:ext cx="213042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p:cNvSpPr/>
          <p:nvPr/>
        </p:nvSpPr>
        <p:spPr bwMode="auto">
          <a:xfrm>
            <a:off x="7086600" y="1981200"/>
            <a:ext cx="2057400" cy="3276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6" name="Rectangle 4"/>
          <p:cNvSpPr>
            <a:spLocks noChangeArrowheads="1"/>
          </p:cNvSpPr>
          <p:nvPr/>
        </p:nvSpPr>
        <p:spPr bwMode="auto">
          <a:xfrm>
            <a:off x="228600" y="1447800"/>
            <a:ext cx="3886199"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Group Day Services</a:t>
            </a:r>
            <a:endParaRPr lang="en-US" sz="3200" dirty="0">
              <a:solidFill>
                <a:prstClr val="black"/>
              </a:solidFill>
              <a:latin typeface="Calibri"/>
            </a:endParaRPr>
          </a:p>
        </p:txBody>
      </p:sp>
      <p:sp>
        <p:nvSpPr>
          <p:cNvPr id="27" name="Rectangle 4"/>
          <p:cNvSpPr>
            <a:spLocks noChangeArrowheads="1"/>
          </p:cNvSpPr>
          <p:nvPr/>
        </p:nvSpPr>
        <p:spPr bwMode="auto">
          <a:xfrm>
            <a:off x="304800" y="2209800"/>
            <a:ext cx="6477000" cy="1569660"/>
          </a:xfrm>
          <a:prstGeom prst="rect">
            <a:avLst/>
          </a:prstGeom>
          <a:noFill/>
          <a:ln w="9525">
            <a:noFill/>
            <a:miter lim="800000"/>
            <a:headEnd/>
            <a:tailEnd/>
          </a:ln>
        </p:spPr>
        <p:txBody>
          <a:bodyPr wrap="square">
            <a:spAutoFit/>
          </a:bodyPr>
          <a:lstStyle/>
          <a:p>
            <a:pPr algn="l" fontAlgn="auto">
              <a:spcBef>
                <a:spcPts val="0"/>
              </a:spcBef>
              <a:spcAft>
                <a:spcPts val="0"/>
              </a:spcAft>
            </a:pPr>
            <a:r>
              <a:rPr lang="en-US" sz="2400" dirty="0">
                <a:solidFill>
                  <a:schemeClr val="tx1"/>
                </a:solidFill>
                <a:latin typeface="Calibri" pitchFamily="34" charset="0"/>
              </a:rPr>
              <a:t>At no more than 1:7 ratio, includes skill-building and support for the acquisition or retention of self-help, socialization, community integration, employability and adaptive skills. </a:t>
            </a:r>
            <a:endParaRPr lang="en-US" sz="1400" dirty="0">
              <a:solidFill>
                <a:schemeClr val="tx1"/>
              </a:solidFill>
              <a:latin typeface="Calibri" pitchFamily="34" charset="0"/>
            </a:endParaRPr>
          </a:p>
        </p:txBody>
      </p:sp>
      <p:sp>
        <p:nvSpPr>
          <p:cNvPr id="32" name="Rectangle 31"/>
          <p:cNvSpPr/>
          <p:nvPr/>
        </p:nvSpPr>
        <p:spPr bwMode="auto">
          <a:xfrm>
            <a:off x="7162800" y="2514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3" name="Rectangle 32"/>
          <p:cNvSpPr/>
          <p:nvPr/>
        </p:nvSpPr>
        <p:spPr bwMode="auto">
          <a:xfrm>
            <a:off x="7162800" y="2895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34" name="Rectangle 33"/>
          <p:cNvSpPr/>
          <p:nvPr/>
        </p:nvSpPr>
        <p:spPr bwMode="auto">
          <a:xfrm>
            <a:off x="7162800" y="3276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3" name="TextBox 52"/>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1" name="Rectangle 30"/>
          <p:cNvSpPr/>
          <p:nvPr/>
        </p:nvSpPr>
        <p:spPr bwMode="auto">
          <a:xfrm>
            <a:off x="7162800" y="3657599"/>
            <a:ext cx="685800" cy="381001"/>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35" name="Rectangle 34"/>
          <p:cNvSpPr/>
          <p:nvPr/>
        </p:nvSpPr>
        <p:spPr bwMode="auto">
          <a:xfrm>
            <a:off x="7848600" y="3657599"/>
            <a:ext cx="1143000" cy="381001"/>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36" name="Rectangle 35"/>
          <p:cNvSpPr/>
          <p:nvPr/>
        </p:nvSpPr>
        <p:spPr bwMode="auto">
          <a:xfrm>
            <a:off x="7162800" y="4114800"/>
            <a:ext cx="1828800" cy="990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Up to 66 hours/week alone or in combination with other day options</a:t>
            </a:r>
          </a:p>
        </p:txBody>
      </p:sp>
      <p:sp>
        <p:nvSpPr>
          <p:cNvPr id="38" name="Rectangle 37"/>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9" name="Rectangle 38"/>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pic>
        <p:nvPicPr>
          <p:cNvPr id="18" name="Picture 17" descr="change-button.jpg"/>
          <p:cNvPicPr>
            <a:picLocks noChangeAspect="1"/>
          </p:cNvPicPr>
          <p:nvPr/>
        </p:nvPicPr>
        <p:blipFill>
          <a:blip r:embed="rId4" cstate="print"/>
          <a:stretch>
            <a:fillRect/>
          </a:stretch>
        </p:blipFill>
        <p:spPr>
          <a:xfrm>
            <a:off x="3276600" y="5334000"/>
            <a:ext cx="838200" cy="807331"/>
          </a:xfrm>
          <a:prstGeom prst="rect">
            <a:avLst/>
          </a:prstGeom>
        </p:spPr>
      </p:pic>
      <p:sp>
        <p:nvSpPr>
          <p:cNvPr id="19" name="Rectangle 18"/>
          <p:cNvSpPr/>
          <p:nvPr/>
        </p:nvSpPr>
        <p:spPr>
          <a:xfrm>
            <a:off x="228600" y="4953000"/>
            <a:ext cx="3733800" cy="461665"/>
          </a:xfrm>
          <a:prstGeom prst="rect">
            <a:avLst/>
          </a:prstGeom>
          <a:solidFill>
            <a:srgbClr val="CCFF33"/>
          </a:solidFill>
        </p:spPr>
        <p:txBody>
          <a:bodyPr wrap="square">
            <a:spAutoFit/>
          </a:bodyPr>
          <a:lstStyle/>
          <a:p>
            <a:r>
              <a:rPr lang="en-US" sz="2400" dirty="0">
                <a:solidFill>
                  <a:schemeClr val="tx1"/>
                </a:solidFill>
                <a:latin typeface="Calibri" pitchFamily="34" charset="0"/>
              </a:rPr>
              <a:t>Ratio of no more than 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228600" y="1447800"/>
            <a:ext cx="3886199"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Group Day Services</a:t>
            </a:r>
            <a:endParaRPr lang="en-US" sz="3200" dirty="0">
              <a:solidFill>
                <a:prstClr val="black"/>
              </a:solidFill>
              <a:latin typeface="Calibri"/>
            </a:endParaRPr>
          </a:p>
        </p:txBody>
      </p:sp>
      <p:sp>
        <p:nvSpPr>
          <p:cNvPr id="24" name="Rectangle 23"/>
          <p:cNvSpPr/>
          <p:nvPr/>
        </p:nvSpPr>
        <p:spPr>
          <a:xfrm>
            <a:off x="381000" y="3124200"/>
            <a:ext cx="8534400" cy="2308324"/>
          </a:xfrm>
          <a:prstGeom prst="rect">
            <a:avLst/>
          </a:prstGeom>
        </p:spPr>
        <p:txBody>
          <a:bodyPr wrap="square">
            <a:spAutoFit/>
          </a:bodyPr>
          <a:lstStyle/>
          <a:p>
            <a:pPr algn="l">
              <a:buClr>
                <a:srgbClr val="92D050"/>
              </a:buClr>
              <a:buFont typeface="Wingdings" pitchFamily="2" charset="2"/>
              <a:buChar char="ü"/>
            </a:pPr>
            <a:r>
              <a:rPr lang="en-US" sz="2400" dirty="0">
                <a:solidFill>
                  <a:schemeClr val="tx1"/>
                </a:solidFill>
                <a:latin typeface="Calibri" pitchFamily="34" charset="0"/>
              </a:rPr>
              <a:t> </a:t>
            </a:r>
            <a:r>
              <a:rPr lang="en-US" sz="2000" dirty="0">
                <a:solidFill>
                  <a:schemeClr val="tx1"/>
                </a:solidFill>
                <a:latin typeface="Calibri" pitchFamily="34" charset="0"/>
              </a:rPr>
              <a:t>Develop self, social, and environmental awareness skills</a:t>
            </a:r>
            <a:endParaRPr lang="en-US" sz="2000" strike="sngStrike" dirty="0">
              <a:solidFill>
                <a:schemeClr val="tx1"/>
              </a:solidFill>
              <a:latin typeface="Calibri" pitchFamily="34" charset="0"/>
            </a:endParaRPr>
          </a:p>
          <a:p>
            <a:pPr algn="l">
              <a:buClr>
                <a:srgbClr val="92D050"/>
              </a:buClr>
              <a:buFont typeface="Wingdings" pitchFamily="2" charset="2"/>
              <a:buChar char="ü"/>
            </a:pPr>
            <a:r>
              <a:rPr lang="en-US" sz="2000" dirty="0">
                <a:solidFill>
                  <a:schemeClr val="tx1"/>
                </a:solidFill>
                <a:latin typeface="Calibri" pitchFamily="34" charset="0"/>
              </a:rPr>
              <a:t> Develop positive behavior, using community resources</a:t>
            </a:r>
          </a:p>
          <a:p>
            <a:pPr algn="l">
              <a:buClr>
                <a:srgbClr val="92D050"/>
              </a:buClr>
              <a:buFont typeface="Wingdings" pitchFamily="2" charset="2"/>
              <a:buChar char="ü"/>
            </a:pPr>
            <a:r>
              <a:rPr lang="en-US" sz="2000" dirty="0">
                <a:solidFill>
                  <a:schemeClr val="tx1"/>
                </a:solidFill>
                <a:latin typeface="Calibri" pitchFamily="34" charset="0"/>
              </a:rPr>
              <a:t> Volunteer and connect with others in the community </a:t>
            </a:r>
          </a:p>
          <a:p>
            <a:pPr algn="l">
              <a:buClr>
                <a:srgbClr val="92D050"/>
              </a:buClr>
              <a:buFont typeface="Wingdings" pitchFamily="2" charset="2"/>
              <a:buChar char="ü"/>
            </a:pPr>
            <a:r>
              <a:rPr lang="en-US" sz="2000" dirty="0">
                <a:solidFill>
                  <a:schemeClr val="tx1"/>
                </a:solidFill>
                <a:latin typeface="Calibri" pitchFamily="34" charset="0"/>
              </a:rPr>
              <a:t> Engage in career planning to include establishing a career goal</a:t>
            </a:r>
            <a:endParaRPr lang="en-US" sz="2000" strike="sngStrike" dirty="0">
              <a:solidFill>
                <a:schemeClr val="tx1"/>
              </a:solidFill>
              <a:latin typeface="Calibri" pitchFamily="34" charset="0"/>
            </a:endParaRPr>
          </a:p>
          <a:p>
            <a:pPr marL="290513" indent="-290513" algn="l">
              <a:buClr>
                <a:srgbClr val="92D050"/>
              </a:buClr>
              <a:buFont typeface="Wingdings" pitchFamily="2" charset="2"/>
              <a:buChar char="ü"/>
            </a:pPr>
            <a:r>
              <a:rPr lang="en-US" sz="2000" dirty="0">
                <a:solidFill>
                  <a:schemeClr val="tx1"/>
                </a:solidFill>
                <a:latin typeface="Calibri" pitchFamily="34" charset="0"/>
              </a:rPr>
              <a:t>Develop skills required for paid employment in a community setting</a:t>
            </a:r>
          </a:p>
        </p:txBody>
      </p:sp>
      <p:sp>
        <p:nvSpPr>
          <p:cNvPr id="27" name="Rectangle 26"/>
          <p:cNvSpPr/>
          <p:nvPr/>
        </p:nvSpPr>
        <p:spPr>
          <a:xfrm>
            <a:off x="304800" y="2286000"/>
            <a:ext cx="8534400" cy="707886"/>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t>
            </a:r>
            <a:r>
              <a:rPr lang="en-US" sz="2000" b="1" dirty="0">
                <a:solidFill>
                  <a:schemeClr val="tx1"/>
                </a:solidFill>
                <a:latin typeface="Calibri" pitchFamily="34" charset="0"/>
                <a:ea typeface="Times New Roman" pitchFamily="18" charset="0"/>
                <a:cs typeface="Times New Roman" pitchFamily="18" charset="0"/>
              </a:rPr>
              <a:t>allowable activities include but are not limited to skill development and support in order to:</a:t>
            </a:r>
          </a:p>
        </p:txBody>
      </p:sp>
      <p:sp>
        <p:nvSpPr>
          <p:cNvPr id="23" name="Rectangle 22"/>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5" name="Rectangle 24"/>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1000"/>
                                        <p:tgtEl>
                                          <p:spTgt spid="24">
                                            <p:txEl>
                                              <p:pRg st="1" end="1"/>
                                            </p:txEl>
                                          </p:spTgt>
                                        </p:tgtEl>
                                      </p:cBhvr>
                                    </p:animEffect>
                                    <p:anim calcmode="lin" valueType="num">
                                      <p:cBhvr>
                                        <p:cTn id="1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4">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1000"/>
                                        <p:tgtEl>
                                          <p:spTgt spid="24">
                                            <p:txEl>
                                              <p:pRg st="2" end="2"/>
                                            </p:txEl>
                                          </p:spTgt>
                                        </p:tgtEl>
                                      </p:cBhvr>
                                    </p:animEffect>
                                    <p:anim calcmode="lin" valueType="num">
                                      <p:cBhvr>
                                        <p:cTn id="1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4">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1000"/>
                                        <p:tgtEl>
                                          <p:spTgt spid="24">
                                            <p:txEl>
                                              <p:pRg st="3" end="3"/>
                                            </p:txEl>
                                          </p:spTgt>
                                        </p:tgtEl>
                                      </p:cBhvr>
                                    </p:animEffect>
                                    <p:anim calcmode="lin" valueType="num">
                                      <p:cBhvr>
                                        <p:cTn id="23"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4">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fade">
                                      <p:cBhvr>
                                        <p:cTn id="27" dur="1000"/>
                                        <p:tgtEl>
                                          <p:spTgt spid="24">
                                            <p:txEl>
                                              <p:pRg st="4" end="4"/>
                                            </p:txEl>
                                          </p:spTgt>
                                        </p:tgtEl>
                                      </p:cBhvr>
                                    </p:animEffect>
                                    <p:anim calcmode="lin" valueType="num">
                                      <p:cBhvr>
                                        <p:cTn id="28"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108</a:t>
            </a:fld>
            <a:endParaRPr lang="fr-FR"/>
          </a:p>
        </p:txBody>
      </p:sp>
      <p:graphicFrame>
        <p:nvGraphicFramePr>
          <p:cNvPr id="10" name="Table 9"/>
          <p:cNvGraphicFramePr>
            <a:graphicFrameLocks noGrp="1"/>
          </p:cNvGraphicFramePr>
          <p:nvPr/>
        </p:nvGraphicFramePr>
        <p:xfrm>
          <a:off x="381000" y="1981200"/>
          <a:ext cx="8229600" cy="3024598"/>
        </p:xfrm>
        <a:graphic>
          <a:graphicData uri="http://schemas.openxmlformats.org/drawingml/2006/table">
            <a:tbl>
              <a:tblPr firstRow="1" bandRow="1">
                <a:tableStyleId>{BDBED569-4797-4DF1-A0F4-6AAB3CD982D8}</a:tableStyleId>
              </a:tblPr>
              <a:tblGrid>
                <a:gridCol w="33528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608758">
                <a:tc>
                  <a:txBody>
                    <a:bodyPr/>
                    <a:lstStyle/>
                    <a:p>
                      <a:r>
                        <a:rPr lang="en-US" sz="2400" dirty="0">
                          <a:latin typeface="Calibri" pitchFamily="34" charset="0"/>
                        </a:rPr>
                        <a:t>Crisis Support Options</a:t>
                      </a:r>
                    </a:p>
                  </a:txBody>
                  <a:tcPr/>
                </a:tc>
                <a:tc>
                  <a:txBody>
                    <a:bodyPr/>
                    <a:lstStyle/>
                    <a:p>
                      <a:pPr algn="ctr"/>
                      <a:r>
                        <a:rPr lang="en-US" dirty="0">
                          <a:latin typeface="Calibri" pitchFamily="34" charset="0"/>
                        </a:rPr>
                        <a:t>Building Independence</a:t>
                      </a:r>
                    </a:p>
                  </a:txBody>
                  <a:tcPr/>
                </a:tc>
                <a:tc>
                  <a:txBody>
                    <a:bodyPr/>
                    <a:lstStyle/>
                    <a:p>
                      <a:pPr algn="ctr"/>
                      <a:r>
                        <a:rPr lang="en-US" dirty="0">
                          <a:latin typeface="Calibri" pitchFamily="34" charset="0"/>
                        </a:rPr>
                        <a:t>Family &amp; Individual</a:t>
                      </a:r>
                    </a:p>
                  </a:txBody>
                  <a:tcPr/>
                </a:tc>
                <a:tc>
                  <a:txBody>
                    <a:bodyPr/>
                    <a:lstStyle/>
                    <a:p>
                      <a:pPr algn="ctr"/>
                      <a:r>
                        <a:rPr lang="en-US" dirty="0">
                          <a:latin typeface="Calibri" pitchFamily="34" charset="0"/>
                        </a:rPr>
                        <a:t>Community Living</a:t>
                      </a:r>
                    </a:p>
                  </a:txBody>
                  <a:tcPr/>
                </a:tc>
                <a:extLst>
                  <a:ext uri="{0D108BD9-81ED-4DB2-BD59-A6C34878D82A}">
                    <a16:rowId xmlns:a16="http://schemas.microsoft.com/office/drawing/2014/main" xmlns="" val="10000"/>
                  </a:ext>
                </a:extLst>
              </a:tr>
              <a:tr h="790151">
                <a:tc>
                  <a:txBody>
                    <a:bodyPr/>
                    <a:lstStyle/>
                    <a:p>
                      <a:pPr marL="0" marR="0">
                        <a:lnSpc>
                          <a:spcPct val="115000"/>
                        </a:lnSpc>
                        <a:spcBef>
                          <a:spcPts val="0"/>
                        </a:spcBef>
                        <a:spcAft>
                          <a:spcPts val="1000"/>
                        </a:spcAft>
                      </a:pPr>
                      <a:r>
                        <a:rPr lang="en-US" sz="1800" dirty="0">
                          <a:latin typeface="Calibri" pitchFamily="34" charset="0"/>
                          <a:ea typeface="Calibri"/>
                          <a:cs typeface="Times New Roman"/>
                        </a:rPr>
                        <a:t>Community-Based Crisis Supports</a:t>
                      </a: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1"/>
                  </a:ext>
                </a:extLst>
              </a:tr>
              <a:tr h="869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Center-based Crisis Supports</a:t>
                      </a:r>
                    </a:p>
                    <a:p>
                      <a:endParaRPr lang="en-US"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2"/>
                  </a:ext>
                </a:extLst>
              </a:tr>
              <a:tr h="724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Crisis Support Services</a:t>
                      </a:r>
                    </a:p>
                    <a:p>
                      <a:endParaRPr lang="en-US"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3"/>
                  </a:ext>
                </a:extLst>
              </a:tr>
            </a:tbl>
          </a:graphicData>
        </a:graphic>
      </p:graphicFrame>
      <p:sp>
        <p:nvSpPr>
          <p:cNvPr id="4" name="Rectangle 3"/>
          <p:cNvSpPr/>
          <p:nvPr/>
        </p:nvSpPr>
        <p:spPr bwMode="auto">
          <a:xfrm>
            <a:off x="0" y="6172200"/>
            <a:ext cx="9144000" cy="685800"/>
          </a:xfrm>
          <a:prstGeom prst="rect">
            <a:avLst/>
          </a:prstGeom>
          <a:solidFill>
            <a:srgbClr val="FFFF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8" name="Rectangle 7"/>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pic>
        <p:nvPicPr>
          <p:cNvPr id="9" name="Picture 8" descr="annie.jpg"/>
          <p:cNvPicPr>
            <a:picLocks noChangeAspect="1"/>
          </p:cNvPicPr>
          <p:nvPr/>
        </p:nvPicPr>
        <p:blipFill>
          <a:blip r:embed="rId3" cstate="print"/>
          <a:stretch>
            <a:fillRect/>
          </a:stretch>
        </p:blipFill>
        <p:spPr>
          <a:xfrm>
            <a:off x="381000" y="5896191"/>
            <a:ext cx="1190600" cy="961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4649749639_e67a906d65.jpg"/>
          <p:cNvPicPr>
            <a:picLocks noChangeAspect="1"/>
          </p:cNvPicPr>
          <p:nvPr/>
        </p:nvPicPr>
        <p:blipFill>
          <a:blip r:embed="rId3" cstate="print"/>
          <a:stretch>
            <a:fillRect/>
          </a:stretch>
        </p:blipFill>
        <p:spPr>
          <a:xfrm>
            <a:off x="4800600" y="4343400"/>
            <a:ext cx="1651000" cy="165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Rectangle 38"/>
          <p:cNvSpPr/>
          <p:nvPr/>
        </p:nvSpPr>
        <p:spPr bwMode="auto">
          <a:xfrm>
            <a:off x="7086600" y="1905000"/>
            <a:ext cx="2057400" cy="2667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81000" y="2514600"/>
            <a:ext cx="68580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Community-based Crisis Supports</a:t>
            </a:r>
          </a:p>
        </p:txBody>
      </p:sp>
      <p:sp>
        <p:nvSpPr>
          <p:cNvPr id="27" name="TextBox 26"/>
          <p:cNvSpPr txBox="1"/>
          <p:nvPr/>
        </p:nvSpPr>
        <p:spPr>
          <a:xfrm>
            <a:off x="381000" y="3048000"/>
            <a:ext cx="6324600" cy="1569660"/>
          </a:xfrm>
          <a:prstGeom prst="rect">
            <a:avLst/>
          </a:prstGeom>
          <a:noFill/>
        </p:spPr>
        <p:txBody>
          <a:bodyPr wrap="square" rtlCol="0">
            <a:spAutoFit/>
          </a:bodyPr>
          <a:lstStyle/>
          <a:p>
            <a:pPr algn="l"/>
            <a:r>
              <a:rPr lang="en-US" sz="2400" dirty="0">
                <a:solidFill>
                  <a:schemeClr val="tx1"/>
                </a:solidFill>
                <a:latin typeface="Calibri" pitchFamily="34" charset="0"/>
              </a:rPr>
              <a:t>Provides services to individuals experiencing crisis events which put them at risk for homelessness, incarceration, hospitalization, and/or danger to self or others.</a:t>
            </a:r>
            <a:endParaRPr lang="en-US" sz="2400" dirty="0">
              <a:latin typeface="Calibri" pitchFamily="34" charset="0"/>
            </a:endParaRPr>
          </a:p>
        </p:txBody>
      </p:sp>
      <p:sp>
        <p:nvSpPr>
          <p:cNvPr id="46" name="TextBox 45"/>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7" name="Rectangle 3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8" name="Rectangle 37"/>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8" name="Rectangle 47"/>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2" name="Rectangle 51"/>
          <p:cNvSpPr/>
          <p:nvPr/>
        </p:nvSpPr>
        <p:spPr bwMode="auto">
          <a:xfrm>
            <a:off x="7175418"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3" name="Rectangle 52"/>
          <p:cNvSpPr/>
          <p:nvPr/>
        </p:nvSpPr>
        <p:spPr bwMode="auto">
          <a:xfrm>
            <a:off x="7861218" y="3581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day</a:t>
            </a:r>
          </a:p>
        </p:txBody>
      </p:sp>
      <p:sp>
        <p:nvSpPr>
          <p:cNvPr id="54" name="Rectangle 53"/>
          <p:cNvSpPr/>
          <p:nvPr/>
        </p:nvSpPr>
        <p:spPr bwMode="auto">
          <a:xfrm>
            <a:off x="7162800" y="39624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Calibri" pitchFamily="34" charset="0"/>
              </a:rPr>
              <a:t>Up to six months per year in 30 day increments</a:t>
            </a:r>
          </a:p>
        </p:txBody>
      </p:sp>
      <p:sp>
        <p:nvSpPr>
          <p:cNvPr id="50" name="Rectangle 49"/>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51" name="Rectangle 50"/>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6" name="Rectangle 55"/>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7" name="TextBox 56"/>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2004" y="1600200"/>
            <a:ext cx="7747634" cy="646331"/>
          </a:xfrm>
          <a:prstGeom prst="rect">
            <a:avLst/>
          </a:prstGeom>
        </p:spPr>
        <p:txBody>
          <a:bodyPr wrap="none">
            <a:spAutoFit/>
          </a:bodyPr>
          <a:lstStyle/>
          <a:p>
            <a:pPr>
              <a:buNone/>
            </a:pPr>
            <a:r>
              <a:rPr lang="en-US" sz="3600" b="1" dirty="0">
                <a:solidFill>
                  <a:schemeClr val="tx1"/>
                </a:solidFill>
                <a:latin typeface="Calibri" pitchFamily="34" charset="0"/>
              </a:rPr>
              <a:t>Provides </a:t>
            </a:r>
            <a:r>
              <a:rPr lang="en-US" sz="3600" b="1" u="sng" dirty="0">
                <a:solidFill>
                  <a:schemeClr val="tx1"/>
                </a:solidFill>
                <a:latin typeface="Calibri" pitchFamily="34" charset="0"/>
              </a:rPr>
              <a:t>individuals and families</a:t>
            </a:r>
            <a:r>
              <a:rPr lang="en-US" sz="3600" b="1" dirty="0">
                <a:solidFill>
                  <a:schemeClr val="tx1"/>
                </a:solidFill>
                <a:latin typeface="Calibri" pitchFamily="34" charset="0"/>
              </a:rPr>
              <a:t> with…</a:t>
            </a:r>
          </a:p>
        </p:txBody>
      </p:sp>
      <p:sp>
        <p:nvSpPr>
          <p:cNvPr id="5"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
        <p:nvSpPr>
          <p:cNvPr id="6" name="Content Placeholder 2"/>
          <p:cNvSpPr>
            <a:spLocks noGrp="1"/>
          </p:cNvSpPr>
          <p:nvPr>
            <p:ph idx="1"/>
          </p:nvPr>
        </p:nvSpPr>
        <p:spPr>
          <a:xfrm>
            <a:off x="304800" y="2362200"/>
            <a:ext cx="8229600" cy="4724400"/>
          </a:xfrm>
        </p:spPr>
        <p:txBody>
          <a:bodyPr>
            <a:normAutofit/>
          </a:bodyPr>
          <a:lstStyle/>
          <a:p>
            <a:r>
              <a:rPr lang="en-US" dirty="0">
                <a:latin typeface="Calibri" pitchFamily="34" charset="0"/>
              </a:rPr>
              <a:t>More targeted, needs-based services</a:t>
            </a:r>
            <a:endParaRPr lang="en-US" strike="sngStrike" dirty="0">
              <a:latin typeface="Calibri" pitchFamily="34" charset="0"/>
            </a:endParaRPr>
          </a:p>
          <a:p>
            <a:r>
              <a:rPr lang="en-US" dirty="0">
                <a:latin typeface="Calibri" pitchFamily="34" charset="0"/>
              </a:rPr>
              <a:t>Increased flexibility in service options</a:t>
            </a:r>
            <a:endParaRPr lang="en-US" strike="sngStrike" dirty="0">
              <a:latin typeface="Calibri" pitchFamily="34" charset="0"/>
            </a:endParaRPr>
          </a:p>
          <a:p>
            <a:r>
              <a:rPr lang="en-US" dirty="0">
                <a:latin typeface="Calibri" pitchFamily="34" charset="0"/>
              </a:rPr>
              <a:t>Easier navigation through the waiver process</a:t>
            </a:r>
          </a:p>
          <a:p>
            <a:r>
              <a:rPr lang="en-US" dirty="0">
                <a:latin typeface="Calibri" pitchFamily="34" charset="0"/>
              </a:rPr>
              <a:t>The ability to more easily change options as needs change</a:t>
            </a:r>
            <a:endParaRPr lang="en-US" sz="3200" strike="sngStrike" dirty="0">
              <a:latin typeface="Calibri" pitchFamily="34" charset="0"/>
            </a:endParaRPr>
          </a:p>
        </p:txBody>
      </p:sp>
      <p:pic>
        <p:nvPicPr>
          <p:cNvPr id="7" name="Picture 6" descr="feature-communityliving-sidebar1_520.jpg"/>
          <p:cNvPicPr>
            <a:picLocks noChangeAspect="1"/>
          </p:cNvPicPr>
          <p:nvPr/>
        </p:nvPicPr>
        <p:blipFill>
          <a:blip r:embed="rId3" cstate="print"/>
          <a:stretch>
            <a:fillRect/>
          </a:stretch>
        </p:blipFill>
        <p:spPr>
          <a:xfrm>
            <a:off x="5867400" y="4572000"/>
            <a:ext cx="2552700" cy="169852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74549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Community-based Crisis Supports</a:t>
            </a:r>
          </a:p>
        </p:txBody>
      </p:sp>
      <p:sp>
        <p:nvSpPr>
          <p:cNvPr id="25" name="TextBox 24"/>
          <p:cNvSpPr txBox="1"/>
          <p:nvPr/>
        </p:nvSpPr>
        <p:spPr>
          <a:xfrm>
            <a:off x="457200" y="2133600"/>
            <a:ext cx="8153400" cy="4462760"/>
          </a:xfrm>
          <a:prstGeom prst="rect">
            <a:avLst/>
          </a:prstGeom>
          <a:noFill/>
        </p:spPr>
        <p:txBody>
          <a:bodyPr wrap="square" rtlCol="0">
            <a:spAutoFit/>
          </a:bodyPr>
          <a:lstStyle/>
          <a:p>
            <a:pPr algn="l">
              <a:spcBef>
                <a:spcPts val="0"/>
              </a:spcBef>
            </a:pPr>
            <a:r>
              <a:rPr lang="en-US" sz="2000" b="1" dirty="0">
                <a:solidFill>
                  <a:schemeClr val="tx1"/>
                </a:solidFill>
                <a:latin typeface="Calibri" pitchFamily="34" charset="0"/>
              </a:rPr>
              <a:t>In order to receive community-based crisis supports, the individual shall:</a:t>
            </a:r>
          </a:p>
          <a:p>
            <a:pPr algn="l">
              <a:spcBef>
                <a:spcPts val="0"/>
              </a:spcBef>
            </a:pPr>
            <a:endParaRPr lang="en-US" sz="300" dirty="0">
              <a:solidFill>
                <a:schemeClr val="tx1"/>
              </a:solidFill>
              <a:latin typeface="Calibri" pitchFamily="34" charset="0"/>
            </a:endParaRPr>
          </a:p>
          <a:p>
            <a:pPr algn="l">
              <a:spcBef>
                <a:spcPts val="0"/>
              </a:spcBef>
            </a:pPr>
            <a:r>
              <a:rPr lang="en-US" sz="1800" dirty="0">
                <a:solidFill>
                  <a:schemeClr val="tx1"/>
                </a:solidFill>
                <a:latin typeface="Calibri" pitchFamily="34" charset="0"/>
              </a:rPr>
              <a:t>a. Meet </a:t>
            </a:r>
            <a:r>
              <a:rPr lang="en-US" sz="1800" u="sng" dirty="0">
                <a:solidFill>
                  <a:schemeClr val="tx1"/>
                </a:solidFill>
                <a:latin typeface="Calibri" pitchFamily="34" charset="0"/>
              </a:rPr>
              <a:t>at least one </a:t>
            </a:r>
            <a:r>
              <a:rPr lang="en-US" sz="1800" dirty="0">
                <a:solidFill>
                  <a:schemeClr val="tx1"/>
                </a:solidFill>
                <a:latin typeface="Calibri" pitchFamily="34" charset="0"/>
              </a:rPr>
              <a:t>of the following: </a:t>
            </a:r>
          </a:p>
          <a:p>
            <a:pPr algn="l">
              <a:spcBef>
                <a:spcPts val="0"/>
              </a:spcBef>
            </a:pPr>
            <a:r>
              <a:rPr lang="en-US" sz="1600" dirty="0">
                <a:solidFill>
                  <a:schemeClr val="tx1"/>
                </a:solidFill>
                <a:latin typeface="Calibri" pitchFamily="34" charset="0"/>
              </a:rPr>
              <a:t>    (</a:t>
            </a:r>
            <a:r>
              <a:rPr lang="en-US" sz="1600" dirty="0" err="1">
                <a:solidFill>
                  <a:schemeClr val="tx1"/>
                </a:solidFill>
                <a:latin typeface="Calibri" pitchFamily="34" charset="0"/>
              </a:rPr>
              <a:t>i</a:t>
            </a:r>
            <a:r>
              <a:rPr lang="en-US" sz="1600" dirty="0">
                <a:solidFill>
                  <a:schemeClr val="tx1"/>
                </a:solidFill>
                <a:latin typeface="Calibri" pitchFamily="34" charset="0"/>
              </a:rPr>
              <a:t>).    Previous psychiatric hospitalization(s);</a:t>
            </a:r>
          </a:p>
          <a:p>
            <a:pPr algn="l">
              <a:spcBef>
                <a:spcPts val="0"/>
              </a:spcBef>
            </a:pPr>
            <a:r>
              <a:rPr lang="en-US" sz="1600" dirty="0">
                <a:solidFill>
                  <a:schemeClr val="tx1"/>
                </a:solidFill>
                <a:latin typeface="Calibri" pitchFamily="34" charset="0"/>
              </a:rPr>
              <a:t>    (ii).   Previous incarceration;</a:t>
            </a:r>
          </a:p>
          <a:p>
            <a:pPr algn="l">
              <a:spcBef>
                <a:spcPts val="0"/>
              </a:spcBef>
            </a:pPr>
            <a:r>
              <a:rPr lang="en-US" sz="1600" dirty="0">
                <a:solidFill>
                  <a:schemeClr val="tx1"/>
                </a:solidFill>
                <a:latin typeface="Calibri" pitchFamily="34" charset="0"/>
              </a:rPr>
              <a:t>    (iii).  Lost previous residential/day placements; or</a:t>
            </a:r>
          </a:p>
          <a:p>
            <a:pPr algn="l">
              <a:spcBef>
                <a:spcPts val="0"/>
              </a:spcBef>
            </a:pPr>
            <a:r>
              <a:rPr lang="en-US" sz="1600" dirty="0">
                <a:solidFill>
                  <a:schemeClr val="tx1"/>
                </a:solidFill>
                <a:latin typeface="Calibri" pitchFamily="34" charset="0"/>
              </a:rPr>
              <a:t>    (iv).  Behaviors that have significantly jeopardized placement; </a:t>
            </a:r>
            <a:r>
              <a:rPr lang="en-US" sz="1600" u="sng" dirty="0">
                <a:solidFill>
                  <a:schemeClr val="tx1"/>
                </a:solidFill>
                <a:latin typeface="Calibri" pitchFamily="34" charset="0"/>
              </a:rPr>
              <a:t>and</a:t>
            </a:r>
            <a:r>
              <a:rPr lang="en-US" sz="1600" dirty="0">
                <a:solidFill>
                  <a:schemeClr val="tx1"/>
                </a:solidFill>
                <a:latin typeface="Calibri" pitchFamily="34" charset="0"/>
              </a:rPr>
              <a:t> </a:t>
            </a:r>
          </a:p>
          <a:p>
            <a:pPr algn="l">
              <a:spcBef>
                <a:spcPts val="0"/>
              </a:spcBef>
            </a:pPr>
            <a:endParaRPr lang="en-US" sz="800" dirty="0">
              <a:solidFill>
                <a:schemeClr val="tx1"/>
              </a:solidFill>
              <a:latin typeface="Calibri" pitchFamily="34" charset="0"/>
            </a:endParaRPr>
          </a:p>
          <a:p>
            <a:pPr algn="l">
              <a:spcBef>
                <a:spcPts val="0"/>
              </a:spcBef>
            </a:pPr>
            <a:r>
              <a:rPr lang="en-US" sz="1800" dirty="0">
                <a:solidFill>
                  <a:schemeClr val="tx1"/>
                </a:solidFill>
                <a:latin typeface="Calibri" pitchFamily="34" charset="0"/>
              </a:rPr>
              <a:t>b. Meet </a:t>
            </a:r>
            <a:r>
              <a:rPr lang="en-US" sz="1800" u="sng" dirty="0">
                <a:solidFill>
                  <a:schemeClr val="tx1"/>
                </a:solidFill>
                <a:latin typeface="Calibri" pitchFamily="34" charset="0"/>
              </a:rPr>
              <a:t>at least one </a:t>
            </a:r>
            <a:r>
              <a:rPr lang="en-US" sz="1800" dirty="0">
                <a:solidFill>
                  <a:schemeClr val="tx1"/>
                </a:solidFill>
                <a:latin typeface="Calibri" pitchFamily="34" charset="0"/>
              </a:rPr>
              <a:t>of the following: </a:t>
            </a:r>
          </a:p>
          <a:p>
            <a:pPr algn="l">
              <a:spcBef>
                <a:spcPts val="0"/>
              </a:spcBef>
            </a:pPr>
            <a:r>
              <a:rPr lang="en-US" sz="1600" dirty="0">
                <a:solidFill>
                  <a:schemeClr val="tx1"/>
                </a:solidFill>
                <a:latin typeface="Calibri" pitchFamily="34" charset="0"/>
              </a:rPr>
              <a:t>    (</a:t>
            </a:r>
            <a:r>
              <a:rPr lang="en-US" sz="1600" dirty="0" err="1">
                <a:solidFill>
                  <a:schemeClr val="tx1"/>
                </a:solidFill>
                <a:latin typeface="Calibri" pitchFamily="34" charset="0"/>
              </a:rPr>
              <a:t>i</a:t>
            </a:r>
            <a:r>
              <a:rPr lang="en-US" sz="1600" dirty="0">
                <a:solidFill>
                  <a:schemeClr val="tx1"/>
                </a:solidFill>
                <a:latin typeface="Calibri" pitchFamily="34" charset="0"/>
              </a:rPr>
              <a:t>)     be experiencing a marked reduction in psychiatric, adaptive, or behavioral functioning; </a:t>
            </a:r>
          </a:p>
          <a:p>
            <a:pPr algn="l">
              <a:spcBef>
                <a:spcPts val="0"/>
              </a:spcBef>
            </a:pPr>
            <a:r>
              <a:rPr lang="en-US" sz="1600" dirty="0">
                <a:solidFill>
                  <a:schemeClr val="tx1"/>
                </a:solidFill>
                <a:latin typeface="Calibri" pitchFamily="34" charset="0"/>
              </a:rPr>
              <a:t>    (ii)    be experiencing an increase in extreme emotional distress; </a:t>
            </a:r>
          </a:p>
          <a:p>
            <a:pPr algn="l">
              <a:spcBef>
                <a:spcPts val="0"/>
              </a:spcBef>
            </a:pPr>
            <a:r>
              <a:rPr lang="en-US" sz="1600" dirty="0">
                <a:solidFill>
                  <a:schemeClr val="tx1"/>
                </a:solidFill>
                <a:latin typeface="Calibri" pitchFamily="34" charset="0"/>
              </a:rPr>
              <a:t>    (iii)   need continuous intervention to maintain stability; or </a:t>
            </a:r>
          </a:p>
          <a:p>
            <a:pPr algn="l">
              <a:spcBef>
                <a:spcPts val="0"/>
              </a:spcBef>
            </a:pPr>
            <a:r>
              <a:rPr lang="en-US" sz="1600" dirty="0">
                <a:solidFill>
                  <a:schemeClr val="tx1"/>
                </a:solidFill>
                <a:latin typeface="Calibri" pitchFamily="34" charset="0"/>
              </a:rPr>
              <a:t>    (iv)   be causing harm to himself or others; </a:t>
            </a:r>
            <a:r>
              <a:rPr lang="en-US" sz="1600" u="sng" dirty="0">
                <a:solidFill>
                  <a:schemeClr val="tx1"/>
                </a:solidFill>
                <a:latin typeface="Calibri" pitchFamily="34" charset="0"/>
              </a:rPr>
              <a:t>and </a:t>
            </a:r>
          </a:p>
          <a:p>
            <a:pPr algn="l">
              <a:spcBef>
                <a:spcPts val="0"/>
              </a:spcBef>
            </a:pPr>
            <a:endParaRPr lang="en-US" sz="700" dirty="0">
              <a:solidFill>
                <a:schemeClr val="tx1"/>
              </a:solidFill>
              <a:latin typeface="Calibri" pitchFamily="34" charset="0"/>
            </a:endParaRPr>
          </a:p>
          <a:p>
            <a:pPr algn="l">
              <a:spcBef>
                <a:spcPts val="0"/>
              </a:spcBef>
            </a:pPr>
            <a:r>
              <a:rPr lang="en-US" sz="1800" dirty="0">
                <a:solidFill>
                  <a:schemeClr val="tx1"/>
                </a:solidFill>
                <a:latin typeface="Calibri" pitchFamily="34" charset="0"/>
              </a:rPr>
              <a:t>c. Be at risk of </a:t>
            </a:r>
            <a:r>
              <a:rPr lang="en-US" sz="1800" u="sng" dirty="0">
                <a:solidFill>
                  <a:schemeClr val="tx1"/>
                </a:solidFill>
                <a:latin typeface="Calibri" pitchFamily="34" charset="0"/>
              </a:rPr>
              <a:t>at least one </a:t>
            </a:r>
            <a:r>
              <a:rPr lang="en-US" sz="1800" dirty="0">
                <a:solidFill>
                  <a:schemeClr val="tx1"/>
                </a:solidFill>
                <a:latin typeface="Calibri" pitchFamily="34" charset="0"/>
              </a:rPr>
              <a:t>of the following: </a:t>
            </a:r>
          </a:p>
          <a:p>
            <a:pPr algn="l">
              <a:spcBef>
                <a:spcPts val="0"/>
              </a:spcBef>
            </a:pPr>
            <a:r>
              <a:rPr lang="en-US" sz="1600" dirty="0">
                <a:solidFill>
                  <a:schemeClr val="tx1"/>
                </a:solidFill>
                <a:latin typeface="Calibri" pitchFamily="34" charset="0"/>
              </a:rPr>
              <a:t>    (</a:t>
            </a:r>
            <a:r>
              <a:rPr lang="en-US" sz="1600" dirty="0" err="1">
                <a:solidFill>
                  <a:schemeClr val="tx1"/>
                </a:solidFill>
                <a:latin typeface="Calibri" pitchFamily="34" charset="0"/>
              </a:rPr>
              <a:t>i</a:t>
            </a:r>
            <a:r>
              <a:rPr lang="en-US" sz="1600" dirty="0">
                <a:solidFill>
                  <a:schemeClr val="tx1"/>
                </a:solidFill>
                <a:latin typeface="Calibri" pitchFamily="34" charset="0"/>
              </a:rPr>
              <a:t>) psychiatric hospitalization; </a:t>
            </a:r>
          </a:p>
          <a:p>
            <a:pPr algn="l">
              <a:spcBef>
                <a:spcPts val="0"/>
              </a:spcBef>
            </a:pPr>
            <a:r>
              <a:rPr lang="en-US" sz="1600" dirty="0">
                <a:solidFill>
                  <a:schemeClr val="tx1"/>
                </a:solidFill>
                <a:latin typeface="Calibri" pitchFamily="34" charset="0"/>
              </a:rPr>
              <a:t>    (ii) emergency ICF/IID placement; </a:t>
            </a:r>
          </a:p>
          <a:p>
            <a:pPr algn="l">
              <a:spcBef>
                <a:spcPts val="0"/>
              </a:spcBef>
            </a:pPr>
            <a:r>
              <a:rPr lang="en-US" sz="1600" dirty="0">
                <a:solidFill>
                  <a:schemeClr val="tx1"/>
                </a:solidFill>
                <a:latin typeface="Calibri" pitchFamily="34" charset="0"/>
              </a:rPr>
              <a:t>    (iii) immediate threat of loss of a community service due to a severe  situational reaction; </a:t>
            </a:r>
            <a:r>
              <a:rPr lang="en-US" sz="1600" u="sng" dirty="0">
                <a:solidFill>
                  <a:schemeClr val="tx1"/>
                </a:solidFill>
                <a:latin typeface="Calibri" pitchFamily="34" charset="0"/>
              </a:rPr>
              <a:t>or  </a:t>
            </a:r>
          </a:p>
          <a:p>
            <a:pPr algn="l">
              <a:spcBef>
                <a:spcPts val="0"/>
              </a:spcBef>
            </a:pPr>
            <a:r>
              <a:rPr lang="en-US" sz="1600" dirty="0">
                <a:solidFill>
                  <a:schemeClr val="tx1"/>
                </a:solidFill>
                <a:latin typeface="Calibri" pitchFamily="34" charset="0"/>
              </a:rPr>
              <a:t>    (iv) causing harm to self or others. </a:t>
            </a:r>
          </a:p>
        </p:txBody>
      </p:sp>
      <p:sp>
        <p:nvSpPr>
          <p:cNvPr id="18" name="Rectangle 17"/>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19" name="Rectangle 18"/>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78359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Community-based Crisis Supports</a:t>
            </a:r>
          </a:p>
        </p:txBody>
      </p:sp>
      <p:sp>
        <p:nvSpPr>
          <p:cNvPr id="27" name="Rectangle 1"/>
          <p:cNvSpPr>
            <a:spLocks noChangeArrowheads="1"/>
          </p:cNvSpPr>
          <p:nvPr/>
        </p:nvSpPr>
        <p:spPr bwMode="auto">
          <a:xfrm>
            <a:off x="1066800" y="2438400"/>
            <a:ext cx="6477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The allowable activities include but are not limited 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Assessments and stabilization techniques</a:t>
            </a:r>
            <a:endParaRPr lang="en-US" sz="2000" dirty="0">
              <a:solidFill>
                <a:schemeClr val="tx1"/>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Medication management and monitoring</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Behavior assessment and positive behavior support </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Intensive care coordination</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Training of others in positive behavioral supports</a:t>
            </a:r>
            <a:r>
              <a:rPr lang="en-US" sz="2000" dirty="0">
                <a:solidFill>
                  <a:srgbClr val="000000"/>
                </a:solidFill>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Assisting with skill building as related to the behavior</a:t>
            </a:r>
            <a:endParaRPr kumimoji="0" lang="en-US" sz="2000" b="0" i="0" u="none" strike="noStrike" cap="none" normalizeH="0" baseline="0" dirty="0">
              <a:ln>
                <a:noFill/>
              </a:ln>
              <a:solidFill>
                <a:schemeClr val="tx1"/>
              </a:solidFill>
              <a:effectLst/>
              <a:latin typeface="Calibri" pitchFamily="34" charset="0"/>
              <a:cs typeface="Arial" pitchFamily="34" charset="0"/>
            </a:endParaRPr>
          </a:p>
        </p:txBody>
      </p:sp>
      <p:sp>
        <p:nvSpPr>
          <p:cNvPr id="18" name="Rectangle 17"/>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19" name="Rectangle 18"/>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animEffect transition="in" filter="fade">
                                      <p:cBhvr>
                                        <p:cTn id="7" dur="1000"/>
                                        <p:tgtEl>
                                          <p:spTgt spid="27">
                                            <p:txEl>
                                              <p:pRg st="2" end="2"/>
                                            </p:txEl>
                                          </p:spTgt>
                                        </p:tgtEl>
                                      </p:cBhvr>
                                    </p:animEffect>
                                    <p:anim calcmode="lin" valueType="num">
                                      <p:cBhvr>
                                        <p:cTn id="8"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7">
                                            <p:txEl>
                                              <p:pRg st="3" end="3"/>
                                            </p:txEl>
                                          </p:spTgt>
                                        </p:tgtEl>
                                        <p:attrNameLst>
                                          <p:attrName>style.visibility</p:attrName>
                                        </p:attrNameLst>
                                      </p:cBhvr>
                                      <p:to>
                                        <p:strVal val="visible"/>
                                      </p:to>
                                    </p:set>
                                    <p:animEffect transition="in" filter="fade">
                                      <p:cBhvr>
                                        <p:cTn id="12" dur="1000"/>
                                        <p:tgtEl>
                                          <p:spTgt spid="27">
                                            <p:txEl>
                                              <p:pRg st="3" end="3"/>
                                            </p:txEl>
                                          </p:spTgt>
                                        </p:tgtEl>
                                      </p:cBhvr>
                                    </p:animEffect>
                                    <p:anim calcmode="lin" valueType="num">
                                      <p:cBhvr>
                                        <p:cTn id="13" dur="1000" fill="hold"/>
                                        <p:tgtEl>
                                          <p:spTgt spid="2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animEffect transition="in" filter="fade">
                                      <p:cBhvr>
                                        <p:cTn id="17" dur="1000"/>
                                        <p:tgtEl>
                                          <p:spTgt spid="27">
                                            <p:txEl>
                                              <p:pRg st="4" end="4"/>
                                            </p:txEl>
                                          </p:spTgt>
                                        </p:tgtEl>
                                      </p:cBhvr>
                                    </p:animEffect>
                                    <p:anim calcmode="lin" valueType="num">
                                      <p:cBhvr>
                                        <p:cTn id="18" dur="1000" fill="hold"/>
                                        <p:tgtEl>
                                          <p:spTgt spid="2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7">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xEl>
                                              <p:pRg st="5" end="5"/>
                                            </p:txEl>
                                          </p:spTgt>
                                        </p:tgtEl>
                                        <p:attrNameLst>
                                          <p:attrName>style.visibility</p:attrName>
                                        </p:attrNameLst>
                                      </p:cBhvr>
                                      <p:to>
                                        <p:strVal val="visible"/>
                                      </p:to>
                                    </p:set>
                                    <p:animEffect transition="in" filter="fade">
                                      <p:cBhvr>
                                        <p:cTn id="22" dur="1000"/>
                                        <p:tgtEl>
                                          <p:spTgt spid="27">
                                            <p:txEl>
                                              <p:pRg st="5" end="5"/>
                                            </p:txEl>
                                          </p:spTgt>
                                        </p:tgtEl>
                                      </p:cBhvr>
                                    </p:animEffect>
                                    <p:anim calcmode="lin" valueType="num">
                                      <p:cBhvr>
                                        <p:cTn id="23" dur="1000" fill="hold"/>
                                        <p:tgtEl>
                                          <p:spTgt spid="2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7">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7">
                                            <p:txEl>
                                              <p:pRg st="6" end="6"/>
                                            </p:txEl>
                                          </p:spTgt>
                                        </p:tgtEl>
                                        <p:attrNameLst>
                                          <p:attrName>style.visibility</p:attrName>
                                        </p:attrNameLst>
                                      </p:cBhvr>
                                      <p:to>
                                        <p:strVal val="visible"/>
                                      </p:to>
                                    </p:set>
                                    <p:animEffect transition="in" filter="fade">
                                      <p:cBhvr>
                                        <p:cTn id="27" dur="1000"/>
                                        <p:tgtEl>
                                          <p:spTgt spid="27">
                                            <p:txEl>
                                              <p:pRg st="6" end="6"/>
                                            </p:txEl>
                                          </p:spTgt>
                                        </p:tgtEl>
                                      </p:cBhvr>
                                    </p:animEffect>
                                    <p:anim calcmode="lin" valueType="num">
                                      <p:cBhvr>
                                        <p:cTn id="28" dur="1000" fill="hold"/>
                                        <p:tgtEl>
                                          <p:spTgt spid="2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7">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7">
                                            <p:txEl>
                                              <p:pRg st="7" end="7"/>
                                            </p:txEl>
                                          </p:spTgt>
                                        </p:tgtEl>
                                        <p:attrNameLst>
                                          <p:attrName>style.visibility</p:attrName>
                                        </p:attrNameLst>
                                      </p:cBhvr>
                                      <p:to>
                                        <p:strVal val="visible"/>
                                      </p:to>
                                    </p:set>
                                    <p:animEffect transition="in" filter="fade">
                                      <p:cBhvr>
                                        <p:cTn id="32" dur="1000"/>
                                        <p:tgtEl>
                                          <p:spTgt spid="27">
                                            <p:txEl>
                                              <p:pRg st="7" end="7"/>
                                            </p:txEl>
                                          </p:spTgt>
                                        </p:tgtEl>
                                      </p:cBhvr>
                                    </p:animEffect>
                                    <p:anim calcmode="lin" valueType="num">
                                      <p:cBhvr>
                                        <p:cTn id="33" dur="1000" fill="hold"/>
                                        <p:tgtEl>
                                          <p:spTgt spid="27">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14400" y="2209800"/>
            <a:ext cx="6248400" cy="2492990"/>
          </a:xfrm>
          <a:prstGeom prst="rect">
            <a:avLst/>
          </a:prstGeom>
        </p:spPr>
        <p:txBody>
          <a:bodyPr wrap="square">
            <a:spAutoFit/>
          </a:bodyPr>
          <a:lstStyle/>
          <a:p>
            <a:pPr algn="l"/>
            <a:r>
              <a:rPr lang="en-US" sz="2400" dirty="0">
                <a:solidFill>
                  <a:schemeClr val="tx1"/>
                </a:solidFill>
                <a:latin typeface="Calibri" pitchFamily="34" charset="0"/>
              </a:rPr>
              <a:t>Community-based Crisis Supports shall be provided by a Licensed Mental Health Professional (LMHP), LMHP-supervisee, LMHP-resident, LMHP-RP,  a certified pre-screener, or QDDP.</a:t>
            </a:r>
          </a:p>
          <a:p>
            <a:pPr algn="l"/>
            <a:r>
              <a:rPr lang="en-US" sz="2400" dirty="0">
                <a:solidFill>
                  <a:schemeClr val="tx1"/>
                </a:solidFill>
                <a:latin typeface="Calibri" pitchFamily="34" charset="0"/>
              </a:rPr>
              <a:t> </a:t>
            </a:r>
          </a:p>
        </p:txBody>
      </p:sp>
      <p:pic>
        <p:nvPicPr>
          <p:cNvPr id="18" name="Picture 17" descr="1195423550187356949molumen_red_approved_stamp_svg_hi.png"/>
          <p:cNvPicPr>
            <a:picLocks noChangeAspect="1"/>
          </p:cNvPicPr>
          <p:nvPr/>
        </p:nvPicPr>
        <p:blipFill>
          <a:blip r:embed="rId3" cstate="print"/>
          <a:stretch>
            <a:fillRect/>
          </a:stretch>
        </p:blipFill>
        <p:spPr>
          <a:xfrm>
            <a:off x="5698474" y="3810000"/>
            <a:ext cx="3311055" cy="1876265"/>
          </a:xfrm>
          <a:prstGeom prst="rect">
            <a:avLst/>
          </a:prstGeom>
        </p:spPr>
      </p:pic>
      <p:sp>
        <p:nvSpPr>
          <p:cNvPr id="19" name="Rectangle 18"/>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20" name="Rectangle 19"/>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7" name="Text Box 2"/>
          <p:cNvSpPr txBox="1">
            <a:spLocks noChangeArrowheads="1"/>
          </p:cNvSpPr>
          <p:nvPr/>
        </p:nvSpPr>
        <p:spPr bwMode="auto">
          <a:xfrm>
            <a:off x="317500" y="1579562"/>
            <a:ext cx="78359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Community-based Crisis Supports</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667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04800" y="2362200"/>
            <a:ext cx="66929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Center-based Crisis Supports</a:t>
            </a:r>
          </a:p>
        </p:txBody>
      </p:sp>
      <p:sp>
        <p:nvSpPr>
          <p:cNvPr id="25" name="Rectangle 24"/>
          <p:cNvSpPr/>
          <p:nvPr/>
        </p:nvSpPr>
        <p:spPr>
          <a:xfrm>
            <a:off x="381000" y="2895600"/>
            <a:ext cx="6324600" cy="1938992"/>
          </a:xfrm>
          <a:prstGeom prst="rect">
            <a:avLst/>
          </a:prstGeom>
        </p:spPr>
        <p:txBody>
          <a:bodyPr wrap="square">
            <a:spAutoFit/>
          </a:bodyPr>
          <a:lstStyle/>
          <a:p>
            <a:pPr algn="l"/>
            <a:r>
              <a:rPr lang="en-US" sz="2400" dirty="0">
                <a:solidFill>
                  <a:schemeClr val="tx1"/>
                </a:solidFill>
                <a:latin typeface="Calibri" pitchFamily="34" charset="0"/>
              </a:rPr>
              <a:t>Provide long term crisis prevention and stabilization in a residential setting (Crisis Therapeutic Home) through utilization of assessments, close monitoring, and a therapeutic milieu. </a:t>
            </a:r>
            <a:endParaRPr lang="en-US" sz="2400" dirty="0">
              <a:latin typeface="Calibri" pitchFamily="34" charset="0"/>
            </a:endParaRPr>
          </a:p>
        </p:txBody>
      </p:sp>
      <p:sp>
        <p:nvSpPr>
          <p:cNvPr id="35" name="TextBox 34"/>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pic>
        <p:nvPicPr>
          <p:cNvPr id="36" name="Picture 35" descr="Winchester_Symphony_House_Front_1.jpg"/>
          <p:cNvPicPr>
            <a:picLocks noChangeAspect="1"/>
          </p:cNvPicPr>
          <p:nvPr/>
        </p:nvPicPr>
        <p:blipFill>
          <a:blip r:embed="rId3" cstate="print"/>
          <a:stretch>
            <a:fillRect/>
          </a:stretch>
        </p:blipFill>
        <p:spPr>
          <a:xfrm>
            <a:off x="4572000" y="5029200"/>
            <a:ext cx="1872691"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Rectangle 3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6" name="Rectangle 45"/>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7" name="Rectangle 46"/>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1" name="Rectangle 50"/>
          <p:cNvSpPr/>
          <p:nvPr/>
        </p:nvSpPr>
        <p:spPr bwMode="auto">
          <a:xfrm>
            <a:off x="7175418"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2" name="Rectangle 51"/>
          <p:cNvSpPr/>
          <p:nvPr/>
        </p:nvSpPr>
        <p:spPr bwMode="auto">
          <a:xfrm>
            <a:off x="7861218" y="3581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a:solidFill>
                  <a:sysClr val="windowText" lastClr="000000"/>
                </a:solidFill>
                <a:latin typeface="Calibri" pitchFamily="34" charset="0"/>
              </a:rPr>
              <a:t>1 day</a:t>
            </a:r>
            <a:endParaRPr kumimoji="0" lang="en-US" sz="1400" b="1" i="0" u="none" strike="noStrike" cap="none" normalizeH="0" baseline="0" dirty="0">
              <a:ln>
                <a:noFill/>
              </a:ln>
              <a:solidFill>
                <a:sysClr val="windowText" lastClr="000000"/>
              </a:solidFill>
              <a:effectLst/>
              <a:latin typeface="Calibri" pitchFamily="34" charset="0"/>
            </a:endParaRPr>
          </a:p>
        </p:txBody>
      </p:sp>
      <p:sp>
        <p:nvSpPr>
          <p:cNvPr id="53" name="Rectangle 52"/>
          <p:cNvSpPr/>
          <p:nvPr/>
        </p:nvSpPr>
        <p:spPr bwMode="auto">
          <a:xfrm>
            <a:off x="7162800" y="39624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Calibri" pitchFamily="34" charset="0"/>
              </a:rPr>
              <a:t>Up to six months per year in 30 day increments</a:t>
            </a:r>
          </a:p>
        </p:txBody>
      </p:sp>
      <p:sp>
        <p:nvSpPr>
          <p:cNvPr id="50" name="Rectangle 49"/>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55" name="Rectangle 54"/>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6" name="Rectangle 55"/>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7" name="TextBox 56"/>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04800" y="1447800"/>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Center-based Crisis Supports</a:t>
            </a:r>
          </a:p>
        </p:txBody>
      </p:sp>
      <p:sp>
        <p:nvSpPr>
          <p:cNvPr id="18" name="Rectangle 17"/>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19" name="Rectangle 18"/>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6" name="TextBox 5"/>
          <p:cNvSpPr txBox="1"/>
          <p:nvPr/>
        </p:nvSpPr>
        <p:spPr>
          <a:xfrm>
            <a:off x="457200" y="2133600"/>
            <a:ext cx="8153400" cy="4462760"/>
          </a:xfrm>
          <a:prstGeom prst="rect">
            <a:avLst/>
          </a:prstGeom>
          <a:noFill/>
        </p:spPr>
        <p:txBody>
          <a:bodyPr wrap="square" rtlCol="0">
            <a:spAutoFit/>
          </a:bodyPr>
          <a:lstStyle/>
          <a:p>
            <a:pPr algn="l">
              <a:spcBef>
                <a:spcPts val="0"/>
              </a:spcBef>
            </a:pPr>
            <a:r>
              <a:rPr lang="en-US" sz="2000" b="1" dirty="0">
                <a:solidFill>
                  <a:schemeClr val="tx1"/>
                </a:solidFill>
                <a:latin typeface="Calibri" pitchFamily="34" charset="0"/>
              </a:rPr>
              <a:t>In order to receive center-based crisis supports, the individual shall:</a:t>
            </a:r>
          </a:p>
          <a:p>
            <a:pPr algn="l">
              <a:spcBef>
                <a:spcPts val="0"/>
              </a:spcBef>
            </a:pPr>
            <a:endParaRPr lang="en-US" sz="300" dirty="0">
              <a:solidFill>
                <a:schemeClr val="tx1"/>
              </a:solidFill>
              <a:latin typeface="Calibri" pitchFamily="34" charset="0"/>
            </a:endParaRPr>
          </a:p>
          <a:p>
            <a:pPr algn="l">
              <a:spcBef>
                <a:spcPts val="0"/>
              </a:spcBef>
            </a:pPr>
            <a:r>
              <a:rPr lang="en-US" sz="1800" dirty="0">
                <a:solidFill>
                  <a:schemeClr val="tx1"/>
                </a:solidFill>
                <a:latin typeface="Calibri" pitchFamily="34" charset="0"/>
              </a:rPr>
              <a:t>a. Meet </a:t>
            </a:r>
            <a:r>
              <a:rPr lang="en-US" sz="1800" u="sng" dirty="0">
                <a:solidFill>
                  <a:schemeClr val="tx1"/>
                </a:solidFill>
                <a:latin typeface="Calibri" pitchFamily="34" charset="0"/>
              </a:rPr>
              <a:t>at least one </a:t>
            </a:r>
            <a:r>
              <a:rPr lang="en-US" sz="1800" dirty="0">
                <a:solidFill>
                  <a:schemeClr val="tx1"/>
                </a:solidFill>
                <a:latin typeface="Calibri" pitchFamily="34" charset="0"/>
              </a:rPr>
              <a:t>of the following: </a:t>
            </a:r>
          </a:p>
          <a:p>
            <a:pPr algn="l">
              <a:spcBef>
                <a:spcPts val="0"/>
              </a:spcBef>
            </a:pPr>
            <a:r>
              <a:rPr lang="en-US" sz="1600" dirty="0">
                <a:solidFill>
                  <a:schemeClr val="tx1"/>
                </a:solidFill>
                <a:latin typeface="Calibri" pitchFamily="34" charset="0"/>
              </a:rPr>
              <a:t>    (</a:t>
            </a:r>
            <a:r>
              <a:rPr lang="en-US" sz="1600" dirty="0" err="1">
                <a:solidFill>
                  <a:schemeClr val="tx1"/>
                </a:solidFill>
                <a:latin typeface="Calibri" pitchFamily="34" charset="0"/>
              </a:rPr>
              <a:t>i</a:t>
            </a:r>
            <a:r>
              <a:rPr lang="en-US" sz="1600" dirty="0">
                <a:solidFill>
                  <a:schemeClr val="tx1"/>
                </a:solidFill>
                <a:latin typeface="Calibri" pitchFamily="34" charset="0"/>
              </a:rPr>
              <a:t>).    Previous psychiatric hospitalization(s);</a:t>
            </a:r>
          </a:p>
          <a:p>
            <a:pPr algn="l">
              <a:spcBef>
                <a:spcPts val="0"/>
              </a:spcBef>
            </a:pPr>
            <a:r>
              <a:rPr lang="en-US" sz="1600" dirty="0">
                <a:solidFill>
                  <a:schemeClr val="tx1"/>
                </a:solidFill>
                <a:latin typeface="Calibri" pitchFamily="34" charset="0"/>
              </a:rPr>
              <a:t>    (ii).   Previous incarceration;</a:t>
            </a:r>
          </a:p>
          <a:p>
            <a:pPr algn="l">
              <a:spcBef>
                <a:spcPts val="0"/>
              </a:spcBef>
            </a:pPr>
            <a:r>
              <a:rPr lang="en-US" sz="1600" dirty="0">
                <a:solidFill>
                  <a:schemeClr val="tx1"/>
                </a:solidFill>
                <a:latin typeface="Calibri" pitchFamily="34" charset="0"/>
              </a:rPr>
              <a:t>    (iii).  Lost previous residential/day placements; or</a:t>
            </a:r>
          </a:p>
          <a:p>
            <a:pPr algn="l">
              <a:spcBef>
                <a:spcPts val="0"/>
              </a:spcBef>
            </a:pPr>
            <a:r>
              <a:rPr lang="en-US" sz="1600" dirty="0">
                <a:solidFill>
                  <a:schemeClr val="tx1"/>
                </a:solidFill>
                <a:latin typeface="Calibri" pitchFamily="34" charset="0"/>
              </a:rPr>
              <a:t>    (iv).  Behaviors that have significantly jeopardized placement; </a:t>
            </a:r>
            <a:r>
              <a:rPr lang="en-US" sz="1600" u="sng" dirty="0">
                <a:solidFill>
                  <a:schemeClr val="tx1"/>
                </a:solidFill>
                <a:latin typeface="Calibri" pitchFamily="34" charset="0"/>
              </a:rPr>
              <a:t>and</a:t>
            </a:r>
            <a:r>
              <a:rPr lang="en-US" sz="1600" dirty="0">
                <a:solidFill>
                  <a:schemeClr val="tx1"/>
                </a:solidFill>
                <a:latin typeface="Calibri" pitchFamily="34" charset="0"/>
              </a:rPr>
              <a:t> </a:t>
            </a:r>
          </a:p>
          <a:p>
            <a:pPr algn="l">
              <a:spcBef>
                <a:spcPts val="0"/>
              </a:spcBef>
            </a:pPr>
            <a:endParaRPr lang="en-US" sz="800" dirty="0">
              <a:solidFill>
                <a:schemeClr val="tx1"/>
              </a:solidFill>
              <a:latin typeface="Calibri" pitchFamily="34" charset="0"/>
            </a:endParaRPr>
          </a:p>
          <a:p>
            <a:pPr algn="l">
              <a:spcBef>
                <a:spcPts val="0"/>
              </a:spcBef>
            </a:pPr>
            <a:r>
              <a:rPr lang="en-US" sz="1800" dirty="0">
                <a:solidFill>
                  <a:schemeClr val="tx1"/>
                </a:solidFill>
                <a:latin typeface="Calibri" pitchFamily="34" charset="0"/>
              </a:rPr>
              <a:t>b. Meet </a:t>
            </a:r>
            <a:r>
              <a:rPr lang="en-US" sz="1800" u="sng" dirty="0">
                <a:solidFill>
                  <a:schemeClr val="tx1"/>
                </a:solidFill>
                <a:latin typeface="Calibri" pitchFamily="34" charset="0"/>
              </a:rPr>
              <a:t>at least one </a:t>
            </a:r>
            <a:r>
              <a:rPr lang="en-US" sz="1800" dirty="0">
                <a:solidFill>
                  <a:schemeClr val="tx1"/>
                </a:solidFill>
                <a:latin typeface="Calibri" pitchFamily="34" charset="0"/>
              </a:rPr>
              <a:t>of the following: </a:t>
            </a:r>
          </a:p>
          <a:p>
            <a:pPr algn="l">
              <a:spcBef>
                <a:spcPts val="0"/>
              </a:spcBef>
            </a:pPr>
            <a:r>
              <a:rPr lang="en-US" sz="1600" dirty="0">
                <a:solidFill>
                  <a:schemeClr val="tx1"/>
                </a:solidFill>
                <a:latin typeface="Calibri" pitchFamily="34" charset="0"/>
              </a:rPr>
              <a:t>    (</a:t>
            </a:r>
            <a:r>
              <a:rPr lang="en-US" sz="1600" dirty="0" err="1">
                <a:solidFill>
                  <a:schemeClr val="tx1"/>
                </a:solidFill>
                <a:latin typeface="Calibri" pitchFamily="34" charset="0"/>
              </a:rPr>
              <a:t>i</a:t>
            </a:r>
            <a:r>
              <a:rPr lang="en-US" sz="1600" dirty="0">
                <a:solidFill>
                  <a:schemeClr val="tx1"/>
                </a:solidFill>
                <a:latin typeface="Calibri" pitchFamily="34" charset="0"/>
              </a:rPr>
              <a:t>)     be experiencing a marked reduction in psychiatric, adaptive, or behavioral functioning; </a:t>
            </a:r>
          </a:p>
          <a:p>
            <a:pPr algn="l">
              <a:spcBef>
                <a:spcPts val="0"/>
              </a:spcBef>
            </a:pPr>
            <a:r>
              <a:rPr lang="en-US" sz="1600" dirty="0">
                <a:solidFill>
                  <a:schemeClr val="tx1"/>
                </a:solidFill>
                <a:latin typeface="Calibri" pitchFamily="34" charset="0"/>
              </a:rPr>
              <a:t>    (ii)    be experiencing an increase in extreme emotional distress; </a:t>
            </a:r>
          </a:p>
          <a:p>
            <a:pPr algn="l">
              <a:spcBef>
                <a:spcPts val="0"/>
              </a:spcBef>
            </a:pPr>
            <a:r>
              <a:rPr lang="en-US" sz="1600" dirty="0">
                <a:solidFill>
                  <a:schemeClr val="tx1"/>
                </a:solidFill>
                <a:latin typeface="Calibri" pitchFamily="34" charset="0"/>
              </a:rPr>
              <a:t>    (iii)   need continuous intervention to maintain stability; or </a:t>
            </a:r>
          </a:p>
          <a:p>
            <a:pPr algn="l">
              <a:spcBef>
                <a:spcPts val="0"/>
              </a:spcBef>
            </a:pPr>
            <a:r>
              <a:rPr lang="en-US" sz="1600" dirty="0">
                <a:solidFill>
                  <a:schemeClr val="tx1"/>
                </a:solidFill>
                <a:latin typeface="Calibri" pitchFamily="34" charset="0"/>
              </a:rPr>
              <a:t>    (iv)   be causing harm to himself or others; </a:t>
            </a:r>
            <a:r>
              <a:rPr lang="en-US" sz="1600" u="sng" dirty="0">
                <a:solidFill>
                  <a:schemeClr val="tx1"/>
                </a:solidFill>
                <a:latin typeface="Calibri" pitchFamily="34" charset="0"/>
              </a:rPr>
              <a:t>and </a:t>
            </a:r>
          </a:p>
          <a:p>
            <a:pPr algn="l">
              <a:spcBef>
                <a:spcPts val="0"/>
              </a:spcBef>
            </a:pPr>
            <a:endParaRPr lang="en-US" sz="700" dirty="0">
              <a:solidFill>
                <a:schemeClr val="tx1"/>
              </a:solidFill>
              <a:latin typeface="Calibri" pitchFamily="34" charset="0"/>
            </a:endParaRPr>
          </a:p>
          <a:p>
            <a:pPr algn="l">
              <a:spcBef>
                <a:spcPts val="0"/>
              </a:spcBef>
            </a:pPr>
            <a:r>
              <a:rPr lang="en-US" sz="1800" dirty="0">
                <a:solidFill>
                  <a:schemeClr val="tx1"/>
                </a:solidFill>
                <a:latin typeface="Calibri" pitchFamily="34" charset="0"/>
              </a:rPr>
              <a:t>c. Be at risk of </a:t>
            </a:r>
            <a:r>
              <a:rPr lang="en-US" sz="1800" u="sng" dirty="0">
                <a:solidFill>
                  <a:schemeClr val="tx1"/>
                </a:solidFill>
                <a:latin typeface="Calibri" pitchFamily="34" charset="0"/>
              </a:rPr>
              <a:t>at least one </a:t>
            </a:r>
            <a:r>
              <a:rPr lang="en-US" sz="1800" dirty="0">
                <a:solidFill>
                  <a:schemeClr val="tx1"/>
                </a:solidFill>
                <a:latin typeface="Calibri" pitchFamily="34" charset="0"/>
              </a:rPr>
              <a:t>of the following: </a:t>
            </a:r>
          </a:p>
          <a:p>
            <a:pPr algn="l">
              <a:spcBef>
                <a:spcPts val="0"/>
              </a:spcBef>
            </a:pPr>
            <a:r>
              <a:rPr lang="en-US" sz="1600" dirty="0">
                <a:solidFill>
                  <a:schemeClr val="tx1"/>
                </a:solidFill>
                <a:latin typeface="Calibri" pitchFamily="34" charset="0"/>
              </a:rPr>
              <a:t>    (</a:t>
            </a:r>
            <a:r>
              <a:rPr lang="en-US" sz="1600" dirty="0" err="1">
                <a:solidFill>
                  <a:schemeClr val="tx1"/>
                </a:solidFill>
                <a:latin typeface="Calibri" pitchFamily="34" charset="0"/>
              </a:rPr>
              <a:t>i</a:t>
            </a:r>
            <a:r>
              <a:rPr lang="en-US" sz="1600" dirty="0">
                <a:solidFill>
                  <a:schemeClr val="tx1"/>
                </a:solidFill>
                <a:latin typeface="Calibri" pitchFamily="34" charset="0"/>
              </a:rPr>
              <a:t>) psychiatric hospitalization; </a:t>
            </a:r>
          </a:p>
          <a:p>
            <a:pPr algn="l">
              <a:spcBef>
                <a:spcPts val="0"/>
              </a:spcBef>
            </a:pPr>
            <a:r>
              <a:rPr lang="en-US" sz="1600" dirty="0">
                <a:solidFill>
                  <a:schemeClr val="tx1"/>
                </a:solidFill>
                <a:latin typeface="Calibri" pitchFamily="34" charset="0"/>
              </a:rPr>
              <a:t>    (ii) emergency ICF/IID placement; </a:t>
            </a:r>
          </a:p>
          <a:p>
            <a:pPr algn="l">
              <a:spcBef>
                <a:spcPts val="0"/>
              </a:spcBef>
            </a:pPr>
            <a:r>
              <a:rPr lang="en-US" sz="1600" dirty="0">
                <a:solidFill>
                  <a:schemeClr val="tx1"/>
                </a:solidFill>
                <a:latin typeface="Calibri" pitchFamily="34" charset="0"/>
              </a:rPr>
              <a:t>    (iii) immediate threat of loss of a community service due to a severe  situational reaction; </a:t>
            </a:r>
            <a:r>
              <a:rPr lang="en-US" sz="1600" u="sng" dirty="0">
                <a:solidFill>
                  <a:schemeClr val="tx1"/>
                </a:solidFill>
                <a:latin typeface="Calibri" pitchFamily="34" charset="0"/>
              </a:rPr>
              <a:t>or  </a:t>
            </a:r>
          </a:p>
          <a:p>
            <a:pPr algn="l">
              <a:spcBef>
                <a:spcPts val="0"/>
              </a:spcBef>
            </a:pPr>
            <a:r>
              <a:rPr lang="en-US" sz="1600" dirty="0">
                <a:solidFill>
                  <a:schemeClr val="tx1"/>
                </a:solidFill>
                <a:latin typeface="Calibri" pitchFamily="34" charset="0"/>
              </a:rPr>
              <a:t>    (iv) causing harm to self or others. </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04800" y="1447800"/>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Center-based Crisis Supports</a:t>
            </a:r>
          </a:p>
        </p:txBody>
      </p:sp>
      <p:sp>
        <p:nvSpPr>
          <p:cNvPr id="167937" name="Rectangle 1"/>
          <p:cNvSpPr>
            <a:spLocks noChangeArrowheads="1"/>
          </p:cNvSpPr>
          <p:nvPr/>
        </p:nvSpPr>
        <p:spPr bwMode="auto">
          <a:xfrm>
            <a:off x="1066800" y="2209800"/>
            <a:ext cx="6477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The allowable activities include but are not limited 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Assessments and stabilization techniques; </a:t>
            </a:r>
            <a:endParaRPr lang="en-US" sz="2000" dirty="0">
              <a:solidFill>
                <a:schemeClr val="tx1"/>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Medication management and monitoring; </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Behavior assessment and positive behavior support; </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Intensive care coordination; </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Training of others in positive behavioral supports;</a:t>
            </a:r>
            <a:r>
              <a:rPr lang="en-US" sz="2000" dirty="0">
                <a:solidFill>
                  <a:srgbClr val="000000"/>
                </a:solidFill>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Assisting with skill building as related to the behavior;</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Supervision of the individual in crisis to ensure safety. </a:t>
            </a:r>
            <a:endParaRPr kumimoji="0" lang="en-US" sz="2000" b="0" i="0" u="none" strike="noStrike" cap="none" normalizeH="0" baseline="0" dirty="0">
              <a:ln>
                <a:noFill/>
              </a:ln>
              <a:solidFill>
                <a:schemeClr val="tx1"/>
              </a:solidFill>
              <a:effectLst/>
              <a:latin typeface="Calibri" pitchFamily="34" charset="0"/>
              <a:cs typeface="Arial" pitchFamily="34" charset="0"/>
            </a:endParaRPr>
          </a:p>
        </p:txBody>
      </p:sp>
      <p:sp>
        <p:nvSpPr>
          <p:cNvPr id="18" name="Rectangle 17"/>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19" name="Rectangle 18"/>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7937">
                                            <p:txEl>
                                              <p:pRg st="2" end="2"/>
                                            </p:txEl>
                                          </p:spTgt>
                                        </p:tgtEl>
                                        <p:attrNameLst>
                                          <p:attrName>style.visibility</p:attrName>
                                        </p:attrNameLst>
                                      </p:cBhvr>
                                      <p:to>
                                        <p:strVal val="visible"/>
                                      </p:to>
                                    </p:set>
                                    <p:animEffect transition="in" filter="fade">
                                      <p:cBhvr>
                                        <p:cTn id="7" dur="1000"/>
                                        <p:tgtEl>
                                          <p:spTgt spid="167937">
                                            <p:txEl>
                                              <p:pRg st="2" end="2"/>
                                            </p:txEl>
                                          </p:spTgt>
                                        </p:tgtEl>
                                      </p:cBhvr>
                                    </p:animEffect>
                                    <p:anim calcmode="lin" valueType="num">
                                      <p:cBhvr>
                                        <p:cTn id="8" dur="1000" fill="hold"/>
                                        <p:tgtEl>
                                          <p:spTgt spid="16793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793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7937">
                                            <p:txEl>
                                              <p:pRg st="3" end="3"/>
                                            </p:txEl>
                                          </p:spTgt>
                                        </p:tgtEl>
                                        <p:attrNameLst>
                                          <p:attrName>style.visibility</p:attrName>
                                        </p:attrNameLst>
                                      </p:cBhvr>
                                      <p:to>
                                        <p:strVal val="visible"/>
                                      </p:to>
                                    </p:set>
                                    <p:animEffect transition="in" filter="fade">
                                      <p:cBhvr>
                                        <p:cTn id="12" dur="1000"/>
                                        <p:tgtEl>
                                          <p:spTgt spid="167937">
                                            <p:txEl>
                                              <p:pRg st="3" end="3"/>
                                            </p:txEl>
                                          </p:spTgt>
                                        </p:tgtEl>
                                      </p:cBhvr>
                                    </p:animEffect>
                                    <p:anim calcmode="lin" valueType="num">
                                      <p:cBhvr>
                                        <p:cTn id="13" dur="1000" fill="hold"/>
                                        <p:tgtEl>
                                          <p:spTgt spid="16793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6793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67937">
                                            <p:txEl>
                                              <p:pRg st="4" end="4"/>
                                            </p:txEl>
                                          </p:spTgt>
                                        </p:tgtEl>
                                        <p:attrNameLst>
                                          <p:attrName>style.visibility</p:attrName>
                                        </p:attrNameLst>
                                      </p:cBhvr>
                                      <p:to>
                                        <p:strVal val="visible"/>
                                      </p:to>
                                    </p:set>
                                    <p:animEffect transition="in" filter="fade">
                                      <p:cBhvr>
                                        <p:cTn id="17" dur="1000"/>
                                        <p:tgtEl>
                                          <p:spTgt spid="167937">
                                            <p:txEl>
                                              <p:pRg st="4" end="4"/>
                                            </p:txEl>
                                          </p:spTgt>
                                        </p:tgtEl>
                                      </p:cBhvr>
                                    </p:animEffect>
                                    <p:anim calcmode="lin" valueType="num">
                                      <p:cBhvr>
                                        <p:cTn id="18" dur="1000" fill="hold"/>
                                        <p:tgtEl>
                                          <p:spTgt spid="16793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67937">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7937">
                                            <p:txEl>
                                              <p:pRg st="5" end="5"/>
                                            </p:txEl>
                                          </p:spTgt>
                                        </p:tgtEl>
                                        <p:attrNameLst>
                                          <p:attrName>style.visibility</p:attrName>
                                        </p:attrNameLst>
                                      </p:cBhvr>
                                      <p:to>
                                        <p:strVal val="visible"/>
                                      </p:to>
                                    </p:set>
                                    <p:animEffect transition="in" filter="fade">
                                      <p:cBhvr>
                                        <p:cTn id="22" dur="1000"/>
                                        <p:tgtEl>
                                          <p:spTgt spid="167937">
                                            <p:txEl>
                                              <p:pRg st="5" end="5"/>
                                            </p:txEl>
                                          </p:spTgt>
                                        </p:tgtEl>
                                      </p:cBhvr>
                                    </p:animEffect>
                                    <p:anim calcmode="lin" valueType="num">
                                      <p:cBhvr>
                                        <p:cTn id="23" dur="1000" fill="hold"/>
                                        <p:tgtEl>
                                          <p:spTgt spid="167937">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67937">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67937">
                                            <p:txEl>
                                              <p:pRg st="6" end="6"/>
                                            </p:txEl>
                                          </p:spTgt>
                                        </p:tgtEl>
                                        <p:attrNameLst>
                                          <p:attrName>style.visibility</p:attrName>
                                        </p:attrNameLst>
                                      </p:cBhvr>
                                      <p:to>
                                        <p:strVal val="visible"/>
                                      </p:to>
                                    </p:set>
                                    <p:animEffect transition="in" filter="fade">
                                      <p:cBhvr>
                                        <p:cTn id="27" dur="1000"/>
                                        <p:tgtEl>
                                          <p:spTgt spid="167937">
                                            <p:txEl>
                                              <p:pRg st="6" end="6"/>
                                            </p:txEl>
                                          </p:spTgt>
                                        </p:tgtEl>
                                      </p:cBhvr>
                                    </p:animEffect>
                                    <p:anim calcmode="lin" valueType="num">
                                      <p:cBhvr>
                                        <p:cTn id="28" dur="1000" fill="hold"/>
                                        <p:tgtEl>
                                          <p:spTgt spid="167937">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67937">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7937">
                                            <p:txEl>
                                              <p:pRg st="7" end="7"/>
                                            </p:txEl>
                                          </p:spTgt>
                                        </p:tgtEl>
                                        <p:attrNameLst>
                                          <p:attrName>style.visibility</p:attrName>
                                        </p:attrNameLst>
                                      </p:cBhvr>
                                      <p:to>
                                        <p:strVal val="visible"/>
                                      </p:to>
                                    </p:set>
                                    <p:animEffect transition="in" filter="fade">
                                      <p:cBhvr>
                                        <p:cTn id="32" dur="1000"/>
                                        <p:tgtEl>
                                          <p:spTgt spid="167937">
                                            <p:txEl>
                                              <p:pRg st="7" end="7"/>
                                            </p:txEl>
                                          </p:spTgt>
                                        </p:tgtEl>
                                      </p:cBhvr>
                                    </p:animEffect>
                                    <p:anim calcmode="lin" valueType="num">
                                      <p:cBhvr>
                                        <p:cTn id="33" dur="1000" fill="hold"/>
                                        <p:tgtEl>
                                          <p:spTgt spid="167937">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167937">
                                            <p:txEl>
                                              <p:pRg st="7" end="7"/>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67937">
                                            <p:txEl>
                                              <p:pRg st="8" end="8"/>
                                            </p:txEl>
                                          </p:spTgt>
                                        </p:tgtEl>
                                        <p:attrNameLst>
                                          <p:attrName>style.visibility</p:attrName>
                                        </p:attrNameLst>
                                      </p:cBhvr>
                                      <p:to>
                                        <p:strVal val="visible"/>
                                      </p:to>
                                    </p:set>
                                    <p:animEffect transition="in" filter="fade">
                                      <p:cBhvr>
                                        <p:cTn id="37" dur="1000"/>
                                        <p:tgtEl>
                                          <p:spTgt spid="167937">
                                            <p:txEl>
                                              <p:pRg st="8" end="8"/>
                                            </p:txEl>
                                          </p:spTgt>
                                        </p:tgtEl>
                                      </p:cBhvr>
                                    </p:animEffect>
                                    <p:anim calcmode="lin" valueType="num">
                                      <p:cBhvr>
                                        <p:cTn id="38" dur="1000" fill="hold"/>
                                        <p:tgtEl>
                                          <p:spTgt spid="167937">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16793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04800" y="1447800"/>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Center-based Crisis Supports</a:t>
            </a:r>
          </a:p>
        </p:txBody>
      </p:sp>
      <p:sp>
        <p:nvSpPr>
          <p:cNvPr id="27" name="Rectangle 26"/>
          <p:cNvSpPr/>
          <p:nvPr/>
        </p:nvSpPr>
        <p:spPr>
          <a:xfrm>
            <a:off x="457200" y="2286000"/>
            <a:ext cx="6248400" cy="2123658"/>
          </a:xfrm>
          <a:prstGeom prst="rect">
            <a:avLst/>
          </a:prstGeom>
        </p:spPr>
        <p:txBody>
          <a:bodyPr wrap="square">
            <a:spAutoFit/>
          </a:bodyPr>
          <a:lstStyle/>
          <a:p>
            <a:pPr algn="l"/>
            <a:r>
              <a:rPr lang="en-US" sz="2400" dirty="0">
                <a:solidFill>
                  <a:schemeClr val="tx1"/>
                </a:solidFill>
                <a:latin typeface="Calibri" pitchFamily="34" charset="0"/>
              </a:rPr>
              <a:t>Crisis intervention shall be provided by a Licensed Mental Health Professional (LMHP), LMHP-supervisee, LMHP-resident, LMHP-RP,  a certified pre-screener, or QDDP.</a:t>
            </a:r>
          </a:p>
          <a:p>
            <a:pPr algn="l"/>
            <a:r>
              <a:rPr lang="en-US" sz="2400" dirty="0">
                <a:solidFill>
                  <a:schemeClr val="tx1"/>
                </a:solidFill>
                <a:latin typeface="Calibri" pitchFamily="34" charset="0"/>
              </a:rPr>
              <a:t> </a:t>
            </a:r>
          </a:p>
        </p:txBody>
      </p:sp>
      <p:pic>
        <p:nvPicPr>
          <p:cNvPr id="130049" name="Picture 1"/>
          <p:cNvPicPr>
            <a:picLocks noChangeAspect="1" noChangeArrowheads="1"/>
          </p:cNvPicPr>
          <p:nvPr/>
        </p:nvPicPr>
        <p:blipFill>
          <a:blip r:embed="rId3" cstate="print"/>
          <a:srcRect/>
          <a:stretch>
            <a:fillRect/>
          </a:stretch>
        </p:blipFill>
        <p:spPr bwMode="auto">
          <a:xfrm>
            <a:off x="7010400" y="2895600"/>
            <a:ext cx="1819275" cy="2619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ectangle 18"/>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20" name="Rectangle 19"/>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514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04800" y="2286000"/>
            <a:ext cx="65405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Crisis Support Services</a:t>
            </a:r>
          </a:p>
        </p:txBody>
      </p:sp>
      <p:sp>
        <p:nvSpPr>
          <p:cNvPr id="25" name="Rectangle 24"/>
          <p:cNvSpPr/>
          <p:nvPr/>
        </p:nvSpPr>
        <p:spPr>
          <a:xfrm>
            <a:off x="457200" y="2895600"/>
            <a:ext cx="6248400" cy="2400657"/>
          </a:xfrm>
          <a:prstGeom prst="rect">
            <a:avLst/>
          </a:prstGeom>
        </p:spPr>
        <p:txBody>
          <a:bodyPr wrap="square">
            <a:spAutoFit/>
          </a:bodyPr>
          <a:lstStyle/>
          <a:p>
            <a:pPr algn="l"/>
            <a:r>
              <a:rPr lang="en-US" sz="2000" dirty="0">
                <a:solidFill>
                  <a:schemeClr val="tx1"/>
                </a:solidFill>
                <a:latin typeface="Calibri" pitchFamily="34" charset="0"/>
              </a:rPr>
              <a:t>Provide intensive supports by appropriately trained staff in the area of crisis prevention, crisis intervention, and crisis stabilization.</a:t>
            </a:r>
          </a:p>
          <a:p>
            <a:pPr algn="l"/>
            <a:r>
              <a:rPr lang="en-US" sz="2000" dirty="0">
                <a:solidFill>
                  <a:schemeClr val="tx1"/>
                </a:solidFill>
                <a:latin typeface="Calibri" pitchFamily="34" charset="0"/>
              </a:rPr>
              <a:t>This service is designed to stabilize the individual and strengthen the current living situation so the individual can be supported in the community during and beyond the crisis period.  </a:t>
            </a:r>
          </a:p>
        </p:txBody>
      </p:sp>
      <p:sp>
        <p:nvSpPr>
          <p:cNvPr id="27" name="TextBox 2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8" name="Rectangle 37"/>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5" name="Rectangle 44"/>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6" name="Rectangle 45"/>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0" name="Rectangle 49"/>
          <p:cNvSpPr/>
          <p:nvPr/>
        </p:nvSpPr>
        <p:spPr bwMode="auto">
          <a:xfrm>
            <a:off x="7175418"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1" name="Rectangle 50"/>
          <p:cNvSpPr/>
          <p:nvPr/>
        </p:nvSpPr>
        <p:spPr bwMode="auto">
          <a:xfrm>
            <a:off x="7861218" y="3581400"/>
            <a:ext cx="1130382"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day</a:t>
            </a:r>
          </a:p>
        </p:txBody>
      </p:sp>
      <p:sp>
        <p:nvSpPr>
          <p:cNvPr id="52" name="Rectangle 51"/>
          <p:cNvSpPr/>
          <p:nvPr/>
        </p:nvSpPr>
        <p:spPr bwMode="auto">
          <a:xfrm>
            <a:off x="7162800" y="3962400"/>
            <a:ext cx="1828800" cy="304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chemeClr val="tx1"/>
                </a:solidFill>
                <a:latin typeface="Calibri" pitchFamily="34" charset="0"/>
              </a:rPr>
              <a:t>Limits vary by component</a:t>
            </a:r>
          </a:p>
        </p:txBody>
      </p:sp>
      <p:sp>
        <p:nvSpPr>
          <p:cNvPr id="37" name="Rectangle 36"/>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48" name="Rectangle 47"/>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9" name="Rectangle 48"/>
          <p:cNvSpPr/>
          <p:nvPr/>
        </p:nvSpPr>
        <p:spPr bwMode="auto">
          <a:xfrm rot="20915557">
            <a:off x="4064690" y="1863369"/>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4" name="TextBox 53"/>
          <p:cNvSpPr txBox="1"/>
          <p:nvPr/>
        </p:nvSpPr>
        <p:spPr>
          <a:xfrm rot="20854013">
            <a:off x="3980140" y="1904273"/>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Crisis Support Services</a:t>
            </a:r>
          </a:p>
        </p:txBody>
      </p:sp>
      <p:sp>
        <p:nvSpPr>
          <p:cNvPr id="27" name="Rectangle 26"/>
          <p:cNvSpPr/>
          <p:nvPr/>
        </p:nvSpPr>
        <p:spPr>
          <a:xfrm>
            <a:off x="317500" y="2260550"/>
            <a:ext cx="80772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Requires a Qualified Developmental Disability Professional (QDDP) with: </a:t>
            </a:r>
          </a:p>
        </p:txBody>
      </p:sp>
      <p:sp>
        <p:nvSpPr>
          <p:cNvPr id="45" name="TextBox 44"/>
          <p:cNvSpPr txBox="1"/>
          <p:nvPr/>
        </p:nvSpPr>
        <p:spPr>
          <a:xfrm>
            <a:off x="533400" y="2819400"/>
            <a:ext cx="8305800" cy="3016210"/>
          </a:xfrm>
          <a:prstGeom prst="rect">
            <a:avLst/>
          </a:prstGeom>
          <a:noFill/>
        </p:spPr>
        <p:txBody>
          <a:bodyPr wrap="square" rtlCol="0">
            <a:spAutoFit/>
          </a:bodyPr>
          <a:lstStyle/>
          <a:p>
            <a:pPr marL="228600" indent="-228600" algn="l">
              <a:buClr>
                <a:srgbClr val="00B050"/>
              </a:buClr>
              <a:buFont typeface="Wingdings" pitchFamily="2" charset="2"/>
              <a:buChar char="ü"/>
            </a:pPr>
            <a:r>
              <a:rPr lang="en-US" sz="2000" dirty="0">
                <a:solidFill>
                  <a:schemeClr val="tx1"/>
                </a:solidFill>
                <a:latin typeface="Calibri" pitchFamily="34" charset="0"/>
              </a:rPr>
              <a:t>At least one year of documented experience working directly with individuals who have developmental disabilities;  </a:t>
            </a:r>
          </a:p>
          <a:p>
            <a:pPr marL="228600" indent="-228600" algn="l">
              <a:buClr>
                <a:srgbClr val="00B050"/>
              </a:buClr>
              <a:buFont typeface="Wingdings" pitchFamily="2" charset="2"/>
              <a:buChar char="ü"/>
            </a:pPr>
            <a:r>
              <a:rPr lang="en-US" sz="2000" dirty="0">
                <a:solidFill>
                  <a:schemeClr val="tx1"/>
                </a:solidFill>
                <a:latin typeface="Calibri" pitchFamily="34" charset="0"/>
              </a:rPr>
              <a:t>At least a bachelor's degree in a human services field including, but not limited to, sociology, social work, special education, rehabilitation counseling, or psychology; and</a:t>
            </a:r>
          </a:p>
          <a:p>
            <a:pPr marL="228600" indent="-228600" algn="l">
              <a:buClr>
                <a:srgbClr val="00B050"/>
              </a:buClr>
              <a:buFont typeface="Wingdings" pitchFamily="2" charset="2"/>
              <a:buChar char="ü"/>
            </a:pPr>
            <a:r>
              <a:rPr lang="en-US" sz="2000" dirty="0">
                <a:solidFill>
                  <a:schemeClr val="tx1"/>
                </a:solidFill>
                <a:latin typeface="Calibri" pitchFamily="34" charset="0"/>
              </a:rPr>
              <a:t>The required Virginia or national license, registration, or certification, as is applicable, in accordance with his or her profession.</a:t>
            </a:r>
          </a:p>
          <a:p>
            <a:pPr algn="l"/>
            <a:endParaRPr lang="en-US" sz="2000" dirty="0">
              <a:latin typeface="Calibri" pitchFamily="34" charset="0"/>
            </a:endParaRPr>
          </a:p>
        </p:txBody>
      </p:sp>
      <p:sp>
        <p:nvSpPr>
          <p:cNvPr id="19" name="Rectangle 18"/>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20" name="Rectangle 19"/>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animEffect transition="in" filter="fade">
                                      <p:cBhvr>
                                        <p:cTn id="7" dur="1000"/>
                                        <p:tgtEl>
                                          <p:spTgt spid="45">
                                            <p:txEl>
                                              <p:pRg st="1" end="1"/>
                                            </p:txEl>
                                          </p:spTgt>
                                        </p:tgtEl>
                                      </p:cBhvr>
                                    </p:animEffect>
                                    <p:anim calcmode="lin" valueType="num">
                                      <p:cBhvr>
                                        <p:cTn id="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5">
                                            <p:txEl>
                                              <p:pRg st="2" end="2"/>
                                            </p:txEl>
                                          </p:spTgt>
                                        </p:tgtEl>
                                        <p:attrNameLst>
                                          <p:attrName>style.visibility</p:attrName>
                                        </p:attrNameLst>
                                      </p:cBhvr>
                                      <p:to>
                                        <p:strVal val="visible"/>
                                      </p:to>
                                    </p:set>
                                    <p:animEffect transition="in" filter="fade">
                                      <p:cBhvr>
                                        <p:cTn id="14" dur="1000"/>
                                        <p:tgtEl>
                                          <p:spTgt spid="45">
                                            <p:txEl>
                                              <p:pRg st="2" end="2"/>
                                            </p:txEl>
                                          </p:spTgt>
                                        </p:tgtEl>
                                      </p:cBhvr>
                                    </p:animEffect>
                                    <p:anim calcmode="lin" valueType="num">
                                      <p:cBhvr>
                                        <p:cTn id="15"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Crisis Support Services</a:t>
            </a:r>
          </a:p>
        </p:txBody>
      </p:sp>
      <p:sp>
        <p:nvSpPr>
          <p:cNvPr id="27" name="Rectangle 26"/>
          <p:cNvSpPr/>
          <p:nvPr/>
        </p:nvSpPr>
        <p:spPr>
          <a:xfrm>
            <a:off x="762000" y="2133600"/>
            <a:ext cx="6400800" cy="461665"/>
          </a:xfrm>
          <a:prstGeom prst="rect">
            <a:avLst/>
          </a:prstGeom>
        </p:spPr>
        <p:txBody>
          <a:bodyPr wrap="square">
            <a:spAutoFit/>
          </a:bodyPr>
          <a:lstStyle/>
          <a:p>
            <a:pPr lvl="0" algn="l">
              <a:spcBef>
                <a:spcPct val="0"/>
              </a:spcBef>
            </a:pPr>
            <a:r>
              <a:rPr lang="en-US" sz="2400" b="1" dirty="0">
                <a:solidFill>
                  <a:srgbClr val="000000"/>
                </a:solidFill>
                <a:latin typeface="Calibri" pitchFamily="34" charset="0"/>
                <a:ea typeface="Times New Roman" pitchFamily="18" charset="0"/>
                <a:cs typeface="Times New Roman" pitchFamily="18" charset="0"/>
              </a:rPr>
              <a:t>Includes:</a:t>
            </a:r>
          </a:p>
        </p:txBody>
      </p:sp>
      <p:sp>
        <p:nvSpPr>
          <p:cNvPr id="35" name="Rectangle 34"/>
          <p:cNvSpPr/>
          <p:nvPr/>
        </p:nvSpPr>
        <p:spPr>
          <a:xfrm>
            <a:off x="990600" y="2819400"/>
            <a:ext cx="4572000" cy="461665"/>
          </a:xfrm>
          <a:prstGeom prst="rect">
            <a:avLst/>
          </a:prstGeom>
        </p:spPr>
        <p:txBody>
          <a:bodyPr>
            <a:spAutoFit/>
          </a:bodyPr>
          <a:lstStyle/>
          <a:p>
            <a:pPr algn="l">
              <a:buClr>
                <a:srgbClr val="00B050"/>
              </a:buClr>
              <a:buFont typeface="Wingdings" pitchFamily="2" charset="2"/>
              <a:buChar char="ü"/>
            </a:pPr>
            <a:r>
              <a:rPr lang="en-US" sz="2400" dirty="0">
                <a:solidFill>
                  <a:schemeClr val="tx1"/>
                </a:solidFill>
                <a:latin typeface="Calibri" pitchFamily="34" charset="0"/>
              </a:rPr>
              <a:t> Crisis Prevention Services</a:t>
            </a:r>
            <a:endParaRPr lang="en-US" sz="2000" dirty="0">
              <a:latin typeface="Calibri" pitchFamily="34" charset="0"/>
            </a:endParaRPr>
          </a:p>
        </p:txBody>
      </p:sp>
      <p:sp>
        <p:nvSpPr>
          <p:cNvPr id="36" name="Rectangle 35"/>
          <p:cNvSpPr/>
          <p:nvPr/>
        </p:nvSpPr>
        <p:spPr>
          <a:xfrm>
            <a:off x="990600" y="3429000"/>
            <a:ext cx="4572000" cy="461665"/>
          </a:xfrm>
          <a:prstGeom prst="rect">
            <a:avLst/>
          </a:prstGeom>
        </p:spPr>
        <p:txBody>
          <a:bodyPr>
            <a:spAutoFit/>
          </a:bodyPr>
          <a:lstStyle/>
          <a:p>
            <a:pPr algn="l">
              <a:buClr>
                <a:srgbClr val="00B050"/>
              </a:buClr>
              <a:buFont typeface="Wingdings" pitchFamily="2" charset="2"/>
              <a:buChar char="ü"/>
            </a:pPr>
            <a:r>
              <a:rPr lang="en-US" sz="2400" dirty="0">
                <a:solidFill>
                  <a:schemeClr val="tx1"/>
                </a:solidFill>
                <a:latin typeface="Calibri" pitchFamily="34" charset="0"/>
              </a:rPr>
              <a:t> Crisis Intervention Services</a:t>
            </a:r>
            <a:endParaRPr lang="en-US" sz="2000" dirty="0">
              <a:latin typeface="Calibri" pitchFamily="34" charset="0"/>
            </a:endParaRPr>
          </a:p>
        </p:txBody>
      </p:sp>
      <p:sp>
        <p:nvSpPr>
          <p:cNvPr id="37" name="Rectangle 36"/>
          <p:cNvSpPr/>
          <p:nvPr/>
        </p:nvSpPr>
        <p:spPr>
          <a:xfrm>
            <a:off x="990600" y="4038600"/>
            <a:ext cx="4419600" cy="461665"/>
          </a:xfrm>
          <a:prstGeom prst="rect">
            <a:avLst/>
          </a:prstGeom>
        </p:spPr>
        <p:txBody>
          <a:bodyPr wrap="square">
            <a:spAutoFit/>
          </a:bodyPr>
          <a:lstStyle/>
          <a:p>
            <a:pPr algn="l">
              <a:buClr>
                <a:srgbClr val="00B050"/>
              </a:buClr>
              <a:buFont typeface="Wingdings" pitchFamily="2" charset="2"/>
              <a:buChar char="ü"/>
            </a:pPr>
            <a:r>
              <a:rPr lang="en-US" sz="2400" dirty="0">
                <a:solidFill>
                  <a:schemeClr val="tx1"/>
                </a:solidFill>
                <a:latin typeface="Calibri" pitchFamily="34" charset="0"/>
              </a:rPr>
              <a:t> Crisis Stabilization Services</a:t>
            </a:r>
            <a:endParaRPr lang="en-US" sz="2000" dirty="0">
              <a:latin typeface="Calibri" pitchFamily="34" charset="0"/>
            </a:endParaRPr>
          </a:p>
        </p:txBody>
      </p:sp>
      <p:sp>
        <p:nvSpPr>
          <p:cNvPr id="21" name="Rectangle 20"/>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22" name="Rectangle 21"/>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
        <p:nvSpPr>
          <p:cNvPr id="5" name="Rectangle 4"/>
          <p:cNvSpPr/>
          <p:nvPr/>
        </p:nvSpPr>
        <p:spPr>
          <a:xfrm>
            <a:off x="318688" y="1600200"/>
            <a:ext cx="3465116" cy="646331"/>
          </a:xfrm>
          <a:prstGeom prst="rect">
            <a:avLst/>
          </a:prstGeom>
        </p:spPr>
        <p:txBody>
          <a:bodyPr wrap="none">
            <a:spAutoFit/>
          </a:bodyPr>
          <a:lstStyle/>
          <a:p>
            <a:pPr>
              <a:buNone/>
            </a:pPr>
            <a:r>
              <a:rPr lang="en-US" sz="3600" b="1" dirty="0">
                <a:solidFill>
                  <a:schemeClr val="tx1"/>
                </a:solidFill>
                <a:latin typeface="Calibri" pitchFamily="34" charset="0"/>
              </a:rPr>
              <a:t>Gives </a:t>
            </a:r>
            <a:r>
              <a:rPr lang="en-US" sz="3600" b="1" u="sng" dirty="0">
                <a:solidFill>
                  <a:schemeClr val="tx1"/>
                </a:solidFill>
                <a:latin typeface="Calibri" pitchFamily="34" charset="0"/>
              </a:rPr>
              <a:t>providers</a:t>
            </a:r>
            <a:r>
              <a:rPr lang="en-US" sz="3600" b="1" dirty="0">
                <a:solidFill>
                  <a:schemeClr val="tx1"/>
                </a:solidFill>
                <a:latin typeface="Calibri" pitchFamily="34" charset="0"/>
              </a:rPr>
              <a:t>…</a:t>
            </a:r>
          </a:p>
        </p:txBody>
      </p:sp>
      <p:sp>
        <p:nvSpPr>
          <p:cNvPr id="6" name="Content Placeholder 2"/>
          <p:cNvSpPr>
            <a:spLocks noGrp="1"/>
          </p:cNvSpPr>
          <p:nvPr>
            <p:ph idx="1"/>
          </p:nvPr>
        </p:nvSpPr>
        <p:spPr>
          <a:xfrm>
            <a:off x="304800" y="2362200"/>
            <a:ext cx="8229600" cy="4724400"/>
          </a:xfrm>
        </p:spPr>
        <p:txBody>
          <a:bodyPr>
            <a:normAutofit/>
          </a:bodyPr>
          <a:lstStyle/>
          <a:p>
            <a:r>
              <a:rPr lang="en-US" dirty="0">
                <a:latin typeface="Calibri" pitchFamily="34" charset="0"/>
              </a:rPr>
              <a:t>Enhanced service delivery options</a:t>
            </a:r>
            <a:endParaRPr lang="en-US" strike="sngStrike" dirty="0">
              <a:solidFill>
                <a:srgbClr val="FF0000"/>
              </a:solidFill>
              <a:latin typeface="Calibri" pitchFamily="34" charset="0"/>
            </a:endParaRPr>
          </a:p>
          <a:p>
            <a:r>
              <a:rPr lang="en-US" dirty="0">
                <a:latin typeface="Calibri" pitchFamily="34" charset="0"/>
              </a:rPr>
              <a:t>Increased flexibility in service design</a:t>
            </a:r>
            <a:endParaRPr lang="en-US" strike="sngStrike" dirty="0">
              <a:solidFill>
                <a:srgbClr val="FF0000"/>
              </a:solidFill>
              <a:latin typeface="Calibri" pitchFamily="34" charset="0"/>
            </a:endParaRPr>
          </a:p>
          <a:p>
            <a:r>
              <a:rPr lang="en-US" dirty="0">
                <a:latin typeface="Calibri" pitchFamily="34" charset="0"/>
              </a:rPr>
              <a:t>Rates that </a:t>
            </a:r>
            <a:r>
              <a:rPr lang="en-US" dirty="0" smtClean="0">
                <a:latin typeface="Calibri" pitchFamily="34" charset="0"/>
              </a:rPr>
              <a:t>better ensure qualified</a:t>
            </a:r>
            <a:r>
              <a:rPr lang="en-US" dirty="0">
                <a:latin typeface="Calibri" pitchFamily="34" charset="0"/>
              </a:rPr>
              <a:t>, well-trained staff to </a:t>
            </a:r>
            <a:r>
              <a:rPr lang="en-US" dirty="0" smtClean="0">
                <a:latin typeface="Calibri" pitchFamily="34" charset="0"/>
              </a:rPr>
              <a:t>support </a:t>
            </a:r>
            <a:r>
              <a:rPr lang="en-US" dirty="0">
                <a:latin typeface="Calibri" pitchFamily="34" charset="0"/>
              </a:rPr>
              <a:t>individuals’ changing needs</a:t>
            </a:r>
          </a:p>
          <a:p>
            <a:r>
              <a:rPr lang="en-US" dirty="0">
                <a:latin typeface="Calibri" pitchFamily="34" charset="0"/>
              </a:rPr>
              <a:t>Rates that incentivize and support smaller, more community integrated residential settings</a:t>
            </a:r>
          </a:p>
          <a:p>
            <a:endParaRPr lang="en-US" sz="3200" dirty="0">
              <a:latin typeface="Calibri" pitchFamily="34" charset="0"/>
            </a:endParaRPr>
          </a:p>
        </p:txBody>
      </p:sp>
      <p:pic>
        <p:nvPicPr>
          <p:cNvPr id="7" name="Picture 6" descr="professional.jpg"/>
          <p:cNvPicPr>
            <a:picLocks noChangeAspect="1"/>
          </p:cNvPicPr>
          <p:nvPr/>
        </p:nvPicPr>
        <p:blipFill>
          <a:blip r:embed="rId3" cstate="print"/>
          <a:stretch>
            <a:fillRect/>
          </a:stretch>
        </p:blipFill>
        <p:spPr>
          <a:xfrm>
            <a:off x="7029450" y="4876800"/>
            <a:ext cx="2019300" cy="18806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Crisis Support Services</a:t>
            </a:r>
          </a:p>
        </p:txBody>
      </p:sp>
      <p:sp>
        <p:nvSpPr>
          <p:cNvPr id="35" name="Rectangle 34"/>
          <p:cNvSpPr/>
          <p:nvPr/>
        </p:nvSpPr>
        <p:spPr>
          <a:xfrm>
            <a:off x="990600" y="2819400"/>
            <a:ext cx="4572000" cy="461665"/>
          </a:xfrm>
          <a:prstGeom prst="rect">
            <a:avLst/>
          </a:prstGeom>
        </p:spPr>
        <p:txBody>
          <a:bodyPr>
            <a:spAutoFit/>
          </a:bodyPr>
          <a:lstStyle/>
          <a:p>
            <a:pPr algn="l">
              <a:buClr>
                <a:srgbClr val="00B050"/>
              </a:buClr>
              <a:buFont typeface="Wingdings" pitchFamily="2" charset="2"/>
              <a:buChar char="ü"/>
            </a:pPr>
            <a:r>
              <a:rPr lang="en-US" sz="2400" dirty="0">
                <a:solidFill>
                  <a:schemeClr val="tx1"/>
                </a:solidFill>
                <a:latin typeface="Calibri" pitchFamily="34" charset="0"/>
              </a:rPr>
              <a:t> Crisis </a:t>
            </a:r>
            <a:r>
              <a:rPr lang="en-US" sz="2400" u="sng" dirty="0">
                <a:solidFill>
                  <a:schemeClr val="tx1"/>
                </a:solidFill>
                <a:latin typeface="Calibri" pitchFamily="34" charset="0"/>
              </a:rPr>
              <a:t>Prevention</a:t>
            </a:r>
            <a:r>
              <a:rPr lang="en-US" sz="2400" dirty="0">
                <a:solidFill>
                  <a:schemeClr val="tx1"/>
                </a:solidFill>
                <a:latin typeface="Calibri" pitchFamily="34" charset="0"/>
              </a:rPr>
              <a:t> Services</a:t>
            </a:r>
            <a:endParaRPr lang="en-US" sz="2000" dirty="0">
              <a:latin typeface="Calibri" pitchFamily="34" charset="0"/>
            </a:endParaRPr>
          </a:p>
        </p:txBody>
      </p:sp>
      <p:sp>
        <p:nvSpPr>
          <p:cNvPr id="46" name="TextBox 45"/>
          <p:cNvSpPr txBox="1"/>
          <p:nvPr/>
        </p:nvSpPr>
        <p:spPr>
          <a:xfrm>
            <a:off x="1066800" y="3581400"/>
            <a:ext cx="7391400" cy="1323439"/>
          </a:xfrm>
          <a:prstGeom prst="rect">
            <a:avLst/>
          </a:prstGeom>
          <a:noFill/>
        </p:spPr>
        <p:txBody>
          <a:bodyPr wrap="square" rtlCol="0">
            <a:spAutoFit/>
          </a:bodyPr>
          <a:lstStyle/>
          <a:p>
            <a:pPr algn="l"/>
            <a:r>
              <a:rPr lang="en-US" sz="2000" dirty="0">
                <a:solidFill>
                  <a:schemeClr val="tx1"/>
                </a:solidFill>
                <a:latin typeface="Calibri" pitchFamily="34" charset="0"/>
              </a:rPr>
              <a:t>Provides ongoing assessment of an individual’s medical, cognitive, and behavioral status as well as predictors of self injurious, disruptive, or destructive behaviors, with the initiation of positive behavior supports to prevent occurrence of crisis situations.  </a:t>
            </a:r>
            <a:endParaRPr lang="en-US" sz="2000" dirty="0">
              <a:latin typeface="Calibri" pitchFamily="34" charset="0"/>
            </a:endParaRPr>
          </a:p>
        </p:txBody>
      </p:sp>
      <p:sp>
        <p:nvSpPr>
          <p:cNvPr id="47" name="Freeform 46"/>
          <p:cNvSpPr/>
          <p:nvPr/>
        </p:nvSpPr>
        <p:spPr bwMode="auto">
          <a:xfrm>
            <a:off x="4876800" y="1905000"/>
            <a:ext cx="3851564" cy="1094509"/>
          </a:xfrm>
          <a:custGeom>
            <a:avLst/>
            <a:gdLst>
              <a:gd name="connsiteX0" fmla="*/ 0 w 3851564"/>
              <a:gd name="connsiteY0" fmla="*/ 879764 h 1094509"/>
              <a:gd name="connsiteX1" fmla="*/ 1427018 w 3851564"/>
              <a:gd name="connsiteY1" fmla="*/ 6927 h 1094509"/>
              <a:gd name="connsiteX2" fmla="*/ 3394364 w 3851564"/>
              <a:gd name="connsiteY2" fmla="*/ 921327 h 1094509"/>
              <a:gd name="connsiteX3" fmla="*/ 3851564 w 3851564"/>
              <a:gd name="connsiteY3" fmla="*/ 1046018 h 1094509"/>
            </a:gdLst>
            <a:ahLst/>
            <a:cxnLst>
              <a:cxn ang="0">
                <a:pos x="connsiteX0" y="connsiteY0"/>
              </a:cxn>
              <a:cxn ang="0">
                <a:pos x="connsiteX1" y="connsiteY1"/>
              </a:cxn>
              <a:cxn ang="0">
                <a:pos x="connsiteX2" y="connsiteY2"/>
              </a:cxn>
              <a:cxn ang="0">
                <a:pos x="connsiteX3" y="connsiteY3"/>
              </a:cxn>
            </a:cxnLst>
            <a:rect l="l" t="t" r="r" b="b"/>
            <a:pathLst>
              <a:path w="3851564" h="1094509">
                <a:moveTo>
                  <a:pt x="0" y="879764"/>
                </a:moveTo>
                <a:cubicBezTo>
                  <a:pt x="430645" y="439882"/>
                  <a:pt x="861291" y="0"/>
                  <a:pt x="1427018" y="6927"/>
                </a:cubicBezTo>
                <a:cubicBezTo>
                  <a:pt x="1992745" y="13854"/>
                  <a:pt x="2990273" y="748145"/>
                  <a:pt x="3394364" y="921327"/>
                </a:cubicBezTo>
                <a:cubicBezTo>
                  <a:pt x="3798455" y="1094509"/>
                  <a:pt x="3825009" y="1070263"/>
                  <a:pt x="3851564" y="1046018"/>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8" name="5-Point Star 47"/>
          <p:cNvSpPr/>
          <p:nvPr/>
        </p:nvSpPr>
        <p:spPr bwMode="auto">
          <a:xfrm>
            <a:off x="4648200" y="2438400"/>
            <a:ext cx="609600" cy="533400"/>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22" name="Rectangle 21"/>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461665"/>
          </a:xfrm>
          <a:prstGeom prst="rect">
            <a:avLst/>
          </a:prstGeom>
          <a:noFill/>
          <a:ln w="9525">
            <a:noFill/>
            <a:miter lim="800000"/>
            <a:headEnd/>
            <a:tailEnd/>
          </a:ln>
        </p:spPr>
        <p:txBody>
          <a:bodyPr wrap="square">
            <a:spAutoFit/>
          </a:bodyPr>
          <a:lstStyle/>
          <a:p>
            <a:pPr algn="l"/>
            <a:r>
              <a:rPr lang="en-US" sz="2400" u="sng" dirty="0">
                <a:solidFill>
                  <a:schemeClr val="tx1"/>
                </a:solidFill>
                <a:latin typeface="Calibri" pitchFamily="34" charset="0"/>
                <a:ea typeface="Calibri"/>
                <a:cs typeface="Times New Roman"/>
              </a:rPr>
              <a:t>Crisis Support Services</a:t>
            </a:r>
          </a:p>
        </p:txBody>
      </p:sp>
      <p:sp>
        <p:nvSpPr>
          <p:cNvPr id="35" name="Rectangle 34"/>
          <p:cNvSpPr/>
          <p:nvPr/>
        </p:nvSpPr>
        <p:spPr>
          <a:xfrm>
            <a:off x="990600" y="2819400"/>
            <a:ext cx="4572000" cy="461665"/>
          </a:xfrm>
          <a:prstGeom prst="rect">
            <a:avLst/>
          </a:prstGeom>
        </p:spPr>
        <p:txBody>
          <a:bodyPr>
            <a:spAutoFit/>
          </a:bodyPr>
          <a:lstStyle/>
          <a:p>
            <a:pPr algn="l">
              <a:buClr>
                <a:srgbClr val="00B050"/>
              </a:buClr>
              <a:buFont typeface="Wingdings" pitchFamily="2" charset="2"/>
              <a:buChar char="ü"/>
            </a:pPr>
            <a:r>
              <a:rPr lang="en-US" sz="2400" dirty="0">
                <a:solidFill>
                  <a:schemeClr val="tx1"/>
                </a:solidFill>
                <a:latin typeface="Calibri" pitchFamily="34" charset="0"/>
              </a:rPr>
              <a:t> Crisis </a:t>
            </a:r>
            <a:r>
              <a:rPr lang="en-US" sz="2400" u="sng" dirty="0">
                <a:solidFill>
                  <a:schemeClr val="tx1"/>
                </a:solidFill>
                <a:latin typeface="Calibri" pitchFamily="34" charset="0"/>
              </a:rPr>
              <a:t>Intervention</a:t>
            </a:r>
            <a:r>
              <a:rPr lang="en-US" sz="2400" dirty="0">
                <a:solidFill>
                  <a:schemeClr val="tx1"/>
                </a:solidFill>
                <a:latin typeface="Calibri" pitchFamily="34" charset="0"/>
              </a:rPr>
              <a:t> Services</a:t>
            </a:r>
            <a:endParaRPr lang="en-US" sz="2000" dirty="0">
              <a:latin typeface="Calibri" pitchFamily="34" charset="0"/>
            </a:endParaRPr>
          </a:p>
        </p:txBody>
      </p:sp>
      <p:sp>
        <p:nvSpPr>
          <p:cNvPr id="21" name="TextBox 20"/>
          <p:cNvSpPr txBox="1"/>
          <p:nvPr/>
        </p:nvSpPr>
        <p:spPr>
          <a:xfrm>
            <a:off x="1066800" y="3505200"/>
            <a:ext cx="7239000" cy="1015663"/>
          </a:xfrm>
          <a:prstGeom prst="rect">
            <a:avLst/>
          </a:prstGeom>
          <a:noFill/>
        </p:spPr>
        <p:txBody>
          <a:bodyPr wrap="square" rtlCol="0">
            <a:spAutoFit/>
          </a:bodyPr>
          <a:lstStyle/>
          <a:p>
            <a:pPr algn="l"/>
            <a:r>
              <a:rPr lang="en-US" sz="2000" dirty="0">
                <a:solidFill>
                  <a:schemeClr val="tx1"/>
                </a:solidFill>
                <a:latin typeface="Calibri" pitchFamily="34" charset="0"/>
              </a:rPr>
              <a:t>Used in the midst of the crisis to prevent the further escalation of the situation and to maintain the immediate personal safety of those involved.</a:t>
            </a:r>
            <a:endParaRPr lang="en-US" sz="2000" dirty="0">
              <a:latin typeface="Calibri" pitchFamily="34" charset="0"/>
            </a:endParaRPr>
          </a:p>
        </p:txBody>
      </p:sp>
      <p:sp>
        <p:nvSpPr>
          <p:cNvPr id="22" name="Freeform 21"/>
          <p:cNvSpPr/>
          <p:nvPr/>
        </p:nvSpPr>
        <p:spPr bwMode="auto">
          <a:xfrm>
            <a:off x="4876800" y="1905000"/>
            <a:ext cx="3851564" cy="1094509"/>
          </a:xfrm>
          <a:custGeom>
            <a:avLst/>
            <a:gdLst>
              <a:gd name="connsiteX0" fmla="*/ 0 w 3851564"/>
              <a:gd name="connsiteY0" fmla="*/ 879764 h 1094509"/>
              <a:gd name="connsiteX1" fmla="*/ 1427018 w 3851564"/>
              <a:gd name="connsiteY1" fmla="*/ 6927 h 1094509"/>
              <a:gd name="connsiteX2" fmla="*/ 3394364 w 3851564"/>
              <a:gd name="connsiteY2" fmla="*/ 921327 h 1094509"/>
              <a:gd name="connsiteX3" fmla="*/ 3851564 w 3851564"/>
              <a:gd name="connsiteY3" fmla="*/ 1046018 h 1094509"/>
            </a:gdLst>
            <a:ahLst/>
            <a:cxnLst>
              <a:cxn ang="0">
                <a:pos x="connsiteX0" y="connsiteY0"/>
              </a:cxn>
              <a:cxn ang="0">
                <a:pos x="connsiteX1" y="connsiteY1"/>
              </a:cxn>
              <a:cxn ang="0">
                <a:pos x="connsiteX2" y="connsiteY2"/>
              </a:cxn>
              <a:cxn ang="0">
                <a:pos x="connsiteX3" y="connsiteY3"/>
              </a:cxn>
            </a:cxnLst>
            <a:rect l="l" t="t" r="r" b="b"/>
            <a:pathLst>
              <a:path w="3851564" h="1094509">
                <a:moveTo>
                  <a:pt x="0" y="879764"/>
                </a:moveTo>
                <a:cubicBezTo>
                  <a:pt x="430645" y="439882"/>
                  <a:pt x="861291" y="0"/>
                  <a:pt x="1427018" y="6927"/>
                </a:cubicBezTo>
                <a:cubicBezTo>
                  <a:pt x="1992745" y="13854"/>
                  <a:pt x="2990273" y="748145"/>
                  <a:pt x="3394364" y="921327"/>
                </a:cubicBezTo>
                <a:cubicBezTo>
                  <a:pt x="3798455" y="1094509"/>
                  <a:pt x="3825009" y="1070263"/>
                  <a:pt x="3851564" y="1046018"/>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3" name="5-Point Star 22"/>
          <p:cNvSpPr/>
          <p:nvPr/>
        </p:nvSpPr>
        <p:spPr bwMode="auto">
          <a:xfrm>
            <a:off x="5943600" y="1600200"/>
            <a:ext cx="609600" cy="533400"/>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5" name="Rectangle 24"/>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7" name="Rectangle 26"/>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461665"/>
          </a:xfrm>
          <a:prstGeom prst="rect">
            <a:avLst/>
          </a:prstGeom>
          <a:noFill/>
          <a:ln w="9525">
            <a:noFill/>
            <a:miter lim="800000"/>
            <a:headEnd/>
            <a:tailEnd/>
          </a:ln>
        </p:spPr>
        <p:txBody>
          <a:bodyPr wrap="square">
            <a:spAutoFit/>
          </a:bodyPr>
          <a:lstStyle/>
          <a:p>
            <a:pPr algn="l"/>
            <a:r>
              <a:rPr lang="en-US" sz="2400" u="sng" dirty="0">
                <a:solidFill>
                  <a:schemeClr val="tx1"/>
                </a:solidFill>
                <a:latin typeface="Calibri" pitchFamily="34" charset="0"/>
                <a:ea typeface="Calibri"/>
                <a:cs typeface="Times New Roman"/>
              </a:rPr>
              <a:t>Crisis Support Services</a:t>
            </a:r>
          </a:p>
        </p:txBody>
      </p:sp>
      <p:sp>
        <p:nvSpPr>
          <p:cNvPr id="35" name="Rectangle 34"/>
          <p:cNvSpPr/>
          <p:nvPr/>
        </p:nvSpPr>
        <p:spPr>
          <a:xfrm>
            <a:off x="990600" y="2819400"/>
            <a:ext cx="4572000" cy="461665"/>
          </a:xfrm>
          <a:prstGeom prst="rect">
            <a:avLst/>
          </a:prstGeom>
        </p:spPr>
        <p:txBody>
          <a:bodyPr>
            <a:spAutoFit/>
          </a:bodyPr>
          <a:lstStyle/>
          <a:p>
            <a:pPr algn="l">
              <a:buClr>
                <a:srgbClr val="00B050"/>
              </a:buClr>
              <a:buFont typeface="Wingdings" pitchFamily="2" charset="2"/>
              <a:buChar char="ü"/>
            </a:pPr>
            <a:r>
              <a:rPr lang="en-US" sz="2400" dirty="0">
                <a:solidFill>
                  <a:schemeClr val="tx1"/>
                </a:solidFill>
                <a:latin typeface="Calibri" pitchFamily="34" charset="0"/>
              </a:rPr>
              <a:t> Crisis </a:t>
            </a:r>
            <a:r>
              <a:rPr lang="en-US" sz="2400" u="sng" dirty="0">
                <a:solidFill>
                  <a:schemeClr val="tx1"/>
                </a:solidFill>
                <a:latin typeface="Calibri" pitchFamily="34" charset="0"/>
              </a:rPr>
              <a:t>Stabilization</a:t>
            </a:r>
            <a:r>
              <a:rPr lang="en-US" sz="2400" dirty="0">
                <a:solidFill>
                  <a:schemeClr val="tx1"/>
                </a:solidFill>
                <a:latin typeface="Calibri" pitchFamily="34" charset="0"/>
              </a:rPr>
              <a:t> Services</a:t>
            </a:r>
            <a:endParaRPr lang="en-US" sz="2000" dirty="0">
              <a:latin typeface="Calibri" pitchFamily="34" charset="0"/>
            </a:endParaRPr>
          </a:p>
        </p:txBody>
      </p:sp>
      <p:sp>
        <p:nvSpPr>
          <p:cNvPr id="21" name="TextBox 20"/>
          <p:cNvSpPr txBox="1"/>
          <p:nvPr/>
        </p:nvSpPr>
        <p:spPr>
          <a:xfrm>
            <a:off x="990600" y="3581400"/>
            <a:ext cx="7696200" cy="1631216"/>
          </a:xfrm>
          <a:prstGeom prst="rect">
            <a:avLst/>
          </a:prstGeom>
          <a:noFill/>
        </p:spPr>
        <p:txBody>
          <a:bodyPr wrap="square" rtlCol="0">
            <a:spAutoFit/>
          </a:bodyPr>
          <a:lstStyle/>
          <a:p>
            <a:pPr algn="l"/>
            <a:r>
              <a:rPr lang="en-US" sz="2000" dirty="0">
                <a:solidFill>
                  <a:schemeClr val="tx1"/>
                </a:solidFill>
                <a:latin typeface="Calibri" pitchFamily="34" charset="0"/>
              </a:rPr>
              <a:t>Begin once the acuity of the situation has resolved and there is no longer an immediate threat to the health and safety of those involved. Geared toward gaining a full understanding of all of the factors that precipitated the crisis and may have maintained it until trained staff from outside the immediate situation arrived.</a:t>
            </a:r>
            <a:endParaRPr lang="en-US" sz="2000" dirty="0">
              <a:latin typeface="Calibri" pitchFamily="34" charset="0"/>
            </a:endParaRPr>
          </a:p>
        </p:txBody>
      </p:sp>
      <p:sp>
        <p:nvSpPr>
          <p:cNvPr id="22" name="Freeform 21"/>
          <p:cNvSpPr/>
          <p:nvPr/>
        </p:nvSpPr>
        <p:spPr bwMode="auto">
          <a:xfrm>
            <a:off x="4876800" y="1905000"/>
            <a:ext cx="3851564" cy="1094509"/>
          </a:xfrm>
          <a:custGeom>
            <a:avLst/>
            <a:gdLst>
              <a:gd name="connsiteX0" fmla="*/ 0 w 3851564"/>
              <a:gd name="connsiteY0" fmla="*/ 879764 h 1094509"/>
              <a:gd name="connsiteX1" fmla="*/ 1427018 w 3851564"/>
              <a:gd name="connsiteY1" fmla="*/ 6927 h 1094509"/>
              <a:gd name="connsiteX2" fmla="*/ 3394364 w 3851564"/>
              <a:gd name="connsiteY2" fmla="*/ 921327 h 1094509"/>
              <a:gd name="connsiteX3" fmla="*/ 3851564 w 3851564"/>
              <a:gd name="connsiteY3" fmla="*/ 1046018 h 1094509"/>
            </a:gdLst>
            <a:ahLst/>
            <a:cxnLst>
              <a:cxn ang="0">
                <a:pos x="connsiteX0" y="connsiteY0"/>
              </a:cxn>
              <a:cxn ang="0">
                <a:pos x="connsiteX1" y="connsiteY1"/>
              </a:cxn>
              <a:cxn ang="0">
                <a:pos x="connsiteX2" y="connsiteY2"/>
              </a:cxn>
              <a:cxn ang="0">
                <a:pos x="connsiteX3" y="connsiteY3"/>
              </a:cxn>
            </a:cxnLst>
            <a:rect l="l" t="t" r="r" b="b"/>
            <a:pathLst>
              <a:path w="3851564" h="1094509">
                <a:moveTo>
                  <a:pt x="0" y="879764"/>
                </a:moveTo>
                <a:cubicBezTo>
                  <a:pt x="430645" y="439882"/>
                  <a:pt x="861291" y="0"/>
                  <a:pt x="1427018" y="6927"/>
                </a:cubicBezTo>
                <a:cubicBezTo>
                  <a:pt x="1992745" y="13854"/>
                  <a:pt x="2990273" y="748145"/>
                  <a:pt x="3394364" y="921327"/>
                </a:cubicBezTo>
                <a:cubicBezTo>
                  <a:pt x="3798455" y="1094509"/>
                  <a:pt x="3825009" y="1070263"/>
                  <a:pt x="3851564" y="1046018"/>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3" name="5-Point Star 22"/>
          <p:cNvSpPr/>
          <p:nvPr/>
        </p:nvSpPr>
        <p:spPr bwMode="auto">
          <a:xfrm>
            <a:off x="8001000" y="2590800"/>
            <a:ext cx="609600" cy="533400"/>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5" name="Rectangle 24"/>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7" name="Rectangle 26"/>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461665"/>
          </a:xfrm>
          <a:prstGeom prst="rect">
            <a:avLst/>
          </a:prstGeom>
          <a:noFill/>
          <a:ln w="9525">
            <a:noFill/>
            <a:miter lim="800000"/>
            <a:headEnd/>
            <a:tailEnd/>
          </a:ln>
        </p:spPr>
        <p:txBody>
          <a:bodyPr wrap="square">
            <a:spAutoFit/>
          </a:bodyPr>
          <a:lstStyle/>
          <a:p>
            <a:pPr algn="l"/>
            <a:r>
              <a:rPr lang="en-US" sz="2400" u="sng" dirty="0">
                <a:solidFill>
                  <a:schemeClr val="tx1"/>
                </a:solidFill>
                <a:latin typeface="Calibri" pitchFamily="34" charset="0"/>
                <a:ea typeface="Calibri"/>
                <a:cs typeface="Times New Roman"/>
              </a:rPr>
              <a:t>Crisis Support Services</a:t>
            </a:r>
          </a:p>
        </p:txBody>
      </p:sp>
      <p:sp>
        <p:nvSpPr>
          <p:cNvPr id="22" name="Freeform 21"/>
          <p:cNvSpPr/>
          <p:nvPr/>
        </p:nvSpPr>
        <p:spPr bwMode="auto">
          <a:xfrm>
            <a:off x="4876800" y="1905000"/>
            <a:ext cx="3851564" cy="1094509"/>
          </a:xfrm>
          <a:custGeom>
            <a:avLst/>
            <a:gdLst>
              <a:gd name="connsiteX0" fmla="*/ 0 w 3851564"/>
              <a:gd name="connsiteY0" fmla="*/ 879764 h 1094509"/>
              <a:gd name="connsiteX1" fmla="*/ 1427018 w 3851564"/>
              <a:gd name="connsiteY1" fmla="*/ 6927 h 1094509"/>
              <a:gd name="connsiteX2" fmla="*/ 3394364 w 3851564"/>
              <a:gd name="connsiteY2" fmla="*/ 921327 h 1094509"/>
              <a:gd name="connsiteX3" fmla="*/ 3851564 w 3851564"/>
              <a:gd name="connsiteY3" fmla="*/ 1046018 h 1094509"/>
            </a:gdLst>
            <a:ahLst/>
            <a:cxnLst>
              <a:cxn ang="0">
                <a:pos x="connsiteX0" y="connsiteY0"/>
              </a:cxn>
              <a:cxn ang="0">
                <a:pos x="connsiteX1" y="connsiteY1"/>
              </a:cxn>
              <a:cxn ang="0">
                <a:pos x="connsiteX2" y="connsiteY2"/>
              </a:cxn>
              <a:cxn ang="0">
                <a:pos x="connsiteX3" y="connsiteY3"/>
              </a:cxn>
            </a:cxnLst>
            <a:rect l="l" t="t" r="r" b="b"/>
            <a:pathLst>
              <a:path w="3851564" h="1094509">
                <a:moveTo>
                  <a:pt x="0" y="879764"/>
                </a:moveTo>
                <a:cubicBezTo>
                  <a:pt x="430645" y="439882"/>
                  <a:pt x="861291" y="0"/>
                  <a:pt x="1427018" y="6927"/>
                </a:cubicBezTo>
                <a:cubicBezTo>
                  <a:pt x="1992745" y="13854"/>
                  <a:pt x="2990273" y="748145"/>
                  <a:pt x="3394364" y="921327"/>
                </a:cubicBezTo>
                <a:cubicBezTo>
                  <a:pt x="3798455" y="1094509"/>
                  <a:pt x="3825009" y="1070263"/>
                  <a:pt x="3851564" y="1046018"/>
                </a:cubicBezTo>
              </a:path>
            </a:pathLst>
          </a:cu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3" name="5-Point Star 22"/>
          <p:cNvSpPr/>
          <p:nvPr/>
        </p:nvSpPr>
        <p:spPr bwMode="auto">
          <a:xfrm>
            <a:off x="8001000" y="2590800"/>
            <a:ext cx="609600" cy="533400"/>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5" name="TextBox 24"/>
          <p:cNvSpPr txBox="1"/>
          <p:nvPr/>
        </p:nvSpPr>
        <p:spPr>
          <a:xfrm>
            <a:off x="533400" y="3581400"/>
            <a:ext cx="8077200" cy="1384995"/>
          </a:xfrm>
          <a:prstGeom prst="rect">
            <a:avLst/>
          </a:prstGeom>
          <a:noFill/>
        </p:spPr>
        <p:txBody>
          <a:bodyPr wrap="square" rtlCol="0">
            <a:spAutoFit/>
          </a:bodyPr>
          <a:lstStyle/>
          <a:p>
            <a:pPr algn="l">
              <a:spcBef>
                <a:spcPts val="0"/>
              </a:spcBef>
            </a:pPr>
            <a:r>
              <a:rPr lang="en-US" sz="2800" dirty="0">
                <a:solidFill>
                  <a:schemeClr val="tx1"/>
                </a:solidFill>
                <a:latin typeface="Calibri" pitchFamily="34" charset="0"/>
              </a:rPr>
              <a:t>30 days/ year of crisis prevention;</a:t>
            </a:r>
          </a:p>
          <a:p>
            <a:pPr algn="l">
              <a:spcBef>
                <a:spcPts val="0"/>
              </a:spcBef>
            </a:pPr>
            <a:r>
              <a:rPr lang="en-US" sz="2800" dirty="0">
                <a:solidFill>
                  <a:schemeClr val="tx1"/>
                </a:solidFill>
                <a:latin typeface="Calibri" pitchFamily="34" charset="0"/>
              </a:rPr>
              <a:t>90 days/ year of crisis intervention;</a:t>
            </a:r>
          </a:p>
          <a:p>
            <a:pPr algn="l">
              <a:spcBef>
                <a:spcPts val="0"/>
              </a:spcBef>
            </a:pPr>
            <a:r>
              <a:rPr lang="en-US" sz="2800" dirty="0">
                <a:solidFill>
                  <a:schemeClr val="tx1"/>
                </a:solidFill>
                <a:latin typeface="Calibri" pitchFamily="34" charset="0"/>
              </a:rPr>
              <a:t>60 days/ year of crisis stabilization </a:t>
            </a:r>
            <a:r>
              <a:rPr lang="en-US" sz="1600" dirty="0">
                <a:solidFill>
                  <a:schemeClr val="tx1"/>
                </a:solidFill>
                <a:latin typeface="Calibri" pitchFamily="34" charset="0"/>
              </a:rPr>
              <a:t>(authorized in 15 day increments). </a:t>
            </a:r>
            <a:endParaRPr lang="en-US" sz="2800" dirty="0">
              <a:solidFill>
                <a:schemeClr val="tx1"/>
              </a:solidFill>
              <a:latin typeface="Calibri" pitchFamily="34" charset="0"/>
            </a:endParaRPr>
          </a:p>
        </p:txBody>
      </p:sp>
      <p:sp>
        <p:nvSpPr>
          <p:cNvPr id="27" name="5-Point Star 26"/>
          <p:cNvSpPr/>
          <p:nvPr/>
        </p:nvSpPr>
        <p:spPr bwMode="auto">
          <a:xfrm>
            <a:off x="5943600" y="1600200"/>
            <a:ext cx="609600" cy="533400"/>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9" name="5-Point Star 28"/>
          <p:cNvSpPr/>
          <p:nvPr/>
        </p:nvSpPr>
        <p:spPr bwMode="auto">
          <a:xfrm>
            <a:off x="4648200" y="2438400"/>
            <a:ext cx="609600" cy="533400"/>
          </a:xfrm>
          <a:prstGeom prst="star5">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7" name="TextBox 9"/>
          <p:cNvSpPr txBox="1">
            <a:spLocks noChangeArrowheads="1"/>
          </p:cNvSpPr>
          <p:nvPr/>
        </p:nvSpPr>
        <p:spPr bwMode="auto">
          <a:xfrm>
            <a:off x="457200" y="2895600"/>
            <a:ext cx="3169186"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l">
              <a:spcBef>
                <a:spcPts val="0"/>
              </a:spcBef>
              <a:defRPr/>
            </a:pPr>
            <a:r>
              <a:rPr lang="en-US" sz="2400" dirty="0">
                <a:solidFill>
                  <a:schemeClr val="tx1"/>
                </a:solidFill>
              </a:rPr>
              <a:t>Billing Considerations</a:t>
            </a:r>
          </a:p>
        </p:txBody>
      </p:sp>
      <p:sp>
        <p:nvSpPr>
          <p:cNvPr id="35" name="TextBox 34"/>
          <p:cNvSpPr txBox="1"/>
          <p:nvPr/>
        </p:nvSpPr>
        <p:spPr>
          <a:xfrm>
            <a:off x="5029200" y="2895600"/>
            <a:ext cx="489236" cy="400110"/>
          </a:xfrm>
          <a:prstGeom prst="rect">
            <a:avLst/>
          </a:prstGeom>
          <a:noFill/>
        </p:spPr>
        <p:txBody>
          <a:bodyPr wrap="none" rtlCol="0">
            <a:spAutoFit/>
          </a:bodyPr>
          <a:lstStyle/>
          <a:p>
            <a:r>
              <a:rPr lang="en-US" sz="2000" dirty="0">
                <a:solidFill>
                  <a:schemeClr val="tx1"/>
                </a:solidFill>
                <a:latin typeface="Arial Rounded MT Bold" pitchFamily="34" charset="0"/>
              </a:rPr>
              <a:t>30</a:t>
            </a:r>
            <a:endParaRPr lang="en-US" dirty="0">
              <a:solidFill>
                <a:schemeClr val="tx1"/>
              </a:solidFill>
              <a:latin typeface="Arial Rounded MT Bold" pitchFamily="34" charset="0"/>
            </a:endParaRPr>
          </a:p>
        </p:txBody>
      </p:sp>
      <p:sp>
        <p:nvSpPr>
          <p:cNvPr id="36" name="TextBox 35"/>
          <p:cNvSpPr txBox="1"/>
          <p:nvPr/>
        </p:nvSpPr>
        <p:spPr>
          <a:xfrm>
            <a:off x="6019800" y="2133600"/>
            <a:ext cx="489236" cy="400110"/>
          </a:xfrm>
          <a:prstGeom prst="rect">
            <a:avLst/>
          </a:prstGeom>
          <a:noFill/>
        </p:spPr>
        <p:txBody>
          <a:bodyPr wrap="none" rtlCol="0">
            <a:spAutoFit/>
          </a:bodyPr>
          <a:lstStyle/>
          <a:p>
            <a:r>
              <a:rPr lang="en-US" sz="2000" dirty="0">
                <a:solidFill>
                  <a:schemeClr val="tx1"/>
                </a:solidFill>
                <a:latin typeface="Arial Rounded MT Bold" pitchFamily="34" charset="0"/>
              </a:rPr>
              <a:t>90</a:t>
            </a:r>
            <a:endParaRPr lang="en-US" dirty="0">
              <a:solidFill>
                <a:schemeClr val="tx1"/>
              </a:solidFill>
              <a:latin typeface="Arial Rounded MT Bold" pitchFamily="34" charset="0"/>
            </a:endParaRPr>
          </a:p>
        </p:txBody>
      </p:sp>
      <p:sp>
        <p:nvSpPr>
          <p:cNvPr id="38" name="TextBox 37"/>
          <p:cNvSpPr txBox="1"/>
          <p:nvPr/>
        </p:nvSpPr>
        <p:spPr>
          <a:xfrm>
            <a:off x="8001000" y="3124200"/>
            <a:ext cx="489236" cy="400110"/>
          </a:xfrm>
          <a:prstGeom prst="rect">
            <a:avLst/>
          </a:prstGeom>
          <a:noFill/>
        </p:spPr>
        <p:txBody>
          <a:bodyPr wrap="none" rtlCol="0">
            <a:spAutoFit/>
          </a:bodyPr>
          <a:lstStyle/>
          <a:p>
            <a:r>
              <a:rPr lang="en-US" sz="2000" dirty="0">
                <a:solidFill>
                  <a:schemeClr val="tx1"/>
                </a:solidFill>
                <a:latin typeface="Arial Rounded MT Bold" pitchFamily="34" charset="0"/>
              </a:rPr>
              <a:t>60</a:t>
            </a:r>
            <a:endParaRPr lang="en-US" dirty="0">
              <a:solidFill>
                <a:schemeClr val="tx1"/>
              </a:solidFill>
              <a:latin typeface="Arial Rounded MT Bold" pitchFamily="34" charset="0"/>
            </a:endParaRPr>
          </a:p>
        </p:txBody>
      </p:sp>
      <p:sp>
        <p:nvSpPr>
          <p:cNvPr id="39" name="Rectangle 38"/>
          <p:cNvSpPr/>
          <p:nvPr/>
        </p:nvSpPr>
        <p:spPr bwMode="auto">
          <a:xfrm>
            <a:off x="0" y="6553200"/>
            <a:ext cx="7772400" cy="3048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5" name="Rectangle 44"/>
          <p:cNvSpPr/>
          <p:nvPr/>
        </p:nvSpPr>
        <p:spPr>
          <a:xfrm>
            <a:off x="3843249" y="457200"/>
            <a:ext cx="4581191" cy="677108"/>
          </a:xfrm>
          <a:prstGeom prst="rect">
            <a:avLst/>
          </a:prstGeom>
        </p:spPr>
        <p:txBody>
          <a:bodyPr wrap="none">
            <a:spAutoFit/>
          </a:bodyPr>
          <a:lstStyle/>
          <a:p>
            <a:r>
              <a:rPr lang="en-US" dirty="0">
                <a:latin typeface="Calibri" pitchFamily="34" charset="0"/>
              </a:rPr>
              <a:t>Crisis Support Options</a:t>
            </a:r>
          </a:p>
        </p:txBody>
      </p:sp>
      <p:sp>
        <p:nvSpPr>
          <p:cNvPr id="11673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The service is limited to a six month service authorization period per year.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67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pitchFamily="34" charset="0"/>
                <a:ea typeface="Times New Roman" pitchFamily="18" charset="0"/>
                <a:cs typeface="Times New Roman" pitchFamily="18" charset="0"/>
              </a:rPr>
              <a:t>The service is limited to a six month service authorization period per year.</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1000" fill="hold"/>
                                        <p:tgtEl>
                                          <p:spTgt spid="35"/>
                                        </p:tgtEl>
                                        <p:attrNameLst>
                                          <p:attrName>ppt_w</p:attrName>
                                        </p:attrNameLst>
                                      </p:cBhvr>
                                      <p:tavLst>
                                        <p:tav tm="0">
                                          <p:val>
                                            <p:strVal val="#ppt_w*0.70"/>
                                          </p:val>
                                        </p:tav>
                                        <p:tav tm="100000">
                                          <p:val>
                                            <p:strVal val="#ppt_w"/>
                                          </p:val>
                                        </p:tav>
                                      </p:tavLst>
                                    </p:anim>
                                    <p:anim calcmode="lin" valueType="num">
                                      <p:cBhvr>
                                        <p:cTn id="13" dur="1000" fill="hold"/>
                                        <p:tgtEl>
                                          <p:spTgt spid="35"/>
                                        </p:tgtEl>
                                        <p:attrNameLst>
                                          <p:attrName>ppt_h</p:attrName>
                                        </p:attrNameLst>
                                      </p:cBhvr>
                                      <p:tavLst>
                                        <p:tav tm="0">
                                          <p:val>
                                            <p:strVal val="#ppt_h"/>
                                          </p:val>
                                        </p:tav>
                                        <p:tav tm="100000">
                                          <p:val>
                                            <p:strVal val="#ppt_h"/>
                                          </p:val>
                                        </p:tav>
                                      </p:tavLst>
                                    </p:anim>
                                    <p:animEffect transition="in" filter="fade">
                                      <p:cBhvr>
                                        <p:cTn id="14" dur="1000"/>
                                        <p:tgtEl>
                                          <p:spTgt spid="35"/>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strVal val="#ppt_w*0.70"/>
                                          </p:val>
                                        </p:tav>
                                        <p:tav tm="100000">
                                          <p:val>
                                            <p:strVal val="#ppt_w"/>
                                          </p:val>
                                        </p:tav>
                                      </p:tavLst>
                                    </p:anim>
                                    <p:anim calcmode="lin" valueType="num">
                                      <p:cBhvr>
                                        <p:cTn id="19" dur="1000" fill="hold"/>
                                        <p:tgtEl>
                                          <p:spTgt spid="36"/>
                                        </p:tgtEl>
                                        <p:attrNameLst>
                                          <p:attrName>ppt_h</p:attrName>
                                        </p:attrNameLst>
                                      </p:cBhvr>
                                      <p:tavLst>
                                        <p:tav tm="0">
                                          <p:val>
                                            <p:strVal val="#ppt_h"/>
                                          </p:val>
                                        </p:tav>
                                        <p:tav tm="100000">
                                          <p:val>
                                            <p:strVal val="#ppt_h"/>
                                          </p:val>
                                        </p:tav>
                                      </p:tavLst>
                                    </p:anim>
                                    <p:animEffect transition="in" filter="fade">
                                      <p:cBhvr>
                                        <p:cTn id="20" dur="1000"/>
                                        <p:tgtEl>
                                          <p:spTgt spid="36"/>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strVal val="#ppt_w*0.70"/>
                                          </p:val>
                                        </p:tav>
                                        <p:tav tm="100000">
                                          <p:val>
                                            <p:strVal val="#ppt_w"/>
                                          </p:val>
                                        </p:tav>
                                      </p:tavLst>
                                    </p:anim>
                                    <p:anim calcmode="lin" valueType="num">
                                      <p:cBhvr>
                                        <p:cTn id="25" dur="1000" fill="hold"/>
                                        <p:tgtEl>
                                          <p:spTgt spid="38"/>
                                        </p:tgtEl>
                                        <p:attrNameLst>
                                          <p:attrName>ppt_h</p:attrName>
                                        </p:attrNameLst>
                                      </p:cBhvr>
                                      <p:tavLst>
                                        <p:tav tm="0">
                                          <p:val>
                                            <p:strVal val="#ppt_h"/>
                                          </p:val>
                                        </p:tav>
                                        <p:tav tm="100000">
                                          <p:val>
                                            <p:strVal val="#ppt_h"/>
                                          </p:val>
                                        </p:tav>
                                      </p:tavLst>
                                    </p:anim>
                                    <p:animEffect transition="in" filter="fade">
                                      <p:cBhvr>
                                        <p:cTn id="26"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5" grpId="0"/>
      <p:bldP spid="36" grpId="0"/>
      <p:bldP spid="3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solidFill>
                  <a:srgbClr val="FFFFFF"/>
                </a:solidFill>
              </a:rPr>
              <a:pPr/>
              <a:t>124</a:t>
            </a:fld>
            <a:endParaRPr lang="fr-FR">
              <a:solidFill>
                <a:srgbClr val="FFFFFF"/>
              </a:solidFill>
            </a:endParaRPr>
          </a:p>
        </p:txBody>
      </p:sp>
      <p:graphicFrame>
        <p:nvGraphicFramePr>
          <p:cNvPr id="10" name="Table 9"/>
          <p:cNvGraphicFramePr>
            <a:graphicFrameLocks noGrp="1"/>
          </p:cNvGraphicFramePr>
          <p:nvPr/>
        </p:nvGraphicFramePr>
        <p:xfrm>
          <a:off x="228600" y="1600200"/>
          <a:ext cx="8610600" cy="4333360"/>
        </p:xfrm>
        <a:graphic>
          <a:graphicData uri="http://schemas.openxmlformats.org/drawingml/2006/table">
            <a:tbl>
              <a:tblPr firstRow="1" bandRow="1">
                <a:tableStyleId>{BDBED569-4797-4DF1-A0F4-6AAB3CD982D8}</a:tableStyleId>
              </a:tblPr>
              <a:tblGrid>
                <a:gridCol w="3791824">
                  <a:extLst>
                    <a:ext uri="{9D8B030D-6E8A-4147-A177-3AD203B41FA5}">
                      <a16:colId xmlns="" xmlns:a16="http://schemas.microsoft.com/office/drawing/2014/main" val="20000"/>
                    </a:ext>
                  </a:extLst>
                </a:gridCol>
                <a:gridCol w="1737919">
                  <a:extLst>
                    <a:ext uri="{9D8B030D-6E8A-4147-A177-3AD203B41FA5}">
                      <a16:colId xmlns="" xmlns:a16="http://schemas.microsoft.com/office/drawing/2014/main" val="20001"/>
                    </a:ext>
                  </a:extLst>
                </a:gridCol>
                <a:gridCol w="1500930">
                  <a:extLst>
                    <a:ext uri="{9D8B030D-6E8A-4147-A177-3AD203B41FA5}">
                      <a16:colId xmlns="" xmlns:a16="http://schemas.microsoft.com/office/drawing/2014/main" val="20002"/>
                    </a:ext>
                  </a:extLst>
                </a:gridCol>
                <a:gridCol w="1579927">
                  <a:extLst>
                    <a:ext uri="{9D8B030D-6E8A-4147-A177-3AD203B41FA5}">
                      <a16:colId xmlns="" xmlns:a16="http://schemas.microsoft.com/office/drawing/2014/main" val="20003"/>
                    </a:ext>
                  </a:extLst>
                </a:gridCol>
              </a:tblGrid>
              <a:tr h="703702">
                <a:tc>
                  <a:txBody>
                    <a:bodyPr/>
                    <a:lstStyle/>
                    <a:p>
                      <a:r>
                        <a:rPr lang="en-US" sz="2400" dirty="0">
                          <a:latin typeface="Calibri" pitchFamily="34" charset="0"/>
                        </a:rPr>
                        <a:t>Self-Directed </a:t>
                      </a:r>
                      <a:r>
                        <a:rPr lang="en-US" sz="2400" dirty="0" smtClean="0">
                          <a:latin typeface="Calibri" pitchFamily="34" charset="0"/>
                        </a:rPr>
                        <a:t>and Agency-Directed</a:t>
                      </a:r>
                      <a:r>
                        <a:rPr lang="en-US" sz="2400" baseline="0" dirty="0" smtClean="0">
                          <a:latin typeface="Calibri" pitchFamily="34" charset="0"/>
                        </a:rPr>
                        <a:t> </a:t>
                      </a:r>
                      <a:r>
                        <a:rPr lang="en-US" sz="2400" dirty="0" smtClean="0">
                          <a:latin typeface="Calibri" pitchFamily="34" charset="0"/>
                        </a:rPr>
                        <a:t>Options</a:t>
                      </a:r>
                      <a:endParaRPr lang="en-US" sz="2400" dirty="0">
                        <a:latin typeface="Calibri" pitchFamily="34" charset="0"/>
                      </a:endParaRPr>
                    </a:p>
                  </a:txBody>
                  <a:tcPr/>
                </a:tc>
                <a:tc>
                  <a:txBody>
                    <a:bodyPr/>
                    <a:lstStyle/>
                    <a:p>
                      <a:pPr algn="ctr"/>
                      <a:r>
                        <a:rPr lang="en-US" dirty="0">
                          <a:latin typeface="Calibri" pitchFamily="34" charset="0"/>
                        </a:rPr>
                        <a:t>Building Independence</a:t>
                      </a:r>
                    </a:p>
                  </a:txBody>
                  <a:tcPr/>
                </a:tc>
                <a:tc>
                  <a:txBody>
                    <a:bodyPr/>
                    <a:lstStyle/>
                    <a:p>
                      <a:pPr algn="ctr"/>
                      <a:r>
                        <a:rPr lang="en-US" dirty="0">
                          <a:latin typeface="Calibri" pitchFamily="34" charset="0"/>
                        </a:rPr>
                        <a:t>Family &amp; Individual</a:t>
                      </a:r>
                    </a:p>
                  </a:txBody>
                  <a:tcPr/>
                </a:tc>
                <a:tc>
                  <a:txBody>
                    <a:bodyPr/>
                    <a:lstStyle/>
                    <a:p>
                      <a:pPr algn="ctr"/>
                      <a:r>
                        <a:rPr lang="en-US" dirty="0">
                          <a:latin typeface="Calibri" pitchFamily="34" charset="0"/>
                        </a:rPr>
                        <a:t>Community Living</a:t>
                      </a:r>
                    </a:p>
                  </a:txBody>
                  <a:tcPr/>
                </a:tc>
                <a:extLst>
                  <a:ext uri="{0D108BD9-81ED-4DB2-BD59-A6C34878D82A}">
                    <a16:rowId xmlns="" xmlns:a16="http://schemas.microsoft.com/office/drawing/2014/main" val="10000"/>
                  </a:ext>
                </a:extLst>
              </a:tr>
              <a:tr h="959590">
                <a:tc>
                  <a:txBody>
                    <a:bodyPr/>
                    <a:lstStyle/>
                    <a:p>
                      <a:pPr marL="0" marR="0">
                        <a:lnSpc>
                          <a:spcPct val="115000"/>
                        </a:lnSpc>
                        <a:spcBef>
                          <a:spcPts val="0"/>
                        </a:spcBef>
                        <a:spcAft>
                          <a:spcPts val="1000"/>
                        </a:spcAft>
                      </a:pPr>
                      <a:r>
                        <a:rPr lang="en-US" sz="1800" dirty="0">
                          <a:latin typeface="Calibri" pitchFamily="34" charset="0"/>
                          <a:ea typeface="Calibri"/>
                          <a:cs typeface="Times New Roman"/>
                        </a:rPr>
                        <a:t>Consumer-Directed Services Facilitation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solidFill>
                          <a:srgbClr val="C00000"/>
                        </a:solidFill>
                        <a:latin typeface="Arial Rounded MT Bold"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 xmlns:a16="http://schemas.microsoft.com/office/drawing/2014/main" val="10001"/>
                  </a:ext>
                </a:extLst>
              </a:tr>
              <a:tr h="850270">
                <a:tc>
                  <a:txBody>
                    <a:bodyPr/>
                    <a:lstStyle/>
                    <a:p>
                      <a:pPr marL="0" marR="0">
                        <a:lnSpc>
                          <a:spcPct val="115000"/>
                        </a:lnSpc>
                        <a:spcBef>
                          <a:spcPts val="0"/>
                        </a:spcBef>
                        <a:spcAft>
                          <a:spcPts val="1000"/>
                        </a:spcAft>
                      </a:pPr>
                      <a:r>
                        <a:rPr lang="en-US" sz="1800" dirty="0">
                          <a:latin typeface="Calibri" pitchFamily="34" charset="0"/>
                          <a:ea typeface="Calibri"/>
                          <a:cs typeface="Times New Roman"/>
                        </a:rPr>
                        <a:t>CD Personal Assistance </a:t>
                      </a:r>
                      <a:r>
                        <a:rPr lang="en-US" sz="1800" dirty="0" smtClean="0">
                          <a:latin typeface="Calibri" pitchFamily="34" charset="0"/>
                          <a:ea typeface="Calibri"/>
                          <a:cs typeface="Times New Roman"/>
                        </a:rPr>
                        <a:t>Services*</a:t>
                      </a:r>
                      <a:endParaRPr lang="en-US" sz="1800" dirty="0">
                        <a:latin typeface="Calibri" pitchFamily="34" charset="0"/>
                        <a:ea typeface="Calibri"/>
                        <a:cs typeface="Times New Roman"/>
                      </a:endParaRPr>
                    </a:p>
                  </a:txBody>
                  <a:tcPr/>
                </a:tc>
                <a:tc>
                  <a:txBody>
                    <a:bodyPr/>
                    <a:lstStyle/>
                    <a:p>
                      <a:pPr algn="ctr"/>
                      <a:endParaRPr lang="en-US" sz="3600" dirty="0">
                        <a:solidFill>
                          <a:srgbClr val="C00000"/>
                        </a:solidFill>
                        <a:latin typeface="Arial Rounded MT Bold"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 xmlns:a16="http://schemas.microsoft.com/office/drawing/2014/main" val="10002"/>
                  </a:ext>
                </a:extLst>
              </a:tr>
              <a:tr h="85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CD </a:t>
                      </a:r>
                      <a:r>
                        <a:rPr lang="en-US" sz="1800" dirty="0" smtClean="0">
                          <a:latin typeface="Calibri" pitchFamily="34" charset="0"/>
                          <a:ea typeface="Calibri"/>
                          <a:cs typeface="Times New Roman"/>
                        </a:rPr>
                        <a:t>Respite*</a:t>
                      </a:r>
                      <a:endParaRPr lang="en-US" sz="1800" dirty="0">
                        <a:latin typeface="Calibri" pitchFamily="34" charset="0"/>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solidFill>
                          <a:srgbClr val="C00000"/>
                        </a:solidFill>
                        <a:latin typeface="Arial Rounded MT Bold"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 xmlns:a16="http://schemas.microsoft.com/office/drawing/2014/main" val="10003"/>
                  </a:ext>
                </a:extLst>
              </a:tr>
              <a:tr h="850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rPr>
                        <a:t>CD </a:t>
                      </a:r>
                      <a:r>
                        <a:rPr lang="en-US" sz="1800" dirty="0" smtClean="0">
                          <a:latin typeface="Calibri" pitchFamily="34" charset="0"/>
                        </a:rPr>
                        <a:t>Companion*</a:t>
                      </a:r>
                      <a:endParaRPr lang="en-US" sz="1800" dirty="0">
                        <a:latin typeface="Calibri" pitchFamily="34" charset="0"/>
                      </a:endParaRPr>
                    </a:p>
                  </a:txBody>
                  <a:tcPr/>
                </a:tc>
                <a:tc>
                  <a:txBody>
                    <a:bodyPr/>
                    <a:lstStyle/>
                    <a:p>
                      <a:pPr algn="ctr"/>
                      <a:endParaRPr lang="en-US" sz="3600" dirty="0">
                        <a:solidFill>
                          <a:srgbClr val="C00000"/>
                        </a:solidFill>
                        <a:latin typeface="Arial Rounded MT Bold"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 xmlns:a16="http://schemas.microsoft.com/office/drawing/2014/main" val="10004"/>
                  </a:ext>
                </a:extLst>
              </a:tr>
            </a:tbl>
          </a:graphicData>
        </a:graphic>
      </p:graphicFrame>
      <p:sp>
        <p:nvSpPr>
          <p:cNvPr id="4" name="Rectangle 3"/>
          <p:cNvSpPr/>
          <p:nvPr/>
        </p:nvSpPr>
        <p:spPr bwMode="auto">
          <a:xfrm>
            <a:off x="0" y="6172200"/>
            <a:ext cx="9144000" cy="685800"/>
          </a:xfrm>
          <a:prstGeom prst="rect">
            <a:avLst/>
          </a:prstGeom>
          <a:solidFill>
            <a:srgbClr val="CCFF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5" name="TextBox 4"/>
          <p:cNvSpPr txBox="1"/>
          <p:nvPr/>
        </p:nvSpPr>
        <p:spPr>
          <a:xfrm>
            <a:off x="3048000" y="6248400"/>
            <a:ext cx="5836398" cy="461665"/>
          </a:xfrm>
          <a:prstGeom prst="rect">
            <a:avLst/>
          </a:prstGeom>
          <a:noFill/>
        </p:spPr>
        <p:txBody>
          <a:bodyPr wrap="square" rtlCol="0">
            <a:spAutoFit/>
          </a:bodyPr>
          <a:lstStyle/>
          <a:p>
            <a:r>
              <a:rPr lang="en-US" sz="2400" dirty="0">
                <a:solidFill>
                  <a:srgbClr val="000000"/>
                </a:solidFill>
              </a:rPr>
              <a:t>* </a:t>
            </a:r>
            <a:r>
              <a:rPr lang="en-US" sz="2400" dirty="0" smtClean="0">
                <a:solidFill>
                  <a:srgbClr val="000000"/>
                </a:solidFill>
              </a:rPr>
              <a:t>Can be consumer or agency-directed</a:t>
            </a:r>
            <a:endParaRPr lang="en-US" sz="2400" dirty="0">
              <a:solidFill>
                <a:srgbClr val="000000"/>
              </a:solidFill>
            </a:endParaRPr>
          </a:p>
        </p:txBody>
      </p:sp>
      <p:pic>
        <p:nvPicPr>
          <p:cNvPr id="13" name="Picture 12" descr="acdp_services_vocational-e1311133399428.jpg"/>
          <p:cNvPicPr>
            <a:picLocks noChangeAspect="1"/>
          </p:cNvPicPr>
          <p:nvPr/>
        </p:nvPicPr>
        <p:blipFill>
          <a:blip r:embed="rId3" cstate="print"/>
          <a:stretch>
            <a:fillRect/>
          </a:stretch>
        </p:blipFill>
        <p:spPr>
          <a:xfrm>
            <a:off x="304800" y="5486400"/>
            <a:ext cx="1329267"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3872785750"/>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7124700" y="1917003"/>
            <a:ext cx="2057400" cy="1816797"/>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26" name="Rectangle 4"/>
          <p:cNvSpPr>
            <a:spLocks noChangeArrowheads="1"/>
          </p:cNvSpPr>
          <p:nvPr/>
        </p:nvSpPr>
        <p:spPr bwMode="auto">
          <a:xfrm>
            <a:off x="152400" y="1752600"/>
            <a:ext cx="8229600" cy="523220"/>
          </a:xfrm>
          <a:prstGeom prst="rect">
            <a:avLst/>
          </a:prstGeom>
          <a:noFill/>
          <a:ln w="9525">
            <a:noFill/>
            <a:miter lim="800000"/>
            <a:headEnd/>
            <a:tailEnd/>
          </a:ln>
        </p:spPr>
        <p:txBody>
          <a:bodyPr wrap="square">
            <a:spAutoFit/>
          </a:bodyPr>
          <a:lstStyle/>
          <a:p>
            <a:pPr algn="l" fontAlgn="auto">
              <a:spcBef>
                <a:spcPts val="0"/>
              </a:spcBef>
              <a:spcAft>
                <a:spcPts val="0"/>
              </a:spcAft>
            </a:pPr>
            <a:r>
              <a:rPr lang="en-US" sz="2800" b="1" u="sng" dirty="0">
                <a:solidFill>
                  <a:prstClr val="black"/>
                </a:solidFill>
                <a:latin typeface="Calibri" pitchFamily="34" charset="0"/>
              </a:rPr>
              <a:t>Personal Assistance, Respite and Companion </a:t>
            </a:r>
            <a:endParaRPr lang="en-US" sz="2800" dirty="0">
              <a:solidFill>
                <a:prstClr val="black"/>
              </a:solidFill>
              <a:latin typeface="Calibri"/>
            </a:endParaRPr>
          </a:p>
        </p:txBody>
      </p:sp>
      <p:sp>
        <p:nvSpPr>
          <p:cNvPr id="29" name="Text Box 3"/>
          <p:cNvSpPr txBox="1">
            <a:spLocks noChangeArrowheads="1"/>
          </p:cNvSpPr>
          <p:nvPr/>
        </p:nvSpPr>
        <p:spPr bwMode="auto">
          <a:xfrm>
            <a:off x="1676400" y="4267200"/>
            <a:ext cx="1752600" cy="307777"/>
          </a:xfrm>
          <a:prstGeom prst="rect">
            <a:avLst/>
          </a:prstGeom>
          <a:no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Aft>
                <a:spcPts val="0"/>
              </a:spcAft>
              <a:buClr>
                <a:srgbClr val="800080"/>
              </a:buClr>
              <a:defRPr/>
            </a:pPr>
            <a:r>
              <a:rPr lang="en-US" sz="1400" dirty="0">
                <a:solidFill>
                  <a:prstClr val="black"/>
                </a:solidFill>
                <a:latin typeface="Calibri" pitchFamily="34" charset="0"/>
              </a:rPr>
              <a:t> Consumer-directed </a:t>
            </a:r>
          </a:p>
        </p:txBody>
      </p:sp>
      <p:sp>
        <p:nvSpPr>
          <p:cNvPr id="30" name="Text Box 5"/>
          <p:cNvSpPr txBox="1">
            <a:spLocks noChangeArrowheads="1"/>
          </p:cNvSpPr>
          <p:nvPr/>
        </p:nvSpPr>
        <p:spPr bwMode="auto">
          <a:xfrm>
            <a:off x="4191000" y="4267200"/>
            <a:ext cx="1676400" cy="307777"/>
          </a:xfrm>
          <a:prstGeom prst="rect">
            <a:avLst/>
          </a:prstGeom>
          <a:noFill/>
          <a:ln>
            <a:solidFill>
              <a:schemeClr val="bg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Aft>
                <a:spcPts val="0"/>
              </a:spcAft>
              <a:buClr>
                <a:srgbClr val="800080"/>
              </a:buClr>
              <a:defRPr/>
            </a:pPr>
            <a:r>
              <a:rPr lang="en-US" sz="1400" dirty="0">
                <a:solidFill>
                  <a:prstClr val="black"/>
                </a:solidFill>
                <a:latin typeface="Calibri" pitchFamily="34" charset="0"/>
              </a:rPr>
              <a:t>Agency- directed</a:t>
            </a:r>
            <a:endParaRPr lang="en-US" sz="2800" dirty="0">
              <a:solidFill>
                <a:prstClr val="black"/>
              </a:solidFill>
              <a:latin typeface="Calibri" pitchFamily="34" charset="0"/>
            </a:endParaRPr>
          </a:p>
        </p:txBody>
      </p:sp>
      <p:pic>
        <p:nvPicPr>
          <p:cNvPr id="35" name="Picture 2"/>
          <p:cNvPicPr>
            <a:picLocks noChangeAspect="1" noChangeArrowheads="1"/>
          </p:cNvPicPr>
          <p:nvPr/>
        </p:nvPicPr>
        <p:blipFill>
          <a:blip r:embed="rId3" cstate="print"/>
          <a:srcRect/>
          <a:stretch>
            <a:fillRect/>
          </a:stretch>
        </p:blipFill>
        <p:spPr bwMode="auto">
          <a:xfrm>
            <a:off x="3276600" y="3657600"/>
            <a:ext cx="1085850" cy="1478261"/>
          </a:xfrm>
          <a:prstGeom prst="rect">
            <a:avLst/>
          </a:prstGeom>
          <a:noFill/>
          <a:ln w="9525">
            <a:noFill/>
            <a:miter lim="800000"/>
            <a:headEnd/>
            <a:tailEnd/>
          </a:ln>
        </p:spPr>
      </p:pic>
      <p:sp>
        <p:nvSpPr>
          <p:cNvPr id="37" name="Rectangle 2"/>
          <p:cNvSpPr>
            <a:spLocks noChangeArrowheads="1"/>
          </p:cNvSpPr>
          <p:nvPr/>
        </p:nvSpPr>
        <p:spPr bwMode="auto">
          <a:xfrm>
            <a:off x="228600" y="2362200"/>
            <a:ext cx="7086600" cy="830997"/>
          </a:xfrm>
          <a:prstGeom prst="rect">
            <a:avLst/>
          </a:prstGeom>
          <a:noFill/>
          <a:ln w="9525">
            <a:noFill/>
            <a:miter lim="800000"/>
            <a:headEnd/>
            <a:tailEnd/>
          </a:ln>
        </p:spPr>
        <p:txBody>
          <a:bodyPr wrap="square">
            <a:spAutoFit/>
          </a:bodyPr>
          <a:lstStyle/>
          <a:p>
            <a:pPr algn="l"/>
            <a:r>
              <a:rPr lang="en-US" sz="2400" dirty="0">
                <a:solidFill>
                  <a:srgbClr val="000000"/>
                </a:solidFill>
                <a:latin typeface="Calibri" pitchFamily="34" charset="0"/>
              </a:rPr>
              <a:t>Can be self-directed under the </a:t>
            </a:r>
            <a:r>
              <a:rPr lang="en-US" sz="2400" u="sng" dirty="0">
                <a:solidFill>
                  <a:srgbClr val="000000"/>
                </a:solidFill>
                <a:latin typeface="Calibri" pitchFamily="34" charset="0"/>
              </a:rPr>
              <a:t>consumer-directed model</a:t>
            </a:r>
            <a:r>
              <a:rPr lang="en-US" sz="2400" dirty="0">
                <a:solidFill>
                  <a:srgbClr val="000000"/>
                </a:solidFill>
                <a:latin typeface="Calibri" pitchFamily="34" charset="0"/>
              </a:rPr>
              <a:t> or provided under the </a:t>
            </a:r>
            <a:r>
              <a:rPr lang="en-US" sz="2400" u="sng" dirty="0">
                <a:solidFill>
                  <a:srgbClr val="000000"/>
                </a:solidFill>
                <a:latin typeface="Calibri" pitchFamily="34" charset="0"/>
              </a:rPr>
              <a:t>agency-directed model</a:t>
            </a:r>
            <a:r>
              <a:rPr lang="en-US" sz="2400" dirty="0">
                <a:solidFill>
                  <a:srgbClr val="000000"/>
                </a:solidFill>
                <a:latin typeface="Calibri" pitchFamily="34" charset="0"/>
              </a:rPr>
              <a:t>. </a:t>
            </a:r>
          </a:p>
        </p:txBody>
      </p:sp>
      <p:sp>
        <p:nvSpPr>
          <p:cNvPr id="31" name="Rectangle 30"/>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rgbClr val="000000"/>
                </a:solidFill>
                <a:latin typeface="Calibri" pitchFamily="34" charset="0"/>
              </a:rPr>
              <a:t>Family &amp; Individual</a:t>
            </a:r>
          </a:p>
        </p:txBody>
      </p:sp>
      <p:sp>
        <p:nvSpPr>
          <p:cNvPr id="32" name="Rectangle 31"/>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rgbClr val="000000"/>
                </a:solidFill>
                <a:latin typeface="Calibri" pitchFamily="34" charset="0"/>
              </a:rPr>
              <a:t>Community Living</a:t>
            </a:r>
          </a:p>
        </p:txBody>
      </p:sp>
      <p:sp>
        <p:nvSpPr>
          <p:cNvPr id="33" name="TextBox 32"/>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solidFill>
                  <a:srgbClr val="FFFFFF"/>
                </a:solidFill>
                <a:latin typeface="Calibri" pitchFamily="34" charset="0"/>
              </a:rPr>
              <a:t>Applicable waivers</a:t>
            </a:r>
            <a:endParaRPr lang="en-US" b="1" dirty="0">
              <a:solidFill>
                <a:srgbClr val="FFFFFF"/>
              </a:solidFill>
              <a:latin typeface="Calibri" pitchFamily="34" charset="0"/>
            </a:endParaRPr>
          </a:p>
        </p:txBody>
      </p:sp>
      <p:sp>
        <p:nvSpPr>
          <p:cNvPr id="39" name="Rectangle 38"/>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19" name="Rectangle 18"/>
          <p:cNvSpPr/>
          <p:nvPr/>
        </p:nvSpPr>
        <p:spPr bwMode="auto">
          <a:xfrm rot="20915557">
            <a:off x="4674289" y="52923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22" name="TextBox 21"/>
          <p:cNvSpPr txBox="1"/>
          <p:nvPr/>
        </p:nvSpPr>
        <p:spPr>
          <a:xfrm rot="20854013">
            <a:off x="4589739" y="5333272"/>
            <a:ext cx="2160377" cy="400110"/>
          </a:xfrm>
          <a:prstGeom prst="rect">
            <a:avLst/>
          </a:prstGeom>
          <a:noFill/>
        </p:spPr>
        <p:txBody>
          <a:bodyPr wrap="square" rtlCol="0">
            <a:spAutoFit/>
          </a:bodyPr>
          <a:lstStyle/>
          <a:p>
            <a:pPr>
              <a:spcBef>
                <a:spcPts val="0"/>
              </a:spcBef>
            </a:pPr>
            <a:r>
              <a:rPr lang="en-US" sz="2000" b="1" dirty="0">
                <a:solidFill>
                  <a:srgbClr val="000000"/>
                </a:solidFill>
                <a:latin typeface="Calibri" pitchFamily="34" charset="0"/>
              </a:rPr>
              <a:t>No changes!</a:t>
            </a:r>
          </a:p>
        </p:txBody>
      </p:sp>
      <p:sp>
        <p:nvSpPr>
          <p:cNvPr id="20" name="Rectangle 19"/>
          <p:cNvSpPr/>
          <p:nvPr/>
        </p:nvSpPr>
        <p:spPr bwMode="auto">
          <a:xfrm>
            <a:off x="7162800" y="3214807"/>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600" b="1" dirty="0">
                <a:solidFill>
                  <a:srgbClr val="FFFFFF"/>
                </a:solidFill>
                <a:latin typeface="Calibri" pitchFamily="34" charset="0"/>
              </a:rPr>
              <a:t>Unit</a:t>
            </a:r>
          </a:p>
        </p:txBody>
      </p:sp>
      <p:sp>
        <p:nvSpPr>
          <p:cNvPr id="25" name="Rectangle 24"/>
          <p:cNvSpPr/>
          <p:nvPr/>
        </p:nvSpPr>
        <p:spPr bwMode="auto">
          <a:xfrm>
            <a:off x="7875244" y="3235493"/>
            <a:ext cx="1143000" cy="347324"/>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rgbClr val="000000"/>
                </a:solidFill>
                <a:latin typeface="Calibri" pitchFamily="34" charset="0"/>
              </a:rPr>
              <a:t>1 hour</a:t>
            </a:r>
          </a:p>
        </p:txBody>
      </p:sp>
      <p:sp>
        <p:nvSpPr>
          <p:cNvPr id="18" name="Rectangle 17"/>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2583608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7086600" y="1981200"/>
            <a:ext cx="2057400" cy="2590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solidFill>
                  <a:srgbClr val="FFFFFF"/>
                </a:solidFill>
              </a:rPr>
              <a:pPr/>
              <a:t>126</a:t>
            </a:fld>
            <a:endParaRPr lang="fr-FR" smtClean="0">
              <a:solidFill>
                <a:srgbClr val="FFFFFF"/>
              </a:solidFill>
            </a:endParaRPr>
          </a:p>
        </p:txBody>
      </p:sp>
      <p:sp>
        <p:nvSpPr>
          <p:cNvPr id="26" name="Rectangle 4"/>
          <p:cNvSpPr>
            <a:spLocks noChangeArrowheads="1"/>
          </p:cNvSpPr>
          <p:nvPr/>
        </p:nvSpPr>
        <p:spPr bwMode="auto">
          <a:xfrm>
            <a:off x="533400" y="2057400"/>
            <a:ext cx="4267200"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smtClean="0">
                <a:solidFill>
                  <a:prstClr val="black"/>
                </a:solidFill>
                <a:latin typeface="Calibri" pitchFamily="34" charset="0"/>
              </a:rPr>
              <a:t>Personal Assistance </a:t>
            </a:r>
            <a:endParaRPr lang="en-US" sz="3200" dirty="0">
              <a:solidFill>
                <a:prstClr val="black"/>
              </a:solidFill>
              <a:latin typeface="Calibri"/>
            </a:endParaRPr>
          </a:p>
        </p:txBody>
      </p:sp>
      <p:sp>
        <p:nvSpPr>
          <p:cNvPr id="27" name="TextBox 8"/>
          <p:cNvSpPr txBox="1">
            <a:spLocks noChangeArrowheads="1"/>
          </p:cNvSpPr>
          <p:nvPr/>
        </p:nvSpPr>
        <p:spPr bwMode="auto">
          <a:xfrm>
            <a:off x="533400" y="2667000"/>
            <a:ext cx="6630987" cy="1384995"/>
          </a:xfrm>
          <a:prstGeom prst="rect">
            <a:avLst/>
          </a:prstGeom>
          <a:noFill/>
          <a:ln w="9525">
            <a:noFill/>
            <a:miter lim="800000"/>
            <a:headEnd/>
            <a:tailEnd/>
          </a:ln>
        </p:spPr>
        <p:txBody>
          <a:bodyPr wrap="square">
            <a:spAutoFit/>
          </a:bodyPr>
          <a:lstStyle/>
          <a:p>
            <a:pPr algn="l"/>
            <a:r>
              <a:rPr lang="en-US" sz="2800" dirty="0">
                <a:solidFill>
                  <a:srgbClr val="000000"/>
                </a:solidFill>
                <a:latin typeface="Calibri" pitchFamily="34" charset="0"/>
              </a:rPr>
              <a:t>Direct support with personal needs, typical daily tasks, community involvement and health &amp; safety.</a:t>
            </a:r>
          </a:p>
        </p:txBody>
      </p:sp>
      <p:sp>
        <p:nvSpPr>
          <p:cNvPr id="31" name="Rectangle 30"/>
          <p:cNvSpPr/>
          <p:nvPr/>
        </p:nvSpPr>
        <p:spPr bwMode="auto">
          <a:xfrm>
            <a:off x="7162800" y="2514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smtClean="0">
                <a:solidFill>
                  <a:srgbClr val="000000"/>
                </a:solidFill>
                <a:latin typeface="Calibri" pitchFamily="34" charset="0"/>
              </a:rPr>
              <a:t>Family &amp; Individual</a:t>
            </a:r>
          </a:p>
        </p:txBody>
      </p:sp>
      <p:sp>
        <p:nvSpPr>
          <p:cNvPr id="32" name="Rectangle 31"/>
          <p:cNvSpPr/>
          <p:nvPr/>
        </p:nvSpPr>
        <p:spPr bwMode="auto">
          <a:xfrm>
            <a:off x="7162800" y="2895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smtClean="0">
                <a:solidFill>
                  <a:srgbClr val="000000"/>
                </a:solidFill>
                <a:latin typeface="Calibri" pitchFamily="34" charset="0"/>
              </a:rPr>
              <a:t>Community Living</a:t>
            </a:r>
          </a:p>
        </p:txBody>
      </p:sp>
      <p:sp>
        <p:nvSpPr>
          <p:cNvPr id="34" name="TextBox 33"/>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smtClean="0">
                <a:solidFill>
                  <a:srgbClr val="FFFFFF"/>
                </a:solidFill>
                <a:latin typeface="Calibri" pitchFamily="34" charset="0"/>
              </a:rPr>
              <a:t>Applicable waivers</a:t>
            </a:r>
            <a:endParaRPr lang="en-US" b="1" dirty="0">
              <a:solidFill>
                <a:srgbClr val="FFFFFF"/>
              </a:solidFill>
              <a:latin typeface="Calibri" pitchFamily="34" charset="0"/>
            </a:endParaRPr>
          </a:p>
        </p:txBody>
      </p:sp>
      <p:sp>
        <p:nvSpPr>
          <p:cNvPr id="37" name="Rectangle 36"/>
          <p:cNvSpPr/>
          <p:nvPr/>
        </p:nvSpPr>
        <p:spPr bwMode="auto">
          <a:xfrm>
            <a:off x="7162800" y="32766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600" b="1" dirty="0" smtClean="0">
                <a:solidFill>
                  <a:srgbClr val="FFFFFF"/>
                </a:solidFill>
                <a:latin typeface="Calibri" pitchFamily="34" charset="0"/>
              </a:rPr>
              <a:t>Unit</a:t>
            </a:r>
          </a:p>
        </p:txBody>
      </p:sp>
      <p:sp>
        <p:nvSpPr>
          <p:cNvPr id="38" name="Rectangle 37"/>
          <p:cNvSpPr/>
          <p:nvPr/>
        </p:nvSpPr>
        <p:spPr bwMode="auto">
          <a:xfrm>
            <a:off x="7848600" y="32766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smtClean="0">
                <a:solidFill>
                  <a:sysClr val="windowText" lastClr="000000"/>
                </a:solidFill>
                <a:latin typeface="Calibri" pitchFamily="34" charset="0"/>
              </a:rPr>
              <a:t>1 hour</a:t>
            </a:r>
          </a:p>
        </p:txBody>
      </p:sp>
      <p:sp>
        <p:nvSpPr>
          <p:cNvPr id="36" name="Rectangle 35"/>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6" name="Rectangle 15"/>
          <p:cNvSpPr/>
          <p:nvPr/>
        </p:nvSpPr>
        <p:spPr bwMode="auto">
          <a:xfrm>
            <a:off x="7162800" y="3733800"/>
            <a:ext cx="1840204" cy="704794"/>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1200" b="1" dirty="0">
                <a:solidFill>
                  <a:srgbClr val="000000"/>
                </a:solidFill>
                <a:latin typeface="Calibri" pitchFamily="34" charset="0"/>
              </a:rPr>
              <a:t>Personal </a:t>
            </a:r>
            <a:r>
              <a:rPr lang="en-US" sz="1200" b="1" dirty="0" smtClean="0">
                <a:solidFill>
                  <a:srgbClr val="000000"/>
                </a:solidFill>
                <a:latin typeface="Calibri" pitchFamily="34" charset="0"/>
              </a:rPr>
              <a:t>Assistance is not </a:t>
            </a:r>
            <a:r>
              <a:rPr lang="en-US" sz="1200" b="1" dirty="0">
                <a:solidFill>
                  <a:srgbClr val="000000"/>
                </a:solidFill>
                <a:latin typeface="Calibri" pitchFamily="34" charset="0"/>
              </a:rPr>
              <a:t>compatible with congregate services</a:t>
            </a:r>
          </a:p>
        </p:txBody>
      </p:sp>
      <p:sp>
        <p:nvSpPr>
          <p:cNvPr id="15" name="Rectangle 14"/>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1842966698"/>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solidFill>
                  <a:srgbClr val="FFFFFF"/>
                </a:solidFill>
              </a:rPr>
              <a:pPr/>
              <a:t>127</a:t>
            </a:fld>
            <a:endParaRPr lang="fr-FR" smtClean="0">
              <a:solidFill>
                <a:srgbClr val="FFFFFF"/>
              </a:solidFill>
            </a:endParaRPr>
          </a:p>
        </p:txBody>
      </p:sp>
      <p:sp>
        <p:nvSpPr>
          <p:cNvPr id="26" name="Rectangle 4"/>
          <p:cNvSpPr>
            <a:spLocks noChangeArrowheads="1"/>
          </p:cNvSpPr>
          <p:nvPr/>
        </p:nvSpPr>
        <p:spPr bwMode="auto">
          <a:xfrm>
            <a:off x="228600" y="1447800"/>
            <a:ext cx="4267200"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smtClean="0">
                <a:solidFill>
                  <a:prstClr val="black"/>
                </a:solidFill>
                <a:latin typeface="Calibri" pitchFamily="34" charset="0"/>
              </a:rPr>
              <a:t>Personal Assistance </a:t>
            </a:r>
            <a:endParaRPr lang="en-US" sz="3200" dirty="0">
              <a:solidFill>
                <a:prstClr val="black"/>
              </a:solidFill>
              <a:latin typeface="Calibri"/>
            </a:endParaRPr>
          </a:p>
        </p:txBody>
      </p:sp>
      <p:sp>
        <p:nvSpPr>
          <p:cNvPr id="19" name="Rectangle 18"/>
          <p:cNvSpPr/>
          <p:nvPr/>
        </p:nvSpPr>
        <p:spPr>
          <a:xfrm>
            <a:off x="838200" y="2209800"/>
            <a:ext cx="7027863" cy="3262432"/>
          </a:xfrm>
          <a:prstGeom prst="rect">
            <a:avLst/>
          </a:prstGeom>
        </p:spPr>
        <p:txBody>
          <a:bodyPr wrap="square">
            <a:spAutoFit/>
          </a:bodyPr>
          <a:lstStyle/>
          <a:p>
            <a:pPr marL="571500" indent="-571500" algn="l">
              <a:spcBef>
                <a:spcPts val="0"/>
              </a:spcBef>
              <a:defRPr/>
            </a:pPr>
            <a:r>
              <a:rPr lang="en-US" sz="2800" dirty="0" smtClean="0">
                <a:solidFill>
                  <a:srgbClr val="000000"/>
                </a:solidFill>
                <a:latin typeface="Calibri" pitchFamily="34" charset="0"/>
              </a:rPr>
              <a:t>Provides </a:t>
            </a:r>
            <a:r>
              <a:rPr lang="en-US" sz="2800" dirty="0">
                <a:solidFill>
                  <a:srgbClr val="000000"/>
                </a:solidFill>
                <a:latin typeface="Calibri" pitchFamily="34" charset="0"/>
              </a:rPr>
              <a:t>1:1 support with</a:t>
            </a:r>
            <a:r>
              <a:rPr lang="en-US" sz="2800" dirty="0" smtClean="0">
                <a:solidFill>
                  <a:srgbClr val="000000"/>
                </a:solidFill>
                <a:latin typeface="Calibri" pitchFamily="34" charset="0"/>
              </a:rPr>
              <a:t>…</a:t>
            </a:r>
          </a:p>
          <a:p>
            <a:pPr marL="571500" indent="-571500" algn="l">
              <a:spcBef>
                <a:spcPts val="0"/>
              </a:spcBef>
              <a:defRPr/>
            </a:pPr>
            <a:endParaRPr lang="en-US" sz="1200" dirty="0">
              <a:solidFill>
                <a:srgbClr val="000000"/>
              </a:solidFill>
              <a:latin typeface="Calibri" pitchFamily="34" charset="0"/>
            </a:endParaRP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personal </a:t>
            </a:r>
            <a:r>
              <a:rPr lang="en-US" sz="2800" kern="0" dirty="0" smtClean="0">
                <a:solidFill>
                  <a:srgbClr val="000000"/>
                </a:solidFill>
                <a:latin typeface="Calibri" pitchFamily="34" charset="0"/>
              </a:rPr>
              <a:t>needs</a:t>
            </a:r>
            <a:endParaRPr lang="en-US" sz="2800" kern="0" dirty="0">
              <a:solidFill>
                <a:srgbClr val="000000"/>
              </a:solidFill>
              <a:latin typeface="Calibri" pitchFamily="34" charset="0"/>
            </a:endParaRP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positive relationships</a:t>
            </a: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community </a:t>
            </a:r>
            <a:r>
              <a:rPr lang="en-US" sz="2800" kern="0" dirty="0" smtClean="0">
                <a:solidFill>
                  <a:srgbClr val="000000"/>
                </a:solidFill>
                <a:latin typeface="Calibri" pitchFamily="34" charset="0"/>
              </a:rPr>
              <a:t>involvement</a:t>
            </a:r>
            <a:endParaRPr lang="en-US" sz="2800" kern="0" dirty="0">
              <a:solidFill>
                <a:srgbClr val="000000"/>
              </a:solidFill>
              <a:latin typeface="Calibri" pitchFamily="34" charset="0"/>
            </a:endParaRP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medical </a:t>
            </a:r>
            <a:r>
              <a:rPr lang="en-US" sz="2800" kern="0" dirty="0" smtClean="0">
                <a:solidFill>
                  <a:srgbClr val="000000"/>
                </a:solidFill>
                <a:latin typeface="Calibri" pitchFamily="34" charset="0"/>
              </a:rPr>
              <a:t>supports</a:t>
            </a:r>
            <a:endParaRPr lang="en-US" sz="3600" kern="0" dirty="0">
              <a:solidFill>
                <a:prstClr val="black"/>
              </a:solidFill>
              <a:latin typeface="Calibri" pitchFamily="34" charset="0"/>
            </a:endParaRPr>
          </a:p>
          <a:p>
            <a:pPr>
              <a:buClr>
                <a:srgbClr val="C0504D"/>
              </a:buClr>
              <a:defRPr/>
            </a:pPr>
            <a:endParaRPr lang="en-US" sz="3200" dirty="0">
              <a:solidFill>
                <a:prstClr val="black"/>
              </a:solidFill>
              <a:latin typeface="Calibri" pitchFamily="34" charset="0"/>
            </a:endParaRPr>
          </a:p>
        </p:txBody>
      </p:sp>
      <p:sp>
        <p:nvSpPr>
          <p:cNvPr id="23" name="Rectangle 22"/>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 name="Rectangle 8"/>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372445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animEffect transition="in" filter="fade">
                                      <p:cBhvr>
                                        <p:cTn id="7" dur="1000"/>
                                        <p:tgtEl>
                                          <p:spTgt spid="19">
                                            <p:txEl>
                                              <p:pRg st="2" end="2"/>
                                            </p:txEl>
                                          </p:spTgt>
                                        </p:tgtEl>
                                      </p:cBhvr>
                                    </p:animEffect>
                                    <p:anim calcmode="lin" valueType="num">
                                      <p:cBhvr>
                                        <p:cTn id="8"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xEl>
                                              <p:pRg st="3" end="3"/>
                                            </p:txEl>
                                          </p:spTgt>
                                        </p:tgtEl>
                                        <p:attrNameLst>
                                          <p:attrName>style.visibility</p:attrName>
                                        </p:attrNameLst>
                                      </p:cBhvr>
                                      <p:to>
                                        <p:strVal val="visible"/>
                                      </p:to>
                                    </p:set>
                                    <p:animEffect transition="in" filter="fade">
                                      <p:cBhvr>
                                        <p:cTn id="12" dur="1000"/>
                                        <p:tgtEl>
                                          <p:spTgt spid="19">
                                            <p:txEl>
                                              <p:pRg st="3" end="3"/>
                                            </p:txEl>
                                          </p:spTgt>
                                        </p:tgtEl>
                                      </p:cBhvr>
                                    </p:animEffect>
                                    <p:anim calcmode="lin" valueType="num">
                                      <p:cBhvr>
                                        <p:cTn id="13"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animEffect transition="in" filter="fade">
                                      <p:cBhvr>
                                        <p:cTn id="17" dur="1000"/>
                                        <p:tgtEl>
                                          <p:spTgt spid="19">
                                            <p:txEl>
                                              <p:pRg st="4" end="4"/>
                                            </p:txEl>
                                          </p:spTgt>
                                        </p:tgtEl>
                                      </p:cBhvr>
                                    </p:animEffect>
                                    <p:anim calcmode="lin" valueType="num">
                                      <p:cBhvr>
                                        <p:cTn id="18"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
                                            <p:txEl>
                                              <p:pRg st="5" end="5"/>
                                            </p:txEl>
                                          </p:spTgt>
                                        </p:tgtEl>
                                        <p:attrNameLst>
                                          <p:attrName>style.visibility</p:attrName>
                                        </p:attrNameLst>
                                      </p:cBhvr>
                                      <p:to>
                                        <p:strVal val="visible"/>
                                      </p:to>
                                    </p:set>
                                    <p:animEffect transition="in" filter="fade">
                                      <p:cBhvr>
                                        <p:cTn id="22" dur="1000"/>
                                        <p:tgtEl>
                                          <p:spTgt spid="19">
                                            <p:txEl>
                                              <p:pRg st="5" end="5"/>
                                            </p:txEl>
                                          </p:spTgt>
                                        </p:tgtEl>
                                      </p:cBhvr>
                                    </p:animEffect>
                                    <p:anim calcmode="lin" valueType="num">
                                      <p:cBhvr>
                                        <p:cTn id="23"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solidFill>
                  <a:srgbClr val="FFFFFF"/>
                </a:solidFill>
              </a:rPr>
              <a:pPr/>
              <a:t>128</a:t>
            </a:fld>
            <a:endParaRPr lang="fr-FR" smtClean="0">
              <a:solidFill>
                <a:srgbClr val="FFFFFF"/>
              </a:solidFill>
            </a:endParaRPr>
          </a:p>
        </p:txBody>
      </p:sp>
      <p:sp>
        <p:nvSpPr>
          <p:cNvPr id="26" name="Rectangle 4"/>
          <p:cNvSpPr>
            <a:spLocks noChangeArrowheads="1"/>
          </p:cNvSpPr>
          <p:nvPr/>
        </p:nvSpPr>
        <p:spPr bwMode="auto">
          <a:xfrm>
            <a:off x="228600" y="1447800"/>
            <a:ext cx="4267200"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smtClean="0">
                <a:solidFill>
                  <a:prstClr val="black"/>
                </a:solidFill>
                <a:latin typeface="Calibri" pitchFamily="34" charset="0"/>
              </a:rPr>
              <a:t>Personal Assistance </a:t>
            </a:r>
            <a:endParaRPr lang="en-US" sz="3200" dirty="0">
              <a:solidFill>
                <a:prstClr val="black"/>
              </a:solidFill>
              <a:latin typeface="Calibri"/>
            </a:endParaRPr>
          </a:p>
        </p:txBody>
      </p:sp>
      <p:sp>
        <p:nvSpPr>
          <p:cNvPr id="22" name="Rectangle 21"/>
          <p:cNvSpPr/>
          <p:nvPr/>
        </p:nvSpPr>
        <p:spPr>
          <a:xfrm>
            <a:off x="609600" y="2286000"/>
            <a:ext cx="6781800" cy="3139321"/>
          </a:xfrm>
          <a:prstGeom prst="rect">
            <a:avLst/>
          </a:prstGeom>
        </p:spPr>
        <p:txBody>
          <a:bodyPr wrap="square">
            <a:spAutoFit/>
          </a:bodyPr>
          <a:lstStyle/>
          <a:p>
            <a:pPr marL="571500" indent="-571500" algn="l">
              <a:spcBef>
                <a:spcPts val="0"/>
              </a:spcBef>
              <a:defRPr/>
            </a:pPr>
            <a:r>
              <a:rPr lang="en-US" sz="2800" dirty="0" smtClean="0">
                <a:solidFill>
                  <a:srgbClr val="000000"/>
                </a:solidFill>
                <a:latin typeface="Calibri" pitchFamily="34" charset="0"/>
              </a:rPr>
              <a:t>Not available to individuals who receive…</a:t>
            </a:r>
          </a:p>
          <a:p>
            <a:pPr marL="571500" indent="-571500" algn="l">
              <a:spcBef>
                <a:spcPts val="0"/>
              </a:spcBef>
              <a:defRPr/>
            </a:pPr>
            <a:endParaRPr lang="en-US" sz="1050" dirty="0">
              <a:solidFill>
                <a:srgbClr val="000000"/>
              </a:solidFill>
              <a:latin typeface="Calibri" pitchFamily="34" charset="0"/>
            </a:endParaRPr>
          </a:p>
          <a:p>
            <a:pPr marL="1219200" lvl="1" indent="-533400" algn="l">
              <a:spcBef>
                <a:spcPts val="0"/>
              </a:spcBef>
              <a:buClr>
                <a:srgbClr val="C00000"/>
              </a:buClr>
              <a:buFont typeface="Calibri" pitchFamily="34" charset="0"/>
              <a:buChar char="x"/>
              <a:defRPr/>
            </a:pPr>
            <a:r>
              <a:rPr lang="en-US" sz="2400" kern="0" dirty="0" smtClean="0">
                <a:solidFill>
                  <a:srgbClr val="000000"/>
                </a:solidFill>
                <a:latin typeface="Calibri" pitchFamily="34" charset="0"/>
              </a:rPr>
              <a:t>group home residential services</a:t>
            </a:r>
            <a:endParaRPr lang="en-US" sz="2400" kern="0" dirty="0">
              <a:solidFill>
                <a:srgbClr val="000000"/>
              </a:solidFill>
              <a:latin typeface="Calibri" pitchFamily="34" charset="0"/>
            </a:endParaRPr>
          </a:p>
          <a:p>
            <a:pPr marL="1219200" lvl="1" indent="-533400" algn="l">
              <a:spcBef>
                <a:spcPts val="0"/>
              </a:spcBef>
              <a:buClr>
                <a:srgbClr val="C00000"/>
              </a:buClr>
              <a:buFont typeface="Calibri" pitchFamily="34" charset="0"/>
              <a:buChar char="x"/>
              <a:defRPr/>
            </a:pPr>
            <a:r>
              <a:rPr lang="en-US" sz="2400" kern="0" dirty="0" smtClean="0">
                <a:solidFill>
                  <a:srgbClr val="000000"/>
                </a:solidFill>
                <a:latin typeface="Calibri" pitchFamily="34" charset="0"/>
              </a:rPr>
              <a:t>sponsored residential services</a:t>
            </a:r>
          </a:p>
          <a:p>
            <a:pPr marL="1219200" lvl="1" indent="-533400" algn="l">
              <a:spcBef>
                <a:spcPts val="0"/>
              </a:spcBef>
              <a:buClr>
                <a:srgbClr val="C00000"/>
              </a:buClr>
              <a:buFont typeface="Calibri" pitchFamily="34" charset="0"/>
              <a:buChar char="x"/>
              <a:defRPr/>
            </a:pPr>
            <a:r>
              <a:rPr lang="en-US" sz="2400" kern="0" dirty="0" smtClean="0">
                <a:solidFill>
                  <a:srgbClr val="000000"/>
                </a:solidFill>
                <a:latin typeface="Calibri" pitchFamily="34" charset="0"/>
              </a:rPr>
              <a:t>live in Assisted Living Facilities</a:t>
            </a:r>
          </a:p>
          <a:p>
            <a:pPr marL="1219200" lvl="1" indent="-533400" algn="l">
              <a:spcBef>
                <a:spcPts val="0"/>
              </a:spcBef>
              <a:buClr>
                <a:srgbClr val="C00000"/>
              </a:buClr>
              <a:buFont typeface="Calibri" pitchFamily="34" charset="0"/>
              <a:buChar char="x"/>
              <a:defRPr/>
            </a:pPr>
            <a:r>
              <a:rPr lang="en-US" sz="2400" kern="0" dirty="0" smtClean="0">
                <a:solidFill>
                  <a:srgbClr val="000000"/>
                </a:solidFill>
                <a:latin typeface="Calibri" pitchFamily="34" charset="0"/>
              </a:rPr>
              <a:t>who have comparable services through another program</a:t>
            </a:r>
            <a:endParaRPr lang="en-US" sz="2400" kern="0" dirty="0">
              <a:solidFill>
                <a:srgbClr val="000000"/>
              </a:solidFill>
              <a:latin typeface="Calibri" pitchFamily="34" charset="0"/>
            </a:endParaRPr>
          </a:p>
          <a:p>
            <a:pPr marL="1219200" lvl="1" indent="-533400" algn="l">
              <a:spcBef>
                <a:spcPts val="0"/>
              </a:spcBef>
              <a:defRPr/>
            </a:pPr>
            <a:endParaRPr lang="en-US" sz="3200" dirty="0">
              <a:solidFill>
                <a:prstClr val="black"/>
              </a:solidFill>
              <a:latin typeface="Calibri" pitchFamily="34" charset="0"/>
            </a:endParaRPr>
          </a:p>
        </p:txBody>
      </p:sp>
      <p:sp>
        <p:nvSpPr>
          <p:cNvPr id="23" name="Rectangle 22"/>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9" name="Rectangle 8"/>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886991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xEl>
                                              <p:pRg st="2" end="2"/>
                                            </p:txEl>
                                          </p:spTgt>
                                        </p:tgtEl>
                                        <p:attrNameLst>
                                          <p:attrName>style.visibility</p:attrName>
                                        </p:attrNameLst>
                                      </p:cBhvr>
                                      <p:to>
                                        <p:strVal val="visible"/>
                                      </p:to>
                                    </p:set>
                                    <p:animEffect transition="in" filter="fade">
                                      <p:cBhvr>
                                        <p:cTn id="7" dur="1000"/>
                                        <p:tgtEl>
                                          <p:spTgt spid="22">
                                            <p:txEl>
                                              <p:pRg st="2" end="2"/>
                                            </p:txEl>
                                          </p:spTgt>
                                        </p:tgtEl>
                                      </p:cBhvr>
                                    </p:animEffect>
                                    <p:anim calcmode="lin" valueType="num">
                                      <p:cBhvr>
                                        <p:cTn id="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xEl>
                                              <p:pRg st="3" end="3"/>
                                            </p:txEl>
                                          </p:spTgt>
                                        </p:tgtEl>
                                        <p:attrNameLst>
                                          <p:attrName>style.visibility</p:attrName>
                                        </p:attrNameLst>
                                      </p:cBhvr>
                                      <p:to>
                                        <p:strVal val="visible"/>
                                      </p:to>
                                    </p:set>
                                    <p:animEffect transition="in" filter="fade">
                                      <p:cBhvr>
                                        <p:cTn id="12" dur="1000"/>
                                        <p:tgtEl>
                                          <p:spTgt spid="22">
                                            <p:txEl>
                                              <p:pRg st="3" end="3"/>
                                            </p:txEl>
                                          </p:spTgt>
                                        </p:tgtEl>
                                      </p:cBhvr>
                                    </p:animEffect>
                                    <p:anim calcmode="lin" valueType="num">
                                      <p:cBhvr>
                                        <p:cTn id="13"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2">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fade">
                                      <p:cBhvr>
                                        <p:cTn id="17" dur="1000"/>
                                        <p:tgtEl>
                                          <p:spTgt spid="22">
                                            <p:txEl>
                                              <p:pRg st="4" end="4"/>
                                            </p:txEl>
                                          </p:spTgt>
                                        </p:tgtEl>
                                      </p:cBhvr>
                                    </p:animEffect>
                                    <p:anim calcmode="lin" valueType="num">
                                      <p:cBhvr>
                                        <p:cTn id="18"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2">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
                                            <p:txEl>
                                              <p:pRg st="5" end="5"/>
                                            </p:txEl>
                                          </p:spTgt>
                                        </p:tgtEl>
                                        <p:attrNameLst>
                                          <p:attrName>style.visibility</p:attrName>
                                        </p:attrNameLst>
                                      </p:cBhvr>
                                      <p:to>
                                        <p:strVal val="visible"/>
                                      </p:to>
                                    </p:set>
                                    <p:animEffect transition="in" filter="fade">
                                      <p:cBhvr>
                                        <p:cTn id="22" dur="1000"/>
                                        <p:tgtEl>
                                          <p:spTgt spid="22">
                                            <p:txEl>
                                              <p:pRg st="5" end="5"/>
                                            </p:txEl>
                                          </p:spTgt>
                                        </p:tgtEl>
                                      </p:cBhvr>
                                    </p:animEffect>
                                    <p:anim calcmode="lin" valueType="num">
                                      <p:cBhvr>
                                        <p:cTn id="23"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allAtOnce"/>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7086600" y="1905000"/>
            <a:ext cx="2057400" cy="2514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2" name="Text Box 2"/>
          <p:cNvSpPr txBox="1">
            <a:spLocks noChangeArrowheads="1"/>
          </p:cNvSpPr>
          <p:nvPr/>
        </p:nvSpPr>
        <p:spPr bwMode="auto">
          <a:xfrm>
            <a:off x="304800" y="1447800"/>
            <a:ext cx="4248150" cy="584775"/>
          </a:xfrm>
          <a:prstGeom prst="rect">
            <a:avLst/>
          </a:prstGeom>
          <a:noFill/>
          <a:ln w="9525">
            <a:noFill/>
            <a:miter lim="800000"/>
            <a:headEnd/>
            <a:tailEnd/>
          </a:ln>
        </p:spPr>
        <p:txBody>
          <a:bodyPr>
            <a:spAutoFit/>
          </a:bodyPr>
          <a:lstStyle/>
          <a:p>
            <a:pPr algn="l"/>
            <a:r>
              <a:rPr lang="en-US" sz="3200" b="1" u="sng" dirty="0" smtClean="0">
                <a:solidFill>
                  <a:srgbClr val="000000"/>
                </a:solidFill>
                <a:latin typeface="Calibri" pitchFamily="34" charset="0"/>
              </a:rPr>
              <a:t>Respite</a:t>
            </a:r>
            <a:endParaRPr lang="en-US" sz="2400" b="1" dirty="0">
              <a:solidFill>
                <a:srgbClr val="000000"/>
              </a:solidFill>
              <a:latin typeface="Calibri" pitchFamily="34" charset="0"/>
            </a:endParaRPr>
          </a:p>
        </p:txBody>
      </p:sp>
      <p:sp>
        <p:nvSpPr>
          <p:cNvPr id="23" name="TextBox 4"/>
          <p:cNvSpPr txBox="1">
            <a:spLocks noChangeArrowheads="1"/>
          </p:cNvSpPr>
          <p:nvPr/>
        </p:nvSpPr>
        <p:spPr bwMode="auto">
          <a:xfrm>
            <a:off x="457200" y="2133600"/>
            <a:ext cx="6477000" cy="1200329"/>
          </a:xfrm>
          <a:prstGeom prst="rect">
            <a:avLst/>
          </a:prstGeom>
          <a:noFill/>
          <a:ln w="9525">
            <a:noFill/>
            <a:miter lim="800000"/>
            <a:headEnd/>
            <a:tailEnd/>
          </a:ln>
        </p:spPr>
        <p:txBody>
          <a:bodyPr wrap="square">
            <a:spAutoFit/>
          </a:bodyPr>
          <a:lstStyle/>
          <a:p>
            <a:pPr algn="l"/>
            <a:r>
              <a:rPr lang="en-US" sz="2400" dirty="0">
                <a:solidFill>
                  <a:srgbClr val="000000"/>
                </a:solidFill>
                <a:latin typeface="Calibri" pitchFamily="34" charset="0"/>
              </a:rPr>
              <a:t>Provides temporary supports during emergencies and at other times as needed by an </a:t>
            </a:r>
            <a:r>
              <a:rPr lang="en-US" sz="2400" u="sng" dirty="0">
                <a:solidFill>
                  <a:srgbClr val="000000"/>
                </a:solidFill>
                <a:latin typeface="Calibri" pitchFamily="34" charset="0"/>
              </a:rPr>
              <a:t>unpaid</a:t>
            </a:r>
            <a:r>
              <a:rPr lang="en-US" sz="2400" dirty="0">
                <a:solidFill>
                  <a:srgbClr val="000000"/>
                </a:solidFill>
                <a:latin typeface="Calibri" pitchFamily="34" charset="0"/>
              </a:rPr>
              <a:t> caregiver. </a:t>
            </a:r>
          </a:p>
        </p:txBody>
      </p:sp>
      <p:sp>
        <p:nvSpPr>
          <p:cNvPr id="24" name="TextBox 5"/>
          <p:cNvSpPr txBox="1">
            <a:spLocks noChangeArrowheads="1"/>
          </p:cNvSpPr>
          <p:nvPr/>
        </p:nvSpPr>
        <p:spPr bwMode="auto">
          <a:xfrm>
            <a:off x="457201" y="3505200"/>
            <a:ext cx="6476999" cy="830997"/>
          </a:xfrm>
          <a:prstGeom prst="rect">
            <a:avLst/>
          </a:prstGeom>
          <a:noFill/>
          <a:ln w="9525">
            <a:noFill/>
            <a:miter lim="800000"/>
            <a:headEnd/>
            <a:tailEnd/>
          </a:ln>
        </p:spPr>
        <p:txBody>
          <a:bodyPr wrap="square">
            <a:spAutoFit/>
          </a:bodyPr>
          <a:lstStyle/>
          <a:p>
            <a:pPr algn="l"/>
            <a:r>
              <a:rPr lang="en-US" sz="2400" dirty="0">
                <a:solidFill>
                  <a:srgbClr val="000000"/>
                </a:solidFill>
                <a:latin typeface="Calibri" pitchFamily="34" charset="0"/>
              </a:rPr>
              <a:t>Can be in the individual’s home, a provider’s home or other community locations. </a:t>
            </a:r>
          </a:p>
        </p:txBody>
      </p:sp>
      <p:sp>
        <p:nvSpPr>
          <p:cNvPr id="33" name="Rectangle 32"/>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smtClean="0">
                <a:solidFill>
                  <a:srgbClr val="000000"/>
                </a:solidFill>
                <a:latin typeface="Calibri" pitchFamily="34" charset="0"/>
              </a:rPr>
              <a:t>Family &amp; Individual</a:t>
            </a:r>
          </a:p>
        </p:txBody>
      </p:sp>
      <p:sp>
        <p:nvSpPr>
          <p:cNvPr id="34" name="Rectangle 33"/>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smtClean="0">
                <a:solidFill>
                  <a:srgbClr val="000000"/>
                </a:solidFill>
                <a:latin typeface="Calibri" pitchFamily="34" charset="0"/>
              </a:rPr>
              <a:t>Community Living</a:t>
            </a:r>
          </a:p>
        </p:txBody>
      </p:sp>
      <p:sp>
        <p:nvSpPr>
          <p:cNvPr id="38" name="TextBox 37"/>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smtClean="0">
                <a:solidFill>
                  <a:srgbClr val="FFFFFF"/>
                </a:solidFill>
                <a:latin typeface="Calibri" pitchFamily="34" charset="0"/>
              </a:rPr>
              <a:t>Applicable waivers</a:t>
            </a:r>
            <a:endParaRPr lang="en-US" b="1" dirty="0">
              <a:solidFill>
                <a:srgbClr val="FFFFFF"/>
              </a:solidFill>
              <a:latin typeface="Calibri" pitchFamily="34" charset="0"/>
            </a:endParaRPr>
          </a:p>
        </p:txBody>
      </p:sp>
      <p:sp>
        <p:nvSpPr>
          <p:cNvPr id="53" name="Rectangle 52"/>
          <p:cNvSpPr/>
          <p:nvPr/>
        </p:nvSpPr>
        <p:spPr bwMode="auto">
          <a:xfrm>
            <a:off x="7162800" y="3200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600" b="1" dirty="0" smtClean="0">
                <a:solidFill>
                  <a:srgbClr val="FFFFFF"/>
                </a:solidFill>
                <a:latin typeface="Calibri" pitchFamily="34" charset="0"/>
              </a:rPr>
              <a:t>Unit</a:t>
            </a:r>
          </a:p>
        </p:txBody>
      </p:sp>
      <p:sp>
        <p:nvSpPr>
          <p:cNvPr id="54" name="Rectangle 53"/>
          <p:cNvSpPr/>
          <p:nvPr/>
        </p:nvSpPr>
        <p:spPr bwMode="auto">
          <a:xfrm>
            <a:off x="7848600" y="3200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smtClean="0">
                <a:solidFill>
                  <a:sysClr val="windowText" lastClr="000000"/>
                </a:solidFill>
                <a:latin typeface="Calibri" pitchFamily="34" charset="0"/>
              </a:rPr>
              <a:t>1 hour</a:t>
            </a:r>
          </a:p>
        </p:txBody>
      </p:sp>
      <p:sp>
        <p:nvSpPr>
          <p:cNvPr id="35" name="Rectangle 34"/>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7" name="Rectangle 16"/>
          <p:cNvSpPr/>
          <p:nvPr/>
        </p:nvSpPr>
        <p:spPr bwMode="auto">
          <a:xfrm>
            <a:off x="7162800" y="3581400"/>
            <a:ext cx="1828800" cy="696429"/>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1200" b="1" dirty="0">
                <a:solidFill>
                  <a:srgbClr val="000000"/>
                </a:solidFill>
                <a:latin typeface="Calibri" pitchFamily="34" charset="0"/>
              </a:rPr>
              <a:t>Respite: Up to 480 hours per fiscal year; for unpaid primary care givers only </a:t>
            </a:r>
          </a:p>
        </p:txBody>
      </p:sp>
      <p:sp>
        <p:nvSpPr>
          <p:cNvPr id="15" name="Rectangle 14"/>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2306863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itchFamily="34" charset="0"/>
              </a:rPr>
              <a:t>DD Community Based System </a:t>
            </a:r>
          </a:p>
        </p:txBody>
      </p:sp>
      <p:graphicFrame>
        <p:nvGraphicFramePr>
          <p:cNvPr id="4" name="Diagram 3"/>
          <p:cNvGraphicFramePr/>
          <p:nvPr>
            <p:extLst>
              <p:ext uri="{D42A27DB-BD31-4B8C-83A1-F6EECF244321}">
                <p14:modId xmlns="" xmlns:p14="http://schemas.microsoft.com/office/powerpoint/2010/main" val="4178722491"/>
              </p:ext>
            </p:extLst>
          </p:nvPr>
        </p:nvGraphicFramePr>
        <p:xfrm>
          <a:off x="228600" y="1066800"/>
          <a:ext cx="8915400" cy="545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17893037"/>
      </p:ext>
    </p:extLst>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447800" y="2286000"/>
            <a:ext cx="6037263" cy="3262432"/>
          </a:xfrm>
          <a:prstGeom prst="rect">
            <a:avLst/>
          </a:prstGeom>
        </p:spPr>
        <p:txBody>
          <a:bodyPr wrap="square">
            <a:spAutoFit/>
          </a:bodyPr>
          <a:lstStyle/>
          <a:p>
            <a:pPr marL="571500" indent="-571500" algn="l">
              <a:spcBef>
                <a:spcPts val="0"/>
              </a:spcBef>
              <a:defRPr/>
            </a:pPr>
            <a:r>
              <a:rPr lang="en-US" sz="2800" dirty="0" smtClean="0">
                <a:solidFill>
                  <a:srgbClr val="000000"/>
                </a:solidFill>
                <a:latin typeface="Calibri" pitchFamily="34" charset="0"/>
              </a:rPr>
              <a:t>Provides </a:t>
            </a:r>
            <a:r>
              <a:rPr lang="en-US" sz="2800" dirty="0">
                <a:solidFill>
                  <a:srgbClr val="000000"/>
                </a:solidFill>
                <a:latin typeface="Calibri" pitchFamily="34" charset="0"/>
              </a:rPr>
              <a:t>1:1 support with</a:t>
            </a:r>
            <a:r>
              <a:rPr lang="en-US" sz="2800" dirty="0" smtClean="0">
                <a:solidFill>
                  <a:srgbClr val="000000"/>
                </a:solidFill>
                <a:latin typeface="Calibri" pitchFamily="34" charset="0"/>
              </a:rPr>
              <a:t>…</a:t>
            </a:r>
          </a:p>
          <a:p>
            <a:pPr marL="571500" indent="-571500" algn="l">
              <a:spcBef>
                <a:spcPts val="0"/>
              </a:spcBef>
              <a:defRPr/>
            </a:pPr>
            <a:endParaRPr lang="en-US" sz="1200" dirty="0">
              <a:solidFill>
                <a:srgbClr val="000000"/>
              </a:solidFill>
              <a:latin typeface="Calibri" pitchFamily="34" charset="0"/>
            </a:endParaRP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personal </a:t>
            </a:r>
            <a:r>
              <a:rPr lang="en-US" sz="2800" kern="0" dirty="0" smtClean="0">
                <a:solidFill>
                  <a:srgbClr val="000000"/>
                </a:solidFill>
                <a:latin typeface="Calibri" pitchFamily="34" charset="0"/>
              </a:rPr>
              <a:t>needs</a:t>
            </a:r>
            <a:endParaRPr lang="en-US" sz="2800" strike="sngStrike" kern="0" dirty="0">
              <a:solidFill>
                <a:srgbClr val="FF0000"/>
              </a:solidFill>
              <a:latin typeface="Calibri" pitchFamily="34" charset="0"/>
            </a:endParaRP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positive relationships</a:t>
            </a: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community </a:t>
            </a:r>
            <a:r>
              <a:rPr lang="en-US" sz="2800" kern="0" dirty="0" smtClean="0">
                <a:solidFill>
                  <a:srgbClr val="000000"/>
                </a:solidFill>
                <a:latin typeface="Calibri" pitchFamily="34" charset="0"/>
              </a:rPr>
              <a:t>involvement</a:t>
            </a:r>
            <a:endParaRPr lang="en-US" sz="2800" kern="0" dirty="0">
              <a:solidFill>
                <a:srgbClr val="000000"/>
              </a:solidFill>
              <a:latin typeface="Calibri" pitchFamily="34" charset="0"/>
            </a:endParaRPr>
          </a:p>
          <a:p>
            <a:pPr marL="1219200" lvl="1" indent="-533400" algn="l">
              <a:spcBef>
                <a:spcPts val="0"/>
              </a:spcBef>
              <a:buClr>
                <a:srgbClr val="00B050"/>
              </a:buClr>
              <a:buFont typeface="Wingdings" pitchFamily="2" charset="2"/>
              <a:buChar char="ü"/>
              <a:defRPr/>
            </a:pPr>
            <a:r>
              <a:rPr lang="en-US" sz="2800" kern="0" dirty="0">
                <a:solidFill>
                  <a:srgbClr val="000000"/>
                </a:solidFill>
                <a:latin typeface="Calibri" pitchFamily="34" charset="0"/>
              </a:rPr>
              <a:t>medical </a:t>
            </a:r>
            <a:r>
              <a:rPr lang="en-US" sz="2800" kern="0" dirty="0" smtClean="0">
                <a:solidFill>
                  <a:srgbClr val="000000"/>
                </a:solidFill>
                <a:latin typeface="Calibri" pitchFamily="34" charset="0"/>
              </a:rPr>
              <a:t>supports</a:t>
            </a:r>
            <a:endParaRPr lang="en-US" sz="3600" strike="sngStrike" kern="0" dirty="0">
              <a:solidFill>
                <a:srgbClr val="FF0000"/>
              </a:solidFill>
              <a:latin typeface="Calibri" pitchFamily="34" charset="0"/>
            </a:endParaRPr>
          </a:p>
          <a:p>
            <a:pPr>
              <a:buClr>
                <a:srgbClr val="C0504D"/>
              </a:buClr>
              <a:defRPr/>
            </a:pPr>
            <a:endParaRPr lang="en-US" sz="3200" dirty="0">
              <a:solidFill>
                <a:prstClr val="black"/>
              </a:solidFill>
              <a:latin typeface="Calibri" pitchFamily="34" charset="0"/>
            </a:endParaRPr>
          </a:p>
        </p:txBody>
      </p:sp>
      <p:sp>
        <p:nvSpPr>
          <p:cNvPr id="31" name="Text Box 2"/>
          <p:cNvSpPr txBox="1">
            <a:spLocks noChangeArrowheads="1"/>
          </p:cNvSpPr>
          <p:nvPr/>
        </p:nvSpPr>
        <p:spPr bwMode="auto">
          <a:xfrm>
            <a:off x="304800" y="1447800"/>
            <a:ext cx="4248150" cy="584775"/>
          </a:xfrm>
          <a:prstGeom prst="rect">
            <a:avLst/>
          </a:prstGeom>
          <a:noFill/>
          <a:ln w="9525">
            <a:noFill/>
            <a:miter lim="800000"/>
            <a:headEnd/>
            <a:tailEnd/>
          </a:ln>
        </p:spPr>
        <p:txBody>
          <a:bodyPr>
            <a:spAutoFit/>
          </a:bodyPr>
          <a:lstStyle/>
          <a:p>
            <a:pPr algn="l"/>
            <a:r>
              <a:rPr lang="en-US" sz="3200" b="1" u="sng" dirty="0" smtClean="0">
                <a:solidFill>
                  <a:srgbClr val="000000"/>
                </a:solidFill>
                <a:latin typeface="Calibri" pitchFamily="34" charset="0"/>
              </a:rPr>
              <a:t>Respite</a:t>
            </a:r>
            <a:endParaRPr lang="en-US" sz="2400" b="1" dirty="0">
              <a:solidFill>
                <a:srgbClr val="000000"/>
              </a:solidFill>
              <a:latin typeface="Calibri" pitchFamily="34" charset="0"/>
            </a:endParaRPr>
          </a:p>
        </p:txBody>
      </p:sp>
      <p:sp>
        <p:nvSpPr>
          <p:cNvPr id="21" name="Rectangle 20"/>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 name="Rectangle 6"/>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1610348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animEffect transition="in" filter="fade">
                                      <p:cBhvr>
                                        <p:cTn id="7" dur="1000"/>
                                        <p:tgtEl>
                                          <p:spTgt spid="25">
                                            <p:txEl>
                                              <p:pRg st="2" end="2"/>
                                            </p:txEl>
                                          </p:spTgt>
                                        </p:tgtEl>
                                      </p:cBhvr>
                                    </p:animEffect>
                                    <p:anim calcmode="lin" valueType="num">
                                      <p:cBhvr>
                                        <p:cTn id="8"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xEl>
                                              <p:pRg st="3" end="3"/>
                                            </p:txEl>
                                          </p:spTgt>
                                        </p:tgtEl>
                                        <p:attrNameLst>
                                          <p:attrName>style.visibility</p:attrName>
                                        </p:attrNameLst>
                                      </p:cBhvr>
                                      <p:to>
                                        <p:strVal val="visible"/>
                                      </p:to>
                                    </p:set>
                                    <p:animEffect transition="in" filter="fade">
                                      <p:cBhvr>
                                        <p:cTn id="12" dur="1000"/>
                                        <p:tgtEl>
                                          <p:spTgt spid="25">
                                            <p:txEl>
                                              <p:pRg st="3" end="3"/>
                                            </p:txEl>
                                          </p:spTgt>
                                        </p:tgtEl>
                                      </p:cBhvr>
                                    </p:animEffect>
                                    <p:anim calcmode="lin" valueType="num">
                                      <p:cBhvr>
                                        <p:cTn id="13"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5">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animEffect transition="in" filter="fade">
                                      <p:cBhvr>
                                        <p:cTn id="17" dur="1000"/>
                                        <p:tgtEl>
                                          <p:spTgt spid="25">
                                            <p:txEl>
                                              <p:pRg st="4" end="4"/>
                                            </p:txEl>
                                          </p:spTgt>
                                        </p:tgtEl>
                                      </p:cBhvr>
                                    </p:animEffect>
                                    <p:anim calcmode="lin" valueType="num">
                                      <p:cBhvr>
                                        <p:cTn id="18"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5">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xEl>
                                              <p:pRg st="5" end="5"/>
                                            </p:txEl>
                                          </p:spTgt>
                                        </p:tgtEl>
                                        <p:attrNameLst>
                                          <p:attrName>style.visibility</p:attrName>
                                        </p:attrNameLst>
                                      </p:cBhvr>
                                      <p:to>
                                        <p:strVal val="visible"/>
                                      </p:to>
                                    </p:set>
                                    <p:animEffect transition="in" filter="fade">
                                      <p:cBhvr>
                                        <p:cTn id="22" dur="1000"/>
                                        <p:tgtEl>
                                          <p:spTgt spid="25">
                                            <p:txEl>
                                              <p:pRg st="5" end="5"/>
                                            </p:txEl>
                                          </p:spTgt>
                                        </p:tgtEl>
                                      </p:cBhvr>
                                    </p:animEffect>
                                    <p:anim calcmode="lin" valueType="num">
                                      <p:cBhvr>
                                        <p:cTn id="23"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81200"/>
            <a:ext cx="2057400" cy="2438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22" name="Text Box 2"/>
          <p:cNvSpPr txBox="1">
            <a:spLocks noChangeArrowheads="1"/>
          </p:cNvSpPr>
          <p:nvPr/>
        </p:nvSpPr>
        <p:spPr bwMode="auto">
          <a:xfrm>
            <a:off x="317500" y="1579562"/>
            <a:ext cx="4248150" cy="584775"/>
          </a:xfrm>
          <a:prstGeom prst="rect">
            <a:avLst/>
          </a:prstGeom>
          <a:noFill/>
          <a:ln w="9525">
            <a:noFill/>
            <a:miter lim="800000"/>
            <a:headEnd/>
            <a:tailEnd/>
          </a:ln>
        </p:spPr>
        <p:txBody>
          <a:bodyPr>
            <a:spAutoFit/>
          </a:bodyPr>
          <a:lstStyle/>
          <a:p>
            <a:pPr algn="l"/>
            <a:r>
              <a:rPr lang="en-US" sz="3200" b="1" u="sng" dirty="0" smtClean="0">
                <a:solidFill>
                  <a:srgbClr val="000000"/>
                </a:solidFill>
                <a:latin typeface="Calibri" pitchFamily="34" charset="0"/>
              </a:rPr>
              <a:t>Companion</a:t>
            </a:r>
            <a:endParaRPr lang="en-US" sz="3200" b="1" dirty="0">
              <a:solidFill>
                <a:srgbClr val="000000"/>
              </a:solidFill>
              <a:latin typeface="Calibri" pitchFamily="34" charset="0"/>
            </a:endParaRPr>
          </a:p>
        </p:txBody>
      </p:sp>
      <p:sp>
        <p:nvSpPr>
          <p:cNvPr id="30" name="Rectangle 4"/>
          <p:cNvSpPr>
            <a:spLocks noChangeArrowheads="1"/>
          </p:cNvSpPr>
          <p:nvPr/>
        </p:nvSpPr>
        <p:spPr bwMode="auto">
          <a:xfrm>
            <a:off x="609600" y="2362200"/>
            <a:ext cx="5943600" cy="2123658"/>
          </a:xfrm>
          <a:prstGeom prst="rect">
            <a:avLst/>
          </a:prstGeom>
          <a:noFill/>
          <a:ln w="9525">
            <a:noFill/>
            <a:miter lim="800000"/>
            <a:headEnd/>
            <a:tailEnd/>
          </a:ln>
        </p:spPr>
        <p:txBody>
          <a:bodyPr wrap="square">
            <a:spAutoFit/>
          </a:bodyPr>
          <a:lstStyle/>
          <a:p>
            <a:pPr algn="l"/>
            <a:r>
              <a:rPr lang="en-US" sz="2400" dirty="0">
                <a:solidFill>
                  <a:srgbClr val="000000"/>
                </a:solidFill>
                <a:latin typeface="Calibri" pitchFamily="34" charset="0"/>
              </a:rPr>
              <a:t>Provides non-medical care, </a:t>
            </a:r>
            <a:r>
              <a:rPr lang="en-US" sz="2400" dirty="0" smtClean="0">
                <a:solidFill>
                  <a:srgbClr val="000000"/>
                </a:solidFill>
                <a:latin typeface="Calibri" pitchFamily="34" charset="0"/>
              </a:rPr>
              <a:t>socialization, or </a:t>
            </a:r>
            <a:r>
              <a:rPr lang="en-US" sz="2400" dirty="0">
                <a:solidFill>
                  <a:srgbClr val="000000"/>
                </a:solidFill>
                <a:latin typeface="Calibri" pitchFamily="34" charset="0"/>
              </a:rPr>
              <a:t>support to adults. </a:t>
            </a:r>
            <a:endParaRPr lang="en-US" sz="2400" dirty="0" smtClean="0">
              <a:solidFill>
                <a:srgbClr val="000000"/>
              </a:solidFill>
              <a:latin typeface="Calibri" pitchFamily="34" charset="0"/>
            </a:endParaRPr>
          </a:p>
          <a:p>
            <a:pPr algn="l"/>
            <a:r>
              <a:rPr lang="en-US" sz="2400" dirty="0" smtClean="0">
                <a:solidFill>
                  <a:srgbClr val="000000"/>
                </a:solidFill>
                <a:latin typeface="Calibri" pitchFamily="34" charset="0"/>
              </a:rPr>
              <a:t>This </a:t>
            </a:r>
            <a:r>
              <a:rPr lang="en-US" sz="2400" dirty="0">
                <a:solidFill>
                  <a:srgbClr val="000000"/>
                </a:solidFill>
                <a:latin typeface="Calibri" pitchFamily="34" charset="0"/>
              </a:rPr>
              <a:t>service is provided in an individual’s home or at various locations in the community.</a:t>
            </a:r>
          </a:p>
        </p:txBody>
      </p:sp>
      <p:sp>
        <p:nvSpPr>
          <p:cNvPr id="56" name="Rectangle 55"/>
          <p:cNvSpPr/>
          <p:nvPr/>
        </p:nvSpPr>
        <p:spPr bwMode="auto">
          <a:xfrm>
            <a:off x="7162800" y="2514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smtClean="0">
                <a:solidFill>
                  <a:srgbClr val="000000"/>
                </a:solidFill>
                <a:latin typeface="Calibri" pitchFamily="34" charset="0"/>
              </a:rPr>
              <a:t>Family &amp; Individual</a:t>
            </a:r>
          </a:p>
        </p:txBody>
      </p:sp>
      <p:sp>
        <p:nvSpPr>
          <p:cNvPr id="57" name="Rectangle 56"/>
          <p:cNvSpPr/>
          <p:nvPr/>
        </p:nvSpPr>
        <p:spPr bwMode="auto">
          <a:xfrm>
            <a:off x="7162800" y="2895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smtClean="0">
                <a:solidFill>
                  <a:srgbClr val="000000"/>
                </a:solidFill>
                <a:latin typeface="Calibri" pitchFamily="34" charset="0"/>
              </a:rPr>
              <a:t>Community Living</a:t>
            </a:r>
          </a:p>
        </p:txBody>
      </p:sp>
      <p:sp>
        <p:nvSpPr>
          <p:cNvPr id="59" name="TextBox 58"/>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smtClean="0">
                <a:solidFill>
                  <a:srgbClr val="FFFFFF"/>
                </a:solidFill>
                <a:latin typeface="Calibri" pitchFamily="34" charset="0"/>
              </a:rPr>
              <a:t>Applicable waivers</a:t>
            </a:r>
            <a:endParaRPr lang="en-US" b="1" dirty="0">
              <a:solidFill>
                <a:srgbClr val="FFFFFF"/>
              </a:solidFill>
              <a:latin typeface="Calibri" pitchFamily="34" charset="0"/>
            </a:endParaRPr>
          </a:p>
        </p:txBody>
      </p:sp>
      <p:sp>
        <p:nvSpPr>
          <p:cNvPr id="62" name="Rectangle 61"/>
          <p:cNvSpPr/>
          <p:nvPr/>
        </p:nvSpPr>
        <p:spPr bwMode="auto">
          <a:xfrm>
            <a:off x="7162800" y="32766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600" b="1" dirty="0" smtClean="0">
                <a:solidFill>
                  <a:srgbClr val="FFFFFF"/>
                </a:solidFill>
                <a:latin typeface="Calibri" pitchFamily="34" charset="0"/>
              </a:rPr>
              <a:t>Unit</a:t>
            </a:r>
          </a:p>
        </p:txBody>
      </p:sp>
      <p:sp>
        <p:nvSpPr>
          <p:cNvPr id="63" name="Rectangle 62"/>
          <p:cNvSpPr/>
          <p:nvPr/>
        </p:nvSpPr>
        <p:spPr bwMode="auto">
          <a:xfrm>
            <a:off x="7848600" y="32766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smtClean="0">
                <a:solidFill>
                  <a:sysClr val="windowText" lastClr="000000"/>
                </a:solidFill>
                <a:latin typeface="Calibri" pitchFamily="34" charset="0"/>
              </a:rPr>
              <a:t>1 hour</a:t>
            </a:r>
          </a:p>
        </p:txBody>
      </p:sp>
      <p:sp>
        <p:nvSpPr>
          <p:cNvPr id="35" name="Rectangle 34"/>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7" name="Rectangle 16"/>
          <p:cNvSpPr/>
          <p:nvPr/>
        </p:nvSpPr>
        <p:spPr bwMode="auto">
          <a:xfrm>
            <a:off x="7162800" y="3657600"/>
            <a:ext cx="1840204" cy="651296"/>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l"/>
            <a:r>
              <a:rPr lang="en-US" sz="1200" b="1" dirty="0">
                <a:solidFill>
                  <a:srgbClr val="000000"/>
                </a:solidFill>
                <a:latin typeface="Calibri" pitchFamily="34" charset="0"/>
              </a:rPr>
              <a:t>Companion: up to 8 hours per day; for individuals 18 and older</a:t>
            </a:r>
          </a:p>
        </p:txBody>
      </p:sp>
      <p:sp>
        <p:nvSpPr>
          <p:cNvPr id="14" name="Rectangle 13"/>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3894643505"/>
      </p:ext>
    </p:extLst>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noChangeArrowheads="1"/>
          </p:cNvSpPr>
          <p:nvPr/>
        </p:nvSpPr>
        <p:spPr bwMode="auto">
          <a:xfrm>
            <a:off x="317500" y="1579562"/>
            <a:ext cx="4248150" cy="584775"/>
          </a:xfrm>
          <a:prstGeom prst="rect">
            <a:avLst/>
          </a:prstGeom>
          <a:noFill/>
          <a:ln w="9525">
            <a:noFill/>
            <a:miter lim="800000"/>
            <a:headEnd/>
            <a:tailEnd/>
          </a:ln>
        </p:spPr>
        <p:txBody>
          <a:bodyPr>
            <a:spAutoFit/>
          </a:bodyPr>
          <a:lstStyle/>
          <a:p>
            <a:pPr algn="l"/>
            <a:r>
              <a:rPr lang="en-US" sz="3200" b="1" u="sng" dirty="0" smtClean="0">
                <a:solidFill>
                  <a:srgbClr val="000000"/>
                </a:solidFill>
                <a:latin typeface="Calibri" pitchFamily="34" charset="0"/>
              </a:rPr>
              <a:t>Companion</a:t>
            </a:r>
            <a:endParaRPr lang="en-US" sz="3200" b="1" dirty="0">
              <a:solidFill>
                <a:srgbClr val="000000"/>
              </a:solidFill>
              <a:latin typeface="Calibri" pitchFamily="34" charset="0"/>
            </a:endParaRPr>
          </a:p>
        </p:txBody>
      </p:sp>
      <p:sp>
        <p:nvSpPr>
          <p:cNvPr id="25" name="Rectangle 24"/>
          <p:cNvSpPr/>
          <p:nvPr/>
        </p:nvSpPr>
        <p:spPr>
          <a:xfrm>
            <a:off x="914400" y="2133600"/>
            <a:ext cx="7248525" cy="2769989"/>
          </a:xfrm>
          <a:prstGeom prst="rect">
            <a:avLst/>
          </a:prstGeom>
        </p:spPr>
        <p:txBody>
          <a:bodyPr wrap="square">
            <a:spAutoFit/>
          </a:bodyPr>
          <a:lstStyle/>
          <a:p>
            <a:pPr marL="571500" indent="-571500" algn="l">
              <a:defRPr/>
            </a:pPr>
            <a:r>
              <a:rPr lang="en-US" sz="2400" dirty="0">
                <a:solidFill>
                  <a:srgbClr val="000000"/>
                </a:solidFill>
                <a:latin typeface="Calibri" pitchFamily="34" charset="0"/>
              </a:rPr>
              <a:t>Provides 1:1 support with…</a:t>
            </a:r>
          </a:p>
          <a:p>
            <a:pPr algn="l">
              <a:buClr>
                <a:srgbClr val="00B050"/>
              </a:buClr>
              <a:buFont typeface="Wingdings" pitchFamily="2" charset="2"/>
              <a:buChar char="ü"/>
            </a:pPr>
            <a:r>
              <a:rPr lang="en-US" sz="2000" dirty="0" smtClean="0">
                <a:solidFill>
                  <a:srgbClr val="000000"/>
                </a:solidFill>
                <a:latin typeface="Calibri" pitchFamily="34" charset="0"/>
              </a:rPr>
              <a:t> tasks such as meal preparation, laundry, and shopping</a:t>
            </a:r>
          </a:p>
          <a:p>
            <a:pPr algn="l">
              <a:buClr>
                <a:srgbClr val="00B050"/>
              </a:buClr>
              <a:buFont typeface="Wingdings" pitchFamily="2" charset="2"/>
              <a:buChar char="ü"/>
            </a:pPr>
            <a:r>
              <a:rPr lang="en-US" sz="2000" dirty="0" smtClean="0">
                <a:solidFill>
                  <a:srgbClr val="000000"/>
                </a:solidFill>
                <a:latin typeface="Calibri" pitchFamily="34" charset="0"/>
              </a:rPr>
              <a:t> light housekeeping tasks</a:t>
            </a:r>
          </a:p>
          <a:p>
            <a:pPr algn="l">
              <a:buClr>
                <a:srgbClr val="00B050"/>
              </a:buClr>
              <a:buFont typeface="Wingdings" pitchFamily="2" charset="2"/>
              <a:buChar char="ü"/>
            </a:pPr>
            <a:r>
              <a:rPr lang="en-US" sz="2000" dirty="0" smtClean="0">
                <a:solidFill>
                  <a:srgbClr val="000000"/>
                </a:solidFill>
                <a:latin typeface="Calibri" pitchFamily="34" charset="0"/>
              </a:rPr>
              <a:t> self-administration of medication</a:t>
            </a:r>
          </a:p>
          <a:p>
            <a:pPr algn="l">
              <a:buClr>
                <a:srgbClr val="00B050"/>
              </a:buClr>
              <a:buFont typeface="Wingdings" pitchFamily="2" charset="2"/>
              <a:buChar char="ü"/>
            </a:pPr>
            <a:r>
              <a:rPr lang="en-US" sz="2000" dirty="0" smtClean="0">
                <a:solidFill>
                  <a:srgbClr val="000000"/>
                </a:solidFill>
                <a:latin typeface="Calibri" pitchFamily="34" charset="0"/>
              </a:rPr>
              <a:t> community access and recreational activities</a:t>
            </a:r>
          </a:p>
          <a:p>
            <a:pPr algn="l">
              <a:buClr>
                <a:srgbClr val="00B050"/>
              </a:buClr>
              <a:buFont typeface="Wingdings" pitchFamily="2" charset="2"/>
              <a:buChar char="ü"/>
            </a:pPr>
            <a:r>
              <a:rPr lang="en-US" sz="2000" dirty="0" smtClean="0">
                <a:solidFill>
                  <a:srgbClr val="000000"/>
                </a:solidFill>
                <a:latin typeface="Calibri" pitchFamily="34" charset="0"/>
              </a:rPr>
              <a:t> support to assure the safety of the individual</a:t>
            </a:r>
            <a:endParaRPr lang="en-US" sz="2000" dirty="0">
              <a:solidFill>
                <a:srgbClr val="000000"/>
              </a:solidFill>
              <a:latin typeface="Calibri" pitchFamily="34" charset="0"/>
            </a:endParaRPr>
          </a:p>
        </p:txBody>
      </p:sp>
      <p:sp>
        <p:nvSpPr>
          <p:cNvPr id="19" name="Rectangle 18"/>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7" name="Rectangle 6"/>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220213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1000"/>
                                        <p:tgtEl>
                                          <p:spTgt spid="25">
                                            <p:txEl>
                                              <p:pRg st="1" end="1"/>
                                            </p:txEl>
                                          </p:spTgt>
                                        </p:tgtEl>
                                      </p:cBhvr>
                                    </p:animEffect>
                                    <p:anim calcmode="lin" valueType="num">
                                      <p:cBhvr>
                                        <p:cTn id="8"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1000"/>
                                        <p:tgtEl>
                                          <p:spTgt spid="25">
                                            <p:txEl>
                                              <p:pRg st="2" end="2"/>
                                            </p:txEl>
                                          </p:spTgt>
                                        </p:tgtEl>
                                      </p:cBhvr>
                                    </p:animEffect>
                                    <p:anim calcmode="lin" valueType="num">
                                      <p:cBhvr>
                                        <p:cTn id="13"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animEffect transition="in" filter="fade">
                                      <p:cBhvr>
                                        <p:cTn id="17" dur="1000"/>
                                        <p:tgtEl>
                                          <p:spTgt spid="25">
                                            <p:txEl>
                                              <p:pRg st="3" end="3"/>
                                            </p:txEl>
                                          </p:spTgt>
                                        </p:tgtEl>
                                      </p:cBhvr>
                                    </p:animEffect>
                                    <p:anim calcmode="lin" valueType="num">
                                      <p:cBhvr>
                                        <p:cTn id="18"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5">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1000"/>
                                        <p:tgtEl>
                                          <p:spTgt spid="25">
                                            <p:txEl>
                                              <p:pRg st="4" end="4"/>
                                            </p:txEl>
                                          </p:spTgt>
                                        </p:tgtEl>
                                      </p:cBhvr>
                                    </p:animEffect>
                                    <p:anim calcmode="lin" valueType="num">
                                      <p:cBhvr>
                                        <p:cTn id="23"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5">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5">
                                            <p:txEl>
                                              <p:pRg st="5" end="5"/>
                                            </p:txEl>
                                          </p:spTgt>
                                        </p:tgtEl>
                                        <p:attrNameLst>
                                          <p:attrName>style.visibility</p:attrName>
                                        </p:attrNameLst>
                                      </p:cBhvr>
                                      <p:to>
                                        <p:strVal val="visible"/>
                                      </p:to>
                                    </p:set>
                                    <p:animEffect transition="in" filter="fade">
                                      <p:cBhvr>
                                        <p:cTn id="27" dur="1000"/>
                                        <p:tgtEl>
                                          <p:spTgt spid="25">
                                            <p:txEl>
                                              <p:pRg st="5" end="5"/>
                                            </p:txEl>
                                          </p:spTgt>
                                        </p:tgtEl>
                                      </p:cBhvr>
                                    </p:animEffect>
                                    <p:anim calcmode="lin" valueType="num">
                                      <p:cBhvr>
                                        <p:cTn id="28"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3" cstate="print"/>
          <a:srcRect/>
          <a:stretch>
            <a:fillRect/>
          </a:stretch>
        </p:blipFill>
        <p:spPr bwMode="auto">
          <a:xfrm>
            <a:off x="7670228" y="2133600"/>
            <a:ext cx="549848" cy="990600"/>
          </a:xfrm>
          <a:prstGeom prst="rect">
            <a:avLst/>
          </a:prstGeom>
          <a:noFill/>
          <a:ln w="9525">
            <a:noFill/>
            <a:miter lim="800000"/>
            <a:headEnd/>
            <a:tailEnd/>
          </a:ln>
        </p:spPr>
      </p:pic>
      <p:sp>
        <p:nvSpPr>
          <p:cNvPr id="22" name="Text Box 2"/>
          <p:cNvSpPr txBox="1">
            <a:spLocks noChangeArrowheads="1"/>
          </p:cNvSpPr>
          <p:nvPr/>
        </p:nvSpPr>
        <p:spPr bwMode="auto">
          <a:xfrm>
            <a:off x="317500" y="1579562"/>
            <a:ext cx="4248150" cy="523220"/>
          </a:xfrm>
          <a:prstGeom prst="rect">
            <a:avLst/>
          </a:prstGeom>
          <a:noFill/>
          <a:ln w="9525">
            <a:noFill/>
            <a:miter lim="800000"/>
            <a:headEnd/>
            <a:tailEnd/>
          </a:ln>
        </p:spPr>
        <p:txBody>
          <a:bodyPr>
            <a:spAutoFit/>
          </a:bodyPr>
          <a:lstStyle/>
          <a:p>
            <a:pPr algn="l"/>
            <a:r>
              <a:rPr lang="en-US" sz="2800" b="1" u="sng" dirty="0" smtClean="0">
                <a:solidFill>
                  <a:srgbClr val="000000"/>
                </a:solidFill>
                <a:latin typeface="Calibri" pitchFamily="34" charset="0"/>
              </a:rPr>
              <a:t>Companion</a:t>
            </a:r>
            <a:endParaRPr lang="en-US" sz="2000" b="1" dirty="0">
              <a:solidFill>
                <a:srgbClr val="000000"/>
              </a:solidFill>
              <a:latin typeface="Calibri" pitchFamily="34" charset="0"/>
            </a:endParaRPr>
          </a:p>
        </p:txBody>
      </p:sp>
      <p:sp>
        <p:nvSpPr>
          <p:cNvPr id="24" name="Rectangle 23"/>
          <p:cNvSpPr/>
          <p:nvPr/>
        </p:nvSpPr>
        <p:spPr>
          <a:xfrm>
            <a:off x="838200" y="2362200"/>
            <a:ext cx="5715000" cy="1200329"/>
          </a:xfrm>
          <a:prstGeom prst="rect">
            <a:avLst/>
          </a:prstGeom>
        </p:spPr>
        <p:txBody>
          <a:bodyPr wrap="square">
            <a:spAutoFit/>
          </a:bodyPr>
          <a:lstStyle/>
          <a:p>
            <a:pPr algn="l"/>
            <a:r>
              <a:rPr lang="en-US" sz="2400" dirty="0" smtClean="0">
                <a:solidFill>
                  <a:srgbClr val="000000"/>
                </a:solidFill>
                <a:latin typeface="Calibri" pitchFamily="34" charset="0"/>
              </a:rPr>
              <a:t>Companion services do not permit routine support with personal activities such as using the restroom, bathing or dressing. </a:t>
            </a:r>
            <a:endParaRPr lang="en-US" sz="2400" dirty="0">
              <a:solidFill>
                <a:srgbClr val="FFFFFF"/>
              </a:solidFill>
              <a:latin typeface="Calibri" pitchFamily="34" charset="0"/>
            </a:endParaRPr>
          </a:p>
        </p:txBody>
      </p:sp>
      <p:sp>
        <p:nvSpPr>
          <p:cNvPr id="37" name="&quot;No&quot; Symbol 36"/>
          <p:cNvSpPr/>
          <p:nvPr/>
        </p:nvSpPr>
        <p:spPr>
          <a:xfrm>
            <a:off x="7391400" y="2057400"/>
            <a:ext cx="1143000" cy="1143000"/>
          </a:xfrm>
          <a:prstGeom prst="noSmoking">
            <a:avLst>
              <a:gd name="adj" fmla="val 10391"/>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a:defRPr/>
            </a:pPr>
            <a:endParaRPr lang="en-US">
              <a:solidFill>
                <a:srgbClr val="000000"/>
              </a:solidFill>
            </a:endParaRPr>
          </a:p>
        </p:txBody>
      </p:sp>
      <p:sp>
        <p:nvSpPr>
          <p:cNvPr id="21" name="Rectangle 20"/>
          <p:cNvSpPr/>
          <p:nvPr/>
        </p:nvSpPr>
        <p:spPr>
          <a:xfrm>
            <a:off x="838200" y="3886200"/>
            <a:ext cx="5943600" cy="830997"/>
          </a:xfrm>
          <a:prstGeom prst="rect">
            <a:avLst/>
          </a:prstGeom>
        </p:spPr>
        <p:txBody>
          <a:bodyPr wrap="square">
            <a:spAutoFit/>
          </a:bodyPr>
          <a:lstStyle/>
          <a:p>
            <a:pPr algn="l"/>
            <a:r>
              <a:rPr lang="en-US" sz="2400" dirty="0" smtClean="0">
                <a:solidFill>
                  <a:srgbClr val="000000"/>
                </a:solidFill>
                <a:latin typeface="Calibri" pitchFamily="34" charset="0"/>
              </a:rPr>
              <a:t>Cannot be provided by adult foster care providers. </a:t>
            </a:r>
            <a:endParaRPr lang="en-US" sz="2400" dirty="0">
              <a:solidFill>
                <a:srgbClr val="000000"/>
              </a:solidFill>
              <a:latin typeface="Calibri" pitchFamily="34" charset="0"/>
            </a:endParaRPr>
          </a:p>
        </p:txBody>
      </p:sp>
      <p:sp>
        <p:nvSpPr>
          <p:cNvPr id="23" name="TextBox 22"/>
          <p:cNvSpPr txBox="1"/>
          <p:nvPr/>
        </p:nvSpPr>
        <p:spPr>
          <a:xfrm>
            <a:off x="304800" y="2286000"/>
            <a:ext cx="437940" cy="677108"/>
          </a:xfrm>
          <a:prstGeom prst="rect">
            <a:avLst/>
          </a:prstGeom>
          <a:noFill/>
        </p:spPr>
        <p:txBody>
          <a:bodyPr wrap="none" rtlCol="0">
            <a:spAutoFit/>
          </a:bodyPr>
          <a:lstStyle/>
          <a:p>
            <a:r>
              <a:rPr lang="en-US" dirty="0" smtClean="0">
                <a:solidFill>
                  <a:srgbClr val="C00000"/>
                </a:solidFill>
                <a:latin typeface="Arial Rounded MT Bold" pitchFamily="34" charset="0"/>
              </a:rPr>
              <a:t>x</a:t>
            </a:r>
            <a:endParaRPr lang="en-US" dirty="0">
              <a:solidFill>
                <a:srgbClr val="C00000"/>
              </a:solidFill>
              <a:latin typeface="Arial Rounded MT Bold" pitchFamily="34" charset="0"/>
            </a:endParaRPr>
          </a:p>
        </p:txBody>
      </p:sp>
      <p:sp>
        <p:nvSpPr>
          <p:cNvPr id="25" name="TextBox 24"/>
          <p:cNvSpPr txBox="1"/>
          <p:nvPr/>
        </p:nvSpPr>
        <p:spPr>
          <a:xfrm>
            <a:off x="304800" y="3733800"/>
            <a:ext cx="437940" cy="677108"/>
          </a:xfrm>
          <a:prstGeom prst="rect">
            <a:avLst/>
          </a:prstGeom>
          <a:noFill/>
        </p:spPr>
        <p:txBody>
          <a:bodyPr wrap="none" rtlCol="0">
            <a:spAutoFit/>
          </a:bodyPr>
          <a:lstStyle/>
          <a:p>
            <a:r>
              <a:rPr lang="en-US" dirty="0" smtClean="0">
                <a:solidFill>
                  <a:srgbClr val="C00000"/>
                </a:solidFill>
                <a:latin typeface="Arial Rounded MT Bold" pitchFamily="34" charset="0"/>
              </a:rPr>
              <a:t>x</a:t>
            </a:r>
            <a:endParaRPr lang="en-US" dirty="0">
              <a:solidFill>
                <a:srgbClr val="C00000"/>
              </a:solidFill>
              <a:latin typeface="Arial Rounded MT Bold" pitchFamily="34" charset="0"/>
            </a:endParaRPr>
          </a:p>
        </p:txBody>
      </p:sp>
      <p:sp>
        <p:nvSpPr>
          <p:cNvPr id="29" name="Rectangle 28"/>
          <p:cNvSpPr/>
          <p:nvPr/>
        </p:nvSpPr>
        <p:spPr bwMode="auto">
          <a:xfrm>
            <a:off x="0" y="6553200"/>
            <a:ext cx="7772400" cy="304800"/>
          </a:xfrm>
          <a:prstGeom prst="rect">
            <a:avLst/>
          </a:prstGeom>
          <a:solidFill>
            <a:srgbClr val="CC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FFFFFF"/>
              </a:solidFill>
            </a:endParaRPr>
          </a:p>
        </p:txBody>
      </p:sp>
      <p:sp>
        <p:nvSpPr>
          <p:cNvPr id="12" name="Rectangle 11"/>
          <p:cNvSpPr/>
          <p:nvPr/>
        </p:nvSpPr>
        <p:spPr>
          <a:xfrm>
            <a:off x="1981200" y="152400"/>
            <a:ext cx="6934200" cy="1200329"/>
          </a:xfrm>
          <a:prstGeom prst="rect">
            <a:avLst/>
          </a:prstGeom>
        </p:spPr>
        <p:txBody>
          <a:bodyPr wrap="square">
            <a:spAutoFit/>
          </a:bodyPr>
          <a:lstStyle/>
          <a:p>
            <a:r>
              <a:rPr lang="en-US" sz="3600" dirty="0" smtClean="0">
                <a:solidFill>
                  <a:srgbClr val="FFFFFF"/>
                </a:solidFill>
                <a:latin typeface="Calibri" pitchFamily="34" charset="0"/>
              </a:rPr>
              <a:t>Self-Directed and Agency-Directed Support Options</a:t>
            </a:r>
            <a:endParaRPr lang="en-US" sz="3600" dirty="0">
              <a:solidFill>
                <a:srgbClr val="FFFFFF"/>
              </a:solidFill>
              <a:latin typeface="Calibri" pitchFamily="34" charset="0"/>
            </a:endParaRPr>
          </a:p>
        </p:txBody>
      </p:sp>
    </p:spTree>
    <p:extLst>
      <p:ext uri="{BB962C8B-B14F-4D97-AF65-F5344CB8AC3E}">
        <p14:creationId xmlns="" xmlns:p14="http://schemas.microsoft.com/office/powerpoint/2010/main" val="900621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134</a:t>
            </a:fld>
            <a:endParaRPr lang="fr-FR"/>
          </a:p>
        </p:txBody>
      </p:sp>
      <p:graphicFrame>
        <p:nvGraphicFramePr>
          <p:cNvPr id="10" name="Table 9"/>
          <p:cNvGraphicFramePr>
            <a:graphicFrameLocks noGrp="1"/>
          </p:cNvGraphicFramePr>
          <p:nvPr/>
        </p:nvGraphicFramePr>
        <p:xfrm>
          <a:off x="381000" y="1600200"/>
          <a:ext cx="8229600" cy="4608875"/>
        </p:xfrm>
        <a:graphic>
          <a:graphicData uri="http://schemas.openxmlformats.org/drawingml/2006/table">
            <a:tbl>
              <a:tblPr firstRow="1" bandRow="1">
                <a:tableStyleId>{BDBED569-4797-4DF1-A0F4-6AAB3CD982D8}</a:tableStyleId>
              </a:tblPr>
              <a:tblGrid>
                <a:gridCol w="2979420">
                  <a:extLst>
                    <a:ext uri="{9D8B030D-6E8A-4147-A177-3AD203B41FA5}">
                      <a16:colId xmlns:a16="http://schemas.microsoft.com/office/drawing/2014/main" xmlns="" val="20000"/>
                    </a:ext>
                  </a:extLst>
                </a:gridCol>
                <a:gridCol w="182118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tblGrid>
              <a:tr h="608534">
                <a:tc>
                  <a:txBody>
                    <a:bodyPr/>
                    <a:lstStyle/>
                    <a:p>
                      <a:r>
                        <a:rPr lang="en-US" sz="2400" dirty="0">
                          <a:latin typeface="Calibri" pitchFamily="34" charset="0"/>
                        </a:rPr>
                        <a:t>Residential</a:t>
                      </a:r>
                      <a:r>
                        <a:rPr lang="en-US" sz="2400" baseline="0" dirty="0">
                          <a:latin typeface="Calibri" pitchFamily="34" charset="0"/>
                        </a:rPr>
                        <a:t> Options</a:t>
                      </a:r>
                      <a:endParaRPr lang="en-US" sz="2400" dirty="0">
                        <a:latin typeface="Calibri" pitchFamily="34" charset="0"/>
                      </a:endParaRPr>
                    </a:p>
                  </a:txBody>
                  <a:tcPr/>
                </a:tc>
                <a:tc>
                  <a:txBody>
                    <a:bodyPr/>
                    <a:lstStyle/>
                    <a:p>
                      <a:pPr algn="ctr"/>
                      <a:r>
                        <a:rPr lang="en-US" dirty="0">
                          <a:latin typeface="Calibri" pitchFamily="34" charset="0"/>
                        </a:rPr>
                        <a:t>Building Independence</a:t>
                      </a:r>
                    </a:p>
                  </a:txBody>
                  <a:tcPr/>
                </a:tc>
                <a:tc>
                  <a:txBody>
                    <a:bodyPr/>
                    <a:lstStyle/>
                    <a:p>
                      <a:pPr algn="ctr"/>
                      <a:r>
                        <a:rPr lang="en-US" dirty="0">
                          <a:latin typeface="Calibri" pitchFamily="34" charset="0"/>
                        </a:rPr>
                        <a:t>Family &amp; Individual</a:t>
                      </a:r>
                    </a:p>
                  </a:txBody>
                  <a:tcPr/>
                </a:tc>
                <a:tc>
                  <a:txBody>
                    <a:bodyPr/>
                    <a:lstStyle/>
                    <a:p>
                      <a:pPr algn="ctr"/>
                      <a:r>
                        <a:rPr lang="en-US" dirty="0">
                          <a:latin typeface="Calibri" pitchFamily="34" charset="0"/>
                        </a:rPr>
                        <a:t>Community Living</a:t>
                      </a:r>
                    </a:p>
                  </a:txBody>
                  <a:tcPr/>
                </a:tc>
                <a:extLst>
                  <a:ext uri="{0D108BD9-81ED-4DB2-BD59-A6C34878D82A}">
                    <a16:rowId xmlns:a16="http://schemas.microsoft.com/office/drawing/2014/main" xmlns="" val="10000"/>
                  </a:ext>
                </a:extLst>
              </a:tr>
              <a:tr h="60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Independent</a:t>
                      </a:r>
                      <a:r>
                        <a:rPr lang="en-US" sz="1800" baseline="0" dirty="0">
                          <a:latin typeface="Calibri" pitchFamily="34" charset="0"/>
                          <a:ea typeface="Calibri"/>
                          <a:cs typeface="Times New Roman"/>
                        </a:rPr>
                        <a:t> Living Supports</a:t>
                      </a:r>
                      <a:endParaRPr lang="en-US" sz="1800" dirty="0">
                        <a:latin typeface="Calibri" pitchFamily="34" charset="0"/>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tc>
                  <a:txBody>
                    <a:bodyPr/>
                    <a:lstStyle/>
                    <a:p>
                      <a:pPr algn="ct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600" dirty="0">
                        <a:latin typeface="Calibri" pitchFamily="34" charset="0"/>
                      </a:endParaRPr>
                    </a:p>
                  </a:txBody>
                  <a:tcPr/>
                </a:tc>
                <a:extLst>
                  <a:ext uri="{0D108BD9-81ED-4DB2-BD59-A6C34878D82A}">
                    <a16:rowId xmlns:a16="http://schemas.microsoft.com/office/drawing/2014/main" xmlns="" val="10001"/>
                  </a:ext>
                </a:extLst>
              </a:tr>
              <a:tr h="60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Shared Living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itchFamily="34" charset="0"/>
                        <a:ea typeface="Calibri"/>
                        <a:cs typeface="Times New Roman"/>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2"/>
                  </a:ext>
                </a:extLst>
              </a:tr>
              <a:tr h="60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Supported Living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itchFamily="34" charset="0"/>
                        <a:ea typeface="Calibri"/>
                        <a:cs typeface="Times New Roman"/>
                      </a:endParaRPr>
                    </a:p>
                  </a:txBody>
                  <a:tcPr/>
                </a:tc>
                <a:tc>
                  <a:txBody>
                    <a:bodyPr/>
                    <a:lstStyle/>
                    <a:p>
                      <a:pPr algn="ct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3"/>
                  </a:ext>
                </a:extLst>
              </a:tr>
              <a:tr h="60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In-home Support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itchFamily="34" charset="0"/>
                        <a:ea typeface="Calibri"/>
                        <a:cs typeface="Times New Roman"/>
                      </a:endParaRPr>
                    </a:p>
                  </a:txBody>
                  <a:tcPr/>
                </a:tc>
                <a:tc>
                  <a:txBody>
                    <a:bodyPr/>
                    <a:lstStyle/>
                    <a:p>
                      <a:pPr algn="ct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4"/>
                  </a:ext>
                </a:extLst>
              </a:tr>
              <a:tr h="6085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Sponsored Residential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itchFamily="34" charset="0"/>
                        <a:ea typeface="Calibri"/>
                        <a:cs typeface="Times New Roman"/>
                      </a:endParaRPr>
                    </a:p>
                  </a:txBody>
                  <a:tcPr/>
                </a:tc>
                <a:tc>
                  <a:txBody>
                    <a:bodyPr/>
                    <a:lstStyle/>
                    <a:p>
                      <a:pPr algn="ctr"/>
                      <a:endParaRPr lang="en-US" sz="3600" dirty="0">
                        <a:latin typeface="Calibri" pitchFamily="34" charset="0"/>
                      </a:endParaRPr>
                    </a:p>
                  </a:txBody>
                  <a:tcPr/>
                </a:tc>
                <a:tc>
                  <a:txBody>
                    <a:bodyPr/>
                    <a:lstStyle/>
                    <a:p>
                      <a:pPr algn="ct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5"/>
                  </a:ext>
                </a:extLst>
              </a:tr>
              <a:tr h="768395">
                <a:tc>
                  <a:txBody>
                    <a:bodyPr/>
                    <a:lstStyle/>
                    <a:p>
                      <a:pPr marL="0" marR="0">
                        <a:lnSpc>
                          <a:spcPct val="115000"/>
                        </a:lnSpc>
                        <a:spcBef>
                          <a:spcPts val="0"/>
                        </a:spcBef>
                        <a:spcAft>
                          <a:spcPts val="1000"/>
                        </a:spcAft>
                      </a:pPr>
                      <a:r>
                        <a:rPr lang="en-US" sz="1800" dirty="0">
                          <a:latin typeface="Calibri" pitchFamily="34" charset="0"/>
                          <a:ea typeface="Calibri"/>
                          <a:cs typeface="Times New Roman"/>
                        </a:rPr>
                        <a:t>Group Home Residential</a:t>
                      </a:r>
                    </a:p>
                  </a:txBody>
                  <a:tcPr/>
                </a:tc>
                <a:tc>
                  <a:txBody>
                    <a:bodyPr/>
                    <a:lstStyle/>
                    <a:p>
                      <a:pPr algn="ctr"/>
                      <a:endParaRPr lang="en-US" sz="3600" dirty="0">
                        <a:latin typeface="Calibri" pitchFamily="34" charset="0"/>
                      </a:endParaRPr>
                    </a:p>
                  </a:txBody>
                  <a:tcPr/>
                </a:tc>
                <a:tc>
                  <a:txBody>
                    <a:bodyPr/>
                    <a:lstStyle/>
                    <a:p>
                      <a:pPr algn="ct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6"/>
                  </a:ext>
                </a:extLst>
              </a:tr>
            </a:tbl>
          </a:graphicData>
        </a:graphic>
      </p:graphicFrame>
      <p:sp>
        <p:nvSpPr>
          <p:cNvPr id="4" name="Rectangle 3"/>
          <p:cNvSpPr/>
          <p:nvPr/>
        </p:nvSpPr>
        <p:spPr bwMode="auto">
          <a:xfrm>
            <a:off x="0" y="6172200"/>
            <a:ext cx="9144000" cy="685800"/>
          </a:xfrm>
          <a:prstGeom prst="rect">
            <a:avLst/>
          </a:prstGeom>
          <a:solidFill>
            <a:srgbClr val="66CC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8" name="Rectangle 7"/>
          <p:cNvSpPr/>
          <p:nvPr/>
        </p:nvSpPr>
        <p:spPr>
          <a:xfrm>
            <a:off x="3333622" y="457200"/>
            <a:ext cx="5600444" cy="677108"/>
          </a:xfrm>
          <a:prstGeom prst="rect">
            <a:avLst/>
          </a:prstGeom>
        </p:spPr>
        <p:txBody>
          <a:bodyPr wrap="none">
            <a:spAutoFit/>
          </a:bodyPr>
          <a:lstStyle/>
          <a:p>
            <a:r>
              <a:rPr lang="en-US" dirty="0">
                <a:latin typeface="Calibri" pitchFamily="34" charset="0"/>
              </a:rPr>
              <a:t>Services &amp; Support Options</a:t>
            </a:r>
          </a:p>
        </p:txBody>
      </p:sp>
      <p:pic>
        <p:nvPicPr>
          <p:cNvPr id="9" name="Picture 2"/>
          <p:cNvPicPr>
            <a:picLocks noChangeAspect="1" noChangeArrowheads="1"/>
          </p:cNvPicPr>
          <p:nvPr/>
        </p:nvPicPr>
        <p:blipFill>
          <a:blip r:embed="rId3" cstate="print"/>
          <a:srcRect/>
          <a:stretch>
            <a:fillRect/>
          </a:stretch>
        </p:blipFill>
        <p:spPr bwMode="auto">
          <a:xfrm>
            <a:off x="381000" y="5889021"/>
            <a:ext cx="1196439" cy="96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pic>
        <p:nvPicPr>
          <p:cNvPr id="35" name="Picture 34" descr="independent1.jpg"/>
          <p:cNvPicPr>
            <a:picLocks noChangeAspect="1"/>
          </p:cNvPicPr>
          <p:nvPr/>
        </p:nvPicPr>
        <p:blipFill>
          <a:blip r:embed="rId3" cstate="print"/>
          <a:stretch>
            <a:fillRect/>
          </a:stretch>
        </p:blipFill>
        <p:spPr>
          <a:xfrm>
            <a:off x="5181600" y="3429000"/>
            <a:ext cx="1524000" cy="1960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Rectangle 38"/>
          <p:cNvSpPr/>
          <p:nvPr/>
        </p:nvSpPr>
        <p:spPr bwMode="auto">
          <a:xfrm>
            <a:off x="7086600" y="1905000"/>
            <a:ext cx="2057400" cy="2286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2" name="Rectangle 11"/>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
        <p:nvSpPr>
          <p:cNvPr id="22" name="Text Box 2"/>
          <p:cNvSpPr txBox="1">
            <a:spLocks noChangeArrowheads="1"/>
          </p:cNvSpPr>
          <p:nvPr/>
        </p:nvSpPr>
        <p:spPr bwMode="auto">
          <a:xfrm>
            <a:off x="228600" y="2057400"/>
            <a:ext cx="67056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Independent Living Supports</a:t>
            </a:r>
          </a:p>
        </p:txBody>
      </p:sp>
      <p:sp>
        <p:nvSpPr>
          <p:cNvPr id="20" name="TextBox 19"/>
          <p:cNvSpPr txBox="1"/>
          <p:nvPr/>
        </p:nvSpPr>
        <p:spPr>
          <a:xfrm>
            <a:off x="304800" y="2590800"/>
            <a:ext cx="4648200" cy="2677656"/>
          </a:xfrm>
          <a:prstGeom prst="rect">
            <a:avLst/>
          </a:prstGeom>
          <a:noFill/>
        </p:spPr>
        <p:txBody>
          <a:bodyPr wrap="square" rtlCol="0">
            <a:spAutoFit/>
          </a:bodyPr>
          <a:lstStyle/>
          <a:p>
            <a:pPr algn="l"/>
            <a:r>
              <a:rPr lang="en-US" sz="2400" dirty="0">
                <a:solidFill>
                  <a:schemeClr val="tx1"/>
                </a:solidFill>
                <a:latin typeface="Calibri" pitchFamily="34" charset="0"/>
              </a:rPr>
              <a:t>A service provided to adults (18 and older) that offers skill building and support to secure a self-sustaining, independent living situation in the community and/or may provide the support necessary to maintain those skills.</a:t>
            </a:r>
          </a:p>
        </p:txBody>
      </p:sp>
      <p:sp>
        <p:nvSpPr>
          <p:cNvPr id="36" name="Rectangle 35"/>
          <p:cNvSpPr/>
          <p:nvPr/>
        </p:nvSpPr>
        <p:spPr bwMode="auto">
          <a:xfrm>
            <a:off x="7162800" y="2362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7" name="TextBox 4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50" name="Rectangle 49"/>
          <p:cNvSpPr/>
          <p:nvPr/>
        </p:nvSpPr>
        <p:spPr bwMode="auto">
          <a:xfrm>
            <a:off x="7162800" y="27432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1" name="Rectangle 50"/>
          <p:cNvSpPr/>
          <p:nvPr/>
        </p:nvSpPr>
        <p:spPr bwMode="auto">
          <a:xfrm>
            <a:off x="7848600" y="27432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month</a:t>
            </a:r>
          </a:p>
        </p:txBody>
      </p:sp>
      <p:sp>
        <p:nvSpPr>
          <p:cNvPr id="52" name="Rectangle 51"/>
          <p:cNvSpPr/>
          <p:nvPr/>
        </p:nvSpPr>
        <p:spPr bwMode="auto">
          <a:xfrm>
            <a:off x="7162800" y="3200400"/>
            <a:ext cx="1828800" cy="304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Up to 21 hours/week</a:t>
            </a:r>
          </a:p>
        </p:txBody>
      </p:sp>
      <p:sp>
        <p:nvSpPr>
          <p:cNvPr id="45" name="Rectangle 44"/>
          <p:cNvSpPr/>
          <p:nvPr/>
        </p:nvSpPr>
        <p:spPr bwMode="auto">
          <a:xfrm rot="20915557">
            <a:off x="4750489" y="1863369"/>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8" name="TextBox 47"/>
          <p:cNvSpPr txBox="1"/>
          <p:nvPr/>
        </p:nvSpPr>
        <p:spPr>
          <a:xfrm rot="20854013">
            <a:off x="4665939" y="1904273"/>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
        <p:nvSpPr>
          <p:cNvPr id="19" name="Rectangle 18"/>
          <p:cNvSpPr/>
          <p:nvPr/>
        </p:nvSpPr>
        <p:spPr bwMode="auto">
          <a:xfrm>
            <a:off x="7162800" y="35814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rPr>
              <a:t>Not provided in licensed homes</a:t>
            </a:r>
            <a:endParaRPr kumimoji="0" lang="en-US" sz="1400" b="1" i="0" u="none" strike="noStrike" cap="none" normalizeH="0" baseline="0" dirty="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136</a:t>
            </a:fld>
            <a:endParaRPr lang="fr-FR"/>
          </a:p>
        </p:txBody>
      </p:sp>
      <p:sp>
        <p:nvSpPr>
          <p:cNvPr id="22" name="Text Box 2"/>
          <p:cNvSpPr txBox="1">
            <a:spLocks noChangeArrowheads="1"/>
          </p:cNvSpPr>
          <p:nvPr/>
        </p:nvSpPr>
        <p:spPr bwMode="auto">
          <a:xfrm>
            <a:off x="317500" y="1579562"/>
            <a:ext cx="6769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Independent Living Supports</a:t>
            </a:r>
          </a:p>
        </p:txBody>
      </p:sp>
      <p:sp>
        <p:nvSpPr>
          <p:cNvPr id="21" name="Rectangle 20"/>
          <p:cNvSpPr/>
          <p:nvPr/>
        </p:nvSpPr>
        <p:spPr>
          <a:xfrm>
            <a:off x="457200" y="2362200"/>
            <a:ext cx="4876800" cy="2062103"/>
          </a:xfrm>
          <a:prstGeom prst="rect">
            <a:avLst/>
          </a:prstGeom>
        </p:spPr>
        <p:txBody>
          <a:bodyPr wrap="square">
            <a:spAutoFit/>
          </a:bodyPr>
          <a:lstStyle/>
          <a:p>
            <a:pPr marL="571500" indent="-571500" algn="l" eaLnBrk="1" hangingPunct="1">
              <a:spcBef>
                <a:spcPts val="0"/>
              </a:spcBef>
              <a:defRPr/>
            </a:pPr>
            <a:r>
              <a:rPr lang="en-US" sz="3200" dirty="0">
                <a:solidFill>
                  <a:schemeClr val="tx1"/>
                </a:solidFill>
                <a:latin typeface="Calibri" pitchFamily="34" charset="0"/>
              </a:rPr>
              <a:t>Individuals typically…</a:t>
            </a:r>
          </a:p>
          <a:p>
            <a:pPr marL="571500" indent="-571500" algn="l" eaLnBrk="1" hangingPunct="1">
              <a:spcBef>
                <a:spcPts val="0"/>
              </a:spcBef>
              <a:defRPr/>
            </a:pPr>
            <a:endParaRPr lang="en-US" sz="1200" dirty="0">
              <a:solidFill>
                <a:schemeClr val="tx1"/>
              </a:solidFill>
              <a:latin typeface="Calibri" pitchFamily="34" charset="0"/>
            </a:endParaRPr>
          </a:p>
          <a:p>
            <a:pPr marL="681038" lvl="1" indent="4763" algn="l">
              <a:spcBef>
                <a:spcPts val="0"/>
              </a:spcBef>
              <a:buClr>
                <a:srgbClr val="00B050"/>
              </a:buClr>
              <a:defRPr/>
            </a:pPr>
            <a:r>
              <a:rPr lang="en-US" sz="2800" kern="0" dirty="0">
                <a:solidFill>
                  <a:schemeClr val="tx1"/>
                </a:solidFill>
                <a:latin typeface="Calibri" pitchFamily="34" charset="0"/>
              </a:rPr>
              <a:t>live alone or with roommates in their own homes or apartments.</a:t>
            </a:r>
          </a:p>
        </p:txBody>
      </p:sp>
      <p:pic>
        <p:nvPicPr>
          <p:cNvPr id="23" name="Picture 22" descr="5684722051_5bf6b3e6ed.jpg"/>
          <p:cNvPicPr>
            <a:picLocks noChangeAspect="1"/>
          </p:cNvPicPr>
          <p:nvPr/>
        </p:nvPicPr>
        <p:blipFill>
          <a:blip r:embed="rId3" cstate="print"/>
          <a:stretch>
            <a:fillRect/>
          </a:stretch>
        </p:blipFill>
        <p:spPr>
          <a:xfrm>
            <a:off x="5410200" y="3048000"/>
            <a:ext cx="3054048" cy="1924050"/>
          </a:xfrm>
          <a:prstGeom prst="rect">
            <a:avLst/>
          </a:prstGeom>
        </p:spPr>
      </p:pic>
      <p:sp>
        <p:nvSpPr>
          <p:cNvPr id="19" name="Rectangle 18"/>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noChangeArrowheads="1"/>
          </p:cNvSpPr>
          <p:nvPr/>
        </p:nvSpPr>
        <p:spPr bwMode="auto">
          <a:xfrm>
            <a:off x="317500" y="1579562"/>
            <a:ext cx="84455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Independent Living Supports</a:t>
            </a:r>
          </a:p>
        </p:txBody>
      </p:sp>
      <p:sp>
        <p:nvSpPr>
          <p:cNvPr id="19" name="Rectangle 18"/>
          <p:cNvSpPr/>
          <p:nvPr/>
        </p:nvSpPr>
        <p:spPr>
          <a:xfrm>
            <a:off x="1066800" y="2819400"/>
            <a:ext cx="6781800" cy="2708434"/>
          </a:xfrm>
          <a:prstGeom prst="rect">
            <a:avLst/>
          </a:prstGeom>
        </p:spPr>
        <p:txBody>
          <a:bodyPr wrap="square">
            <a:spAutoFit/>
          </a:bodyPr>
          <a:lstStyle/>
          <a:p>
            <a:pPr algn="l">
              <a:buClr>
                <a:srgbClr val="92D050"/>
              </a:buClr>
              <a:buFont typeface="Wingdings" pitchFamily="2" charset="2"/>
              <a:buChar char="ü"/>
            </a:pPr>
            <a:r>
              <a:rPr lang="en-US" sz="2000" dirty="0">
                <a:solidFill>
                  <a:schemeClr val="tx1"/>
                </a:solidFill>
                <a:latin typeface="Calibri" pitchFamily="34" charset="0"/>
              </a:rPr>
              <a:t> Skill-building and support to promote community inclusion</a:t>
            </a:r>
            <a:endParaRPr lang="en-US" sz="2000" strike="sngStrike" dirty="0">
              <a:solidFill>
                <a:srgbClr val="FF0000"/>
              </a:solidFill>
              <a:latin typeface="Calibri" pitchFamily="34" charset="0"/>
            </a:endParaRPr>
          </a:p>
          <a:p>
            <a:pPr lvl="0" algn="l">
              <a:buClr>
                <a:srgbClr val="92D050"/>
              </a:buClr>
              <a:buFont typeface="Wingdings" pitchFamily="2" charset="2"/>
              <a:buChar char="ü"/>
            </a:pPr>
            <a:r>
              <a:rPr lang="en-US" sz="2000" dirty="0">
                <a:solidFill>
                  <a:schemeClr val="tx1"/>
                </a:solidFill>
                <a:latin typeface="Calibri" pitchFamily="34" charset="0"/>
              </a:rPr>
              <a:t> Increasing social abilities and maintaining relationships</a:t>
            </a:r>
            <a:endParaRPr lang="en-US" sz="2000" strike="sngStrike" dirty="0">
              <a:solidFill>
                <a:srgbClr val="FF0000"/>
              </a:solidFill>
              <a:latin typeface="Calibri" pitchFamily="34" charset="0"/>
            </a:endParaRPr>
          </a:p>
          <a:p>
            <a:pPr lvl="0" algn="l">
              <a:buClr>
                <a:srgbClr val="92D050"/>
              </a:buClr>
              <a:buFont typeface="Wingdings" pitchFamily="2" charset="2"/>
              <a:buChar char="ü"/>
            </a:pPr>
            <a:r>
              <a:rPr lang="en-US" sz="2000" dirty="0">
                <a:solidFill>
                  <a:schemeClr val="tx1"/>
                </a:solidFill>
                <a:latin typeface="Calibri" pitchFamily="34" charset="0"/>
              </a:rPr>
              <a:t> Increasing or maintaining health, safety and fitness</a:t>
            </a:r>
            <a:endParaRPr lang="en-US" sz="2000" strike="sngStrike" dirty="0">
              <a:solidFill>
                <a:srgbClr val="FF0000"/>
              </a:solidFill>
              <a:latin typeface="Calibri" pitchFamily="34" charset="0"/>
            </a:endParaRPr>
          </a:p>
          <a:p>
            <a:pPr lvl="0" algn="l">
              <a:buClr>
                <a:srgbClr val="92D050"/>
              </a:buClr>
              <a:buFont typeface="Wingdings" pitchFamily="2" charset="2"/>
              <a:buChar char="ü"/>
            </a:pPr>
            <a:r>
              <a:rPr lang="en-US" sz="2000" dirty="0">
                <a:solidFill>
                  <a:schemeClr val="tx1"/>
                </a:solidFill>
                <a:latin typeface="Calibri" pitchFamily="34" charset="0"/>
              </a:rPr>
              <a:t> Improving decision-making and self-determination</a:t>
            </a:r>
            <a:endParaRPr lang="en-US" sz="2000" strike="sngStrike" dirty="0">
              <a:solidFill>
                <a:srgbClr val="FF0000"/>
              </a:solidFill>
              <a:latin typeface="Calibri" pitchFamily="34" charset="0"/>
            </a:endParaRPr>
          </a:p>
          <a:p>
            <a:pPr lvl="0" algn="l">
              <a:buClr>
                <a:srgbClr val="92D050"/>
              </a:buClr>
              <a:buFont typeface="Wingdings" pitchFamily="2" charset="2"/>
              <a:buChar char="ü"/>
            </a:pPr>
            <a:r>
              <a:rPr lang="en-US" sz="2000" dirty="0">
                <a:solidFill>
                  <a:schemeClr val="tx1"/>
                </a:solidFill>
                <a:latin typeface="Calibri" pitchFamily="34" charset="0"/>
              </a:rPr>
              <a:t> Promoting meaningful community involvement</a:t>
            </a:r>
            <a:endParaRPr lang="en-US" sz="2000" strike="sngStrike" dirty="0">
              <a:solidFill>
                <a:srgbClr val="FF0000"/>
              </a:solidFill>
              <a:latin typeface="Calibri" pitchFamily="34" charset="0"/>
            </a:endParaRPr>
          </a:p>
          <a:p>
            <a:pPr lvl="0" algn="l">
              <a:buClr>
                <a:srgbClr val="92D050"/>
              </a:buClr>
              <a:buFont typeface="Wingdings" pitchFamily="2" charset="2"/>
              <a:buChar char="ü"/>
            </a:pPr>
            <a:r>
              <a:rPr lang="en-US" sz="2000" dirty="0">
                <a:solidFill>
                  <a:schemeClr val="tx1"/>
                </a:solidFill>
                <a:latin typeface="Calibri" pitchFamily="34" charset="0"/>
              </a:rPr>
              <a:t> Developing and supporting with daily needs</a:t>
            </a:r>
            <a:endParaRPr lang="en-US" sz="2000" strike="sngStrike" dirty="0">
              <a:solidFill>
                <a:srgbClr val="FF0000"/>
              </a:solidFill>
              <a:latin typeface="Calibri" pitchFamily="34" charset="0"/>
            </a:endParaRPr>
          </a:p>
        </p:txBody>
      </p:sp>
      <p:sp>
        <p:nvSpPr>
          <p:cNvPr id="20" name="Rectangle 19"/>
          <p:cNvSpPr/>
          <p:nvPr/>
        </p:nvSpPr>
        <p:spPr>
          <a:xfrm>
            <a:off x="6096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 but are not limited to:</a:t>
            </a:r>
          </a:p>
        </p:txBody>
      </p:sp>
      <p:sp>
        <p:nvSpPr>
          <p:cNvPr id="21" name="Rectangle 20"/>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3" name="Rectangle 22"/>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1000"/>
                                        <p:tgtEl>
                                          <p:spTgt spid="19">
                                            <p:txEl>
                                              <p:pRg st="1" end="1"/>
                                            </p:txEl>
                                          </p:spTgt>
                                        </p:tgtEl>
                                      </p:cBhvr>
                                    </p:animEffect>
                                    <p:anim calcmode="lin" valueType="num">
                                      <p:cBhvr>
                                        <p:cTn id="1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fade">
                                      <p:cBhvr>
                                        <p:cTn id="17" dur="1000"/>
                                        <p:tgtEl>
                                          <p:spTgt spid="19">
                                            <p:txEl>
                                              <p:pRg st="2" end="2"/>
                                            </p:txEl>
                                          </p:spTgt>
                                        </p:tgtEl>
                                      </p:cBhvr>
                                    </p:animEffect>
                                    <p:anim calcmode="lin" valueType="num">
                                      <p:cBhvr>
                                        <p:cTn id="18"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
                                            <p:txEl>
                                              <p:pRg st="3" end="3"/>
                                            </p:txEl>
                                          </p:spTgt>
                                        </p:tgtEl>
                                        <p:attrNameLst>
                                          <p:attrName>style.visibility</p:attrName>
                                        </p:attrNameLst>
                                      </p:cBhvr>
                                      <p:to>
                                        <p:strVal val="visible"/>
                                      </p:to>
                                    </p:set>
                                    <p:animEffect transition="in" filter="fade">
                                      <p:cBhvr>
                                        <p:cTn id="22" dur="1000"/>
                                        <p:tgtEl>
                                          <p:spTgt spid="19">
                                            <p:txEl>
                                              <p:pRg st="3" end="3"/>
                                            </p:txEl>
                                          </p:spTgt>
                                        </p:tgtEl>
                                      </p:cBhvr>
                                    </p:animEffect>
                                    <p:anim calcmode="lin" valueType="num">
                                      <p:cBhvr>
                                        <p:cTn id="23"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9">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Effect transition="in" filter="fade">
                                      <p:cBhvr>
                                        <p:cTn id="27" dur="1000"/>
                                        <p:tgtEl>
                                          <p:spTgt spid="19">
                                            <p:txEl>
                                              <p:pRg st="4" end="4"/>
                                            </p:txEl>
                                          </p:spTgt>
                                        </p:tgtEl>
                                      </p:cBhvr>
                                    </p:animEffect>
                                    <p:anim calcmode="lin" valueType="num">
                                      <p:cBhvr>
                                        <p:cTn id="28"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9">
                                            <p:txEl>
                                              <p:pRg st="5" end="5"/>
                                            </p:txEl>
                                          </p:spTgt>
                                        </p:tgtEl>
                                        <p:attrNameLst>
                                          <p:attrName>style.visibility</p:attrName>
                                        </p:attrNameLst>
                                      </p:cBhvr>
                                      <p:to>
                                        <p:strVal val="visible"/>
                                      </p:to>
                                    </p:set>
                                    <p:animEffect transition="in" filter="fade">
                                      <p:cBhvr>
                                        <p:cTn id="32" dur="1000"/>
                                        <p:tgtEl>
                                          <p:spTgt spid="19">
                                            <p:txEl>
                                              <p:pRg st="5" end="5"/>
                                            </p:txEl>
                                          </p:spTgt>
                                        </p:tgtEl>
                                      </p:cBhvr>
                                    </p:animEffect>
                                    <p:anim calcmode="lin" valueType="num">
                                      <p:cBhvr>
                                        <p:cTn id="33" dur="10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
          <p:cNvSpPr txBox="1">
            <a:spLocks noChangeArrowheads="1"/>
          </p:cNvSpPr>
          <p:nvPr/>
        </p:nvSpPr>
        <p:spPr bwMode="auto">
          <a:xfrm>
            <a:off x="317500" y="1579562"/>
            <a:ext cx="84455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Independent Living Supports</a:t>
            </a:r>
          </a:p>
        </p:txBody>
      </p:sp>
      <p:sp>
        <p:nvSpPr>
          <p:cNvPr id="21" name="Rectangle 20"/>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3" name="Rectangle 22"/>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pic>
        <p:nvPicPr>
          <p:cNvPr id="7" name="Picture 6" descr="backup-plan-plan-b-1-10-11.png"/>
          <p:cNvPicPr>
            <a:picLocks noChangeAspect="1"/>
          </p:cNvPicPr>
          <p:nvPr/>
        </p:nvPicPr>
        <p:blipFill>
          <a:blip r:embed="rId3" cstate="print"/>
          <a:stretch>
            <a:fillRect/>
          </a:stretch>
        </p:blipFill>
        <p:spPr>
          <a:xfrm>
            <a:off x="4876800" y="2057400"/>
            <a:ext cx="3647619" cy="2800000"/>
          </a:xfrm>
          <a:prstGeom prst="rect">
            <a:avLst/>
          </a:prstGeom>
        </p:spPr>
      </p:pic>
      <p:sp>
        <p:nvSpPr>
          <p:cNvPr id="8" name="Rectangle 7"/>
          <p:cNvSpPr/>
          <p:nvPr/>
        </p:nvSpPr>
        <p:spPr>
          <a:xfrm>
            <a:off x="457200" y="4495800"/>
            <a:ext cx="5486400" cy="830997"/>
          </a:xfrm>
          <a:prstGeom prst="rect">
            <a:avLst/>
          </a:prstGeom>
        </p:spPr>
        <p:txBody>
          <a:bodyPr wrap="square">
            <a:spAutoFit/>
          </a:bodyPr>
          <a:lstStyle/>
          <a:p>
            <a:pPr algn="l"/>
            <a:r>
              <a:rPr lang="en-US" sz="2400" dirty="0">
                <a:solidFill>
                  <a:schemeClr val="tx1"/>
                </a:solidFill>
                <a:latin typeface="Calibri" pitchFamily="34" charset="0"/>
              </a:rPr>
              <a:t>There must be a back-up plan in the event that supports are unavailable.</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514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Text Box 2"/>
          <p:cNvSpPr txBox="1">
            <a:spLocks noChangeArrowheads="1"/>
          </p:cNvSpPr>
          <p:nvPr/>
        </p:nvSpPr>
        <p:spPr bwMode="auto">
          <a:xfrm>
            <a:off x="381000" y="1981200"/>
            <a:ext cx="64643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Shared Living</a:t>
            </a:r>
          </a:p>
        </p:txBody>
      </p:sp>
      <p:sp>
        <p:nvSpPr>
          <p:cNvPr id="24" name="TextBox 23"/>
          <p:cNvSpPr txBox="1"/>
          <p:nvPr/>
        </p:nvSpPr>
        <p:spPr>
          <a:xfrm>
            <a:off x="457200" y="2590800"/>
            <a:ext cx="6400800" cy="1631216"/>
          </a:xfrm>
          <a:prstGeom prst="rect">
            <a:avLst/>
          </a:prstGeom>
          <a:noFill/>
        </p:spPr>
        <p:txBody>
          <a:bodyPr wrap="square" rtlCol="0">
            <a:spAutoFit/>
          </a:bodyPr>
          <a:lstStyle/>
          <a:p>
            <a:pPr algn="l"/>
            <a:r>
              <a:rPr lang="en-US" sz="2000" dirty="0">
                <a:solidFill>
                  <a:schemeClr val="tx1"/>
                </a:solidFill>
                <a:latin typeface="Calibri" pitchFamily="34" charset="0"/>
              </a:rPr>
              <a:t>Medicaid payment for a portion of the total cost of rent, food, and utilities that can be reasonably attributed to a person who has no legal responsibility to support the individual and resides in the same household as the individual.</a:t>
            </a:r>
            <a:endParaRPr lang="en-US" sz="2000" dirty="0">
              <a:latin typeface="Calibri" pitchFamily="34" charset="0"/>
            </a:endParaRPr>
          </a:p>
        </p:txBody>
      </p:sp>
      <p:pic>
        <p:nvPicPr>
          <p:cNvPr id="27" name="Picture 26" descr="roommates.jpg"/>
          <p:cNvPicPr>
            <a:picLocks noChangeAspect="1"/>
          </p:cNvPicPr>
          <p:nvPr/>
        </p:nvPicPr>
        <p:blipFill>
          <a:blip r:embed="rId3" cstate="print"/>
          <a:stretch>
            <a:fillRect/>
          </a:stretch>
        </p:blipFill>
        <p:spPr>
          <a:xfrm>
            <a:off x="4495800" y="4114800"/>
            <a:ext cx="1828800" cy="18361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Rectangle 3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8" name="Rectangle 37"/>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6" name="Rectangle 45"/>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7" name="TextBox 4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51" name="Rectangle 50"/>
          <p:cNvSpPr/>
          <p:nvPr/>
        </p:nvSpPr>
        <p:spPr bwMode="auto">
          <a:xfrm>
            <a:off x="7175418"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2" name="Rectangle 51"/>
          <p:cNvSpPr/>
          <p:nvPr/>
        </p:nvSpPr>
        <p:spPr bwMode="auto">
          <a:xfrm>
            <a:off x="7861218" y="3581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Month</a:t>
            </a:r>
          </a:p>
        </p:txBody>
      </p:sp>
      <p:sp>
        <p:nvSpPr>
          <p:cNvPr id="56" name="Rectangle 55"/>
          <p:cNvSpPr/>
          <p:nvPr/>
        </p:nvSpPr>
        <p:spPr bwMode="auto">
          <a:xfrm>
            <a:off x="7162800" y="3962400"/>
            <a:ext cx="18288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For individuals 18+</a:t>
            </a:r>
          </a:p>
        </p:txBody>
      </p:sp>
      <p:sp>
        <p:nvSpPr>
          <p:cNvPr id="45" name="Rectangle 44"/>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9" name="Rectangle 48"/>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
        <p:nvSpPr>
          <p:cNvPr id="50" name="Rectangle 49"/>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3" name="TextBox 52"/>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Elbow Connector 32"/>
          <p:cNvCxnSpPr/>
          <p:nvPr/>
        </p:nvCxnSpPr>
        <p:spPr>
          <a:xfrm rot="10800000">
            <a:off x="1295400" y="7086600"/>
            <a:ext cx="152400" cy="127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8" name="Title 77"/>
          <p:cNvSpPr txBox="1">
            <a:spLocks noGrp="1"/>
          </p:cNvSpPr>
          <p:nvPr>
            <p:ph type="title"/>
          </p:nvPr>
        </p:nvSpPr>
        <p:spPr>
          <a:xfrm>
            <a:off x="7620" y="152400"/>
            <a:ext cx="9144000" cy="1077218"/>
          </a:xfrm>
          <a:prstGeom prst="rect">
            <a:avLst/>
          </a:prstGeom>
          <a:noFill/>
          <a:ln w="28575">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fontAlgn="base">
              <a:spcBef>
                <a:spcPts val="400"/>
              </a:spcBef>
              <a:spcAft>
                <a:spcPts val="400"/>
              </a:spcAft>
            </a:pPr>
            <a:r>
              <a:rPr lang="en-US" sz="3200" dirty="0">
                <a:solidFill>
                  <a:schemeClr val="bg1"/>
                </a:solidFill>
                <a:latin typeface="Calibri" pitchFamily="34" charset="0"/>
                <a:ea typeface="Times New Roman" pitchFamily="18" charset="0"/>
                <a:cs typeface="Times New Roman" pitchFamily="18" charset="0"/>
              </a:rPr>
              <a:t>Proposed Integrated DD </a:t>
            </a:r>
            <a:br>
              <a:rPr lang="en-US" sz="3200" dirty="0">
                <a:solidFill>
                  <a:schemeClr val="bg1"/>
                </a:solidFill>
                <a:latin typeface="Calibri" pitchFamily="34" charset="0"/>
                <a:ea typeface="Times New Roman" pitchFamily="18" charset="0"/>
                <a:cs typeface="Times New Roman" pitchFamily="18" charset="0"/>
              </a:rPr>
            </a:br>
            <a:r>
              <a:rPr lang="en-US" sz="3200" dirty="0">
                <a:solidFill>
                  <a:schemeClr val="bg1"/>
                </a:solidFill>
                <a:latin typeface="Calibri" pitchFamily="34" charset="0"/>
                <a:ea typeface="Times New Roman" pitchFamily="18" charset="0"/>
                <a:cs typeface="Times New Roman" pitchFamily="18" charset="0"/>
              </a:rPr>
              <a:t>Waiver Redesign</a:t>
            </a:r>
          </a:p>
        </p:txBody>
      </p:sp>
      <p:grpSp>
        <p:nvGrpSpPr>
          <p:cNvPr id="2" name="Group 56"/>
          <p:cNvGrpSpPr/>
          <p:nvPr/>
        </p:nvGrpSpPr>
        <p:grpSpPr>
          <a:xfrm>
            <a:off x="609600" y="1419384"/>
            <a:ext cx="1676400" cy="914400"/>
            <a:chOff x="-1752600" y="1905000"/>
            <a:chExt cx="1676400" cy="914400"/>
          </a:xfrm>
        </p:grpSpPr>
        <p:sp>
          <p:nvSpPr>
            <p:cNvPr id="18" name="Down Arrow 17"/>
            <p:cNvSpPr/>
            <p:nvPr/>
          </p:nvSpPr>
          <p:spPr>
            <a:xfrm>
              <a:off x="-1752600" y="1905000"/>
              <a:ext cx="1676400" cy="914400"/>
            </a:xfrm>
            <a:prstGeom prst="down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363722" y="1918341"/>
              <a:ext cx="883404" cy="669414"/>
            </a:xfrm>
            <a:prstGeom prst="rect">
              <a:avLst/>
            </a:prstGeom>
            <a:noFill/>
          </p:spPr>
          <p:txBody>
            <a:bodyPr wrap="square" rtlCol="0">
              <a:spAutoFit/>
            </a:bodyPr>
            <a:lstStyle/>
            <a:p>
              <a:pPr algn="ctr">
                <a:lnSpc>
                  <a:spcPts val="1500"/>
                </a:lnSpc>
              </a:pPr>
              <a:r>
                <a:rPr lang="en-US" sz="1400" b="1" dirty="0">
                  <a:effectLst>
                    <a:outerShdw blurRad="38100" dist="38100" dir="2700000" algn="tl">
                      <a:srgbClr val="000000">
                        <a:alpha val="43137"/>
                      </a:srgbClr>
                    </a:outerShdw>
                  </a:effectLst>
                </a:rPr>
                <a:t>Day </a:t>
              </a:r>
              <a:br>
                <a:rPr lang="en-US" sz="14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Support</a:t>
              </a:r>
              <a:br>
                <a:rPr lang="en-US" sz="14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 Waiver</a:t>
              </a:r>
            </a:p>
          </p:txBody>
        </p:sp>
      </p:grpSp>
      <p:grpSp>
        <p:nvGrpSpPr>
          <p:cNvPr id="3" name="Group 59"/>
          <p:cNvGrpSpPr/>
          <p:nvPr/>
        </p:nvGrpSpPr>
        <p:grpSpPr>
          <a:xfrm>
            <a:off x="182880" y="2362200"/>
            <a:ext cx="2819400" cy="3827102"/>
            <a:chOff x="182880" y="2438400"/>
            <a:chExt cx="2819400" cy="3276600"/>
          </a:xfrm>
        </p:grpSpPr>
        <p:sp>
          <p:nvSpPr>
            <p:cNvPr id="17" name="Rectangle 16"/>
            <p:cNvSpPr/>
            <p:nvPr/>
          </p:nvSpPr>
          <p:spPr>
            <a:xfrm>
              <a:off x="182880" y="2438400"/>
              <a:ext cx="2819400" cy="3276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04800" y="2515989"/>
              <a:ext cx="2667000" cy="3197195"/>
            </a:xfrm>
            <a:prstGeom prst="rect">
              <a:avLst/>
            </a:prstGeom>
            <a:noFill/>
          </p:spPr>
          <p:txBody>
            <a:bodyPr wrap="square" rtlCol="0">
              <a:spAutoFit/>
            </a:bodyPr>
            <a:lstStyle/>
            <a:p>
              <a:pPr lvl="0" algn="ctr">
                <a:lnSpc>
                  <a:spcPts val="1600"/>
                </a:lnSpc>
              </a:pPr>
              <a:r>
                <a:rPr lang="en-US" sz="2000" b="1" spc="-30" dirty="0">
                  <a:solidFill>
                    <a:srgbClr val="3A6695"/>
                  </a:solidFill>
                  <a:latin typeface="Calibri" pitchFamily="34" charset="0"/>
                </a:rPr>
                <a:t>Building Independence Waiver</a:t>
              </a:r>
            </a:p>
            <a:p>
              <a:pPr algn="ctr">
                <a:tabLst>
                  <a:tab pos="2457450" algn="l"/>
                </a:tabLst>
              </a:pPr>
              <a:r>
                <a:rPr lang="en-US" sz="2000" b="1" spc="-30" dirty="0">
                  <a:solidFill>
                    <a:schemeClr val="tx1"/>
                  </a:solidFill>
                  <a:latin typeface="Calibri" pitchFamily="34" charset="0"/>
                </a:rPr>
                <a:t>For adults (18+) able to live independently in the community</a:t>
              </a:r>
              <a:r>
                <a:rPr lang="en-US" sz="2000" spc="-30" dirty="0">
                  <a:solidFill>
                    <a:schemeClr val="tx1"/>
                  </a:solidFill>
                  <a:latin typeface="Calibri" pitchFamily="34" charset="0"/>
                </a:rPr>
                <a:t>.  Individuals own, lease, or control their own living arrangements and supports are complemented by non-waiver-funded rent subsidies. </a:t>
              </a:r>
              <a:endParaRPr lang="en-US" sz="2000" b="1" spc="-30" dirty="0">
                <a:solidFill>
                  <a:schemeClr val="tx1"/>
                </a:solidFill>
                <a:latin typeface="Calibri" pitchFamily="34" charset="0"/>
              </a:endParaRPr>
            </a:p>
          </p:txBody>
        </p:sp>
      </p:grpSp>
      <p:grpSp>
        <p:nvGrpSpPr>
          <p:cNvPr id="4" name="Group 52"/>
          <p:cNvGrpSpPr/>
          <p:nvPr/>
        </p:nvGrpSpPr>
        <p:grpSpPr>
          <a:xfrm>
            <a:off x="3712193" y="1409989"/>
            <a:ext cx="1676400" cy="914400"/>
            <a:chOff x="1175544" y="836811"/>
            <a:chExt cx="1676400" cy="914400"/>
          </a:xfrm>
        </p:grpSpPr>
        <p:sp>
          <p:nvSpPr>
            <p:cNvPr id="29" name="Down Arrow 28"/>
            <p:cNvSpPr/>
            <p:nvPr/>
          </p:nvSpPr>
          <p:spPr>
            <a:xfrm>
              <a:off x="1175544" y="836811"/>
              <a:ext cx="1676400" cy="9144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511340" y="1036995"/>
              <a:ext cx="990600" cy="489878"/>
            </a:xfrm>
            <a:prstGeom prst="rect">
              <a:avLst/>
            </a:prstGeom>
            <a:noFill/>
          </p:spPr>
          <p:txBody>
            <a:bodyPr wrap="square" rtlCol="0">
              <a:spAutoFit/>
            </a:bodyPr>
            <a:lstStyle/>
            <a:p>
              <a:pPr algn="ctr">
                <a:lnSpc>
                  <a:spcPts val="1500"/>
                </a:lnSpc>
              </a:pPr>
              <a:r>
                <a:rPr lang="en-US" sz="1400" b="1" dirty="0">
                  <a:effectLst>
                    <a:outerShdw blurRad="38100" dist="38100" dir="2700000" algn="tl">
                      <a:srgbClr val="000000">
                        <a:alpha val="43137"/>
                      </a:srgbClr>
                    </a:outerShdw>
                  </a:effectLst>
                </a:rPr>
                <a:t>DD</a:t>
              </a:r>
              <a:br>
                <a:rPr lang="en-US" sz="14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 Waiver</a:t>
              </a:r>
            </a:p>
          </p:txBody>
        </p:sp>
      </p:grpSp>
      <p:grpSp>
        <p:nvGrpSpPr>
          <p:cNvPr id="5" name="Group 55"/>
          <p:cNvGrpSpPr/>
          <p:nvPr/>
        </p:nvGrpSpPr>
        <p:grpSpPr>
          <a:xfrm>
            <a:off x="3169920" y="2362200"/>
            <a:ext cx="2819400" cy="3984764"/>
            <a:chOff x="579120" y="1598811"/>
            <a:chExt cx="2819400" cy="3041537"/>
          </a:xfrm>
          <a:noFill/>
        </p:grpSpPr>
        <p:sp>
          <p:nvSpPr>
            <p:cNvPr id="28" name="Rectangle 27"/>
            <p:cNvSpPr/>
            <p:nvPr/>
          </p:nvSpPr>
          <p:spPr>
            <a:xfrm>
              <a:off x="579120" y="1598811"/>
              <a:ext cx="2819400" cy="291386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655320" y="1676400"/>
              <a:ext cx="2667000" cy="2963948"/>
            </a:xfrm>
            <a:prstGeom prst="rect">
              <a:avLst/>
            </a:prstGeom>
            <a:grpFill/>
          </p:spPr>
          <p:txBody>
            <a:bodyPr wrap="square" rtlCol="0">
              <a:spAutoFit/>
            </a:bodyPr>
            <a:lstStyle/>
            <a:p>
              <a:pPr lvl="0" algn="ctr">
                <a:lnSpc>
                  <a:spcPts val="1400"/>
                </a:lnSpc>
              </a:pPr>
              <a:r>
                <a:rPr lang="en-US" sz="2000" b="1" spc="-30" dirty="0">
                  <a:solidFill>
                    <a:srgbClr val="00B050"/>
                  </a:solidFill>
                  <a:latin typeface="Calibri" pitchFamily="34" charset="0"/>
                </a:rPr>
                <a:t>Family &amp; Individual </a:t>
              </a:r>
              <a:br>
                <a:rPr lang="en-US" sz="2000" b="1" spc="-30" dirty="0">
                  <a:solidFill>
                    <a:srgbClr val="00B050"/>
                  </a:solidFill>
                  <a:latin typeface="Calibri" pitchFamily="34" charset="0"/>
                </a:rPr>
              </a:br>
              <a:r>
                <a:rPr lang="en-US" sz="2000" b="1" spc="-30" dirty="0">
                  <a:solidFill>
                    <a:srgbClr val="00B050"/>
                  </a:solidFill>
                  <a:latin typeface="Calibri" pitchFamily="34" charset="0"/>
                </a:rPr>
                <a:t>Supports Waiver</a:t>
              </a:r>
            </a:p>
            <a:p>
              <a:pPr lvl="0" algn="ctr"/>
              <a:r>
                <a:rPr lang="en-US" sz="2000" b="1" spc="-20" dirty="0">
                  <a:solidFill>
                    <a:schemeClr val="tx1"/>
                  </a:solidFill>
                  <a:latin typeface="Calibri" pitchFamily="34" charset="0"/>
                </a:rPr>
                <a:t>For individuals living with their families, friends, or in their own homes</a:t>
              </a:r>
              <a:r>
                <a:rPr lang="en-US" sz="2000" spc="-20" dirty="0">
                  <a:solidFill>
                    <a:schemeClr val="tx1"/>
                  </a:solidFill>
                  <a:latin typeface="Calibri" pitchFamily="34" charset="0"/>
                </a:rPr>
                <a:t>, including supports for those with some medical or behavioral needs. Available to both </a:t>
              </a:r>
              <a:r>
                <a:rPr lang="en-US" sz="2000" b="1" spc="-20" dirty="0">
                  <a:solidFill>
                    <a:schemeClr val="tx1"/>
                  </a:solidFill>
                  <a:latin typeface="Calibri" pitchFamily="34" charset="0"/>
                </a:rPr>
                <a:t>children and adults.  </a:t>
              </a:r>
            </a:p>
            <a:p>
              <a:pPr lvl="0" algn="ctr"/>
              <a:endParaRPr lang="en-US" sz="1100" b="1" spc="-20" dirty="0"/>
            </a:p>
            <a:p>
              <a:pPr lvl="0" algn="ctr"/>
              <a:r>
                <a:rPr lang="en-US" sz="1100" b="1" spc="-20" dirty="0"/>
                <a:t> </a:t>
              </a:r>
            </a:p>
          </p:txBody>
        </p:sp>
      </p:grpSp>
      <p:grpSp>
        <p:nvGrpSpPr>
          <p:cNvPr id="6" name="Group 51"/>
          <p:cNvGrpSpPr/>
          <p:nvPr/>
        </p:nvGrpSpPr>
        <p:grpSpPr>
          <a:xfrm>
            <a:off x="6705600" y="1419384"/>
            <a:ext cx="1676400" cy="914400"/>
            <a:chOff x="6418878" y="868680"/>
            <a:chExt cx="1676400" cy="914400"/>
          </a:xfrm>
        </p:grpSpPr>
        <p:sp>
          <p:nvSpPr>
            <p:cNvPr id="43" name="Down Arrow 42"/>
            <p:cNvSpPr/>
            <p:nvPr/>
          </p:nvSpPr>
          <p:spPr>
            <a:xfrm>
              <a:off x="6418878" y="868680"/>
              <a:ext cx="1676400" cy="91440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754674" y="1068864"/>
              <a:ext cx="990600" cy="477054"/>
            </a:xfrm>
            <a:prstGeom prst="rect">
              <a:avLst/>
            </a:prstGeom>
            <a:noFill/>
          </p:spPr>
          <p:txBody>
            <a:bodyPr wrap="square" rtlCol="0">
              <a:spAutoFit/>
            </a:bodyPr>
            <a:lstStyle/>
            <a:p>
              <a:pPr algn="ctr">
                <a:lnSpc>
                  <a:spcPts val="1500"/>
                </a:lnSpc>
              </a:pPr>
              <a:r>
                <a:rPr lang="en-US" sz="1400" b="1" dirty="0">
                  <a:effectLst>
                    <a:outerShdw blurRad="38100" dist="38100" dir="2700000" algn="tl">
                      <a:srgbClr val="000000">
                        <a:alpha val="43137"/>
                      </a:srgbClr>
                    </a:outerShdw>
                  </a:effectLst>
                </a:rPr>
                <a:t>ID</a:t>
              </a:r>
              <a:br>
                <a:rPr lang="en-US" sz="14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 Waiver</a:t>
              </a:r>
            </a:p>
          </p:txBody>
        </p:sp>
      </p:grpSp>
      <p:grpSp>
        <p:nvGrpSpPr>
          <p:cNvPr id="7" name="Group 49"/>
          <p:cNvGrpSpPr/>
          <p:nvPr/>
        </p:nvGrpSpPr>
        <p:grpSpPr>
          <a:xfrm>
            <a:off x="6172200" y="2362200"/>
            <a:ext cx="2819400" cy="3841978"/>
            <a:chOff x="6066294" y="1524000"/>
            <a:chExt cx="2819400" cy="3841978"/>
          </a:xfrm>
        </p:grpSpPr>
        <p:sp>
          <p:nvSpPr>
            <p:cNvPr id="42" name="Rectangle 41"/>
            <p:cNvSpPr/>
            <p:nvPr/>
          </p:nvSpPr>
          <p:spPr>
            <a:xfrm>
              <a:off x="6066294" y="1524000"/>
              <a:ext cx="2819400" cy="3810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6142494" y="1677789"/>
              <a:ext cx="2667000" cy="3688189"/>
            </a:xfrm>
            <a:prstGeom prst="rect">
              <a:avLst/>
            </a:prstGeom>
            <a:noFill/>
          </p:spPr>
          <p:txBody>
            <a:bodyPr wrap="square" rtlCol="0">
              <a:spAutoFit/>
            </a:bodyPr>
            <a:lstStyle/>
            <a:p>
              <a:pPr lvl="0" algn="ctr">
                <a:lnSpc>
                  <a:spcPts val="1600"/>
                </a:lnSpc>
              </a:pPr>
              <a:r>
                <a:rPr lang="en-US" sz="2000" b="1" spc="-30" dirty="0">
                  <a:solidFill>
                    <a:srgbClr val="7030A0"/>
                  </a:solidFill>
                  <a:latin typeface="Calibri" pitchFamily="34" charset="0"/>
                </a:rPr>
                <a:t>Community Living Waiver</a:t>
              </a:r>
            </a:p>
            <a:p>
              <a:r>
                <a:rPr lang="en-US" sz="1800" b="1" dirty="0" smtClean="0">
                  <a:solidFill>
                    <a:schemeClr val="tx1"/>
                  </a:solidFill>
                  <a:latin typeface="Calibri" pitchFamily="34" charset="0"/>
                </a:rPr>
                <a:t>Includes residential supports and a full array of medical, behavioral, and non-medical supports. </a:t>
              </a:r>
              <a:r>
                <a:rPr lang="en-US" sz="1800" dirty="0" smtClean="0">
                  <a:solidFill>
                    <a:schemeClr val="tx1"/>
                  </a:solidFill>
                  <a:latin typeface="Calibri" pitchFamily="34" charset="0"/>
                </a:rPr>
                <a:t>Available to adults and children.  May include 24/7 supports for individuals with complex </a:t>
              </a:r>
              <a:r>
                <a:rPr lang="en-US" sz="1800" spc="-30" dirty="0" smtClean="0">
                  <a:solidFill>
                    <a:schemeClr val="tx1"/>
                  </a:solidFill>
                  <a:latin typeface="Calibri" pitchFamily="34" charset="0"/>
                </a:rPr>
                <a:t>medical </a:t>
              </a:r>
              <a:r>
                <a:rPr lang="en-US" sz="1800" spc="-30" dirty="0">
                  <a:solidFill>
                    <a:schemeClr val="tx1"/>
                  </a:solidFill>
                  <a:latin typeface="Calibri" pitchFamily="34" charset="0"/>
                </a:rPr>
                <a:t>and/or behavioral support needs through licensed services.   </a:t>
              </a:r>
            </a:p>
          </p:txBody>
        </p:sp>
      </p:grpSp>
      <p:sp>
        <p:nvSpPr>
          <p:cNvPr id="22" name="Left-Right Arrow 21"/>
          <p:cNvSpPr/>
          <p:nvPr/>
        </p:nvSpPr>
        <p:spPr>
          <a:xfrm>
            <a:off x="2727434" y="4299810"/>
            <a:ext cx="625366" cy="342900"/>
          </a:xfrm>
          <a:prstGeom prst="lef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a:off x="5791200" y="4299810"/>
            <a:ext cx="625366" cy="342900"/>
          </a:xfrm>
          <a:prstGeom prst="lef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88523542"/>
      </p:ext>
    </p:extLst>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140</a:t>
            </a:fld>
            <a:endParaRPr lang="fr-FR"/>
          </a:p>
        </p:txBody>
      </p:sp>
      <p:sp>
        <p:nvSpPr>
          <p:cNvPr id="24" name="Rectangle 23"/>
          <p:cNvSpPr/>
          <p:nvPr/>
        </p:nvSpPr>
        <p:spPr>
          <a:xfrm>
            <a:off x="6096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Shared Living supports include:</a:t>
            </a:r>
          </a:p>
        </p:txBody>
      </p:sp>
      <p:sp>
        <p:nvSpPr>
          <p:cNvPr id="25" name="Rectangle 24"/>
          <p:cNvSpPr/>
          <p:nvPr/>
        </p:nvSpPr>
        <p:spPr>
          <a:xfrm>
            <a:off x="304800" y="2743200"/>
            <a:ext cx="8534400" cy="2616101"/>
          </a:xfrm>
          <a:prstGeom prst="rect">
            <a:avLst/>
          </a:prstGeom>
        </p:spPr>
        <p:txBody>
          <a:bodyPr wrap="square">
            <a:spAutoFit/>
          </a:bodyPr>
          <a:lstStyle/>
          <a:p>
            <a:pPr marL="342900" indent="-342900" algn="l">
              <a:buClr>
                <a:srgbClr val="92D050"/>
              </a:buClr>
              <a:buFont typeface="Wingdings" pitchFamily="2" charset="2"/>
              <a:buChar char="ü"/>
            </a:pPr>
            <a:r>
              <a:rPr lang="en-US" sz="2000" b="1" dirty="0">
                <a:solidFill>
                  <a:schemeClr val="tx1"/>
                </a:solidFill>
                <a:latin typeface="Calibri" pitchFamily="34" charset="0"/>
              </a:rPr>
              <a:t>Fellowship</a:t>
            </a:r>
            <a:r>
              <a:rPr lang="en-US" sz="2000" dirty="0">
                <a:solidFill>
                  <a:schemeClr val="tx1"/>
                </a:solidFill>
                <a:latin typeface="Calibri" pitchFamily="34" charset="0"/>
              </a:rPr>
              <a:t> such as conversation, games, crafts, accompanying the person on walks, errands, appointments and social and recreational activities;</a:t>
            </a:r>
          </a:p>
          <a:p>
            <a:pPr marL="342900" indent="-342900" algn="l">
              <a:buClr>
                <a:srgbClr val="92D050"/>
              </a:buClr>
              <a:buFont typeface="Wingdings" pitchFamily="2" charset="2"/>
              <a:buChar char="ü"/>
            </a:pPr>
            <a:r>
              <a:rPr lang="en-US" sz="2000" b="1" dirty="0">
                <a:solidFill>
                  <a:schemeClr val="tx1"/>
                </a:solidFill>
                <a:latin typeface="Calibri" pitchFamily="34" charset="0"/>
              </a:rPr>
              <a:t>Enhanced feelings of security </a:t>
            </a:r>
            <a:r>
              <a:rPr lang="en-US" sz="2000" dirty="0">
                <a:solidFill>
                  <a:schemeClr val="tx1"/>
                </a:solidFill>
                <a:latin typeface="Calibri" pitchFamily="34" charset="0"/>
              </a:rPr>
              <a:t>which means necessary social and emotional support inside or outside of the residence;</a:t>
            </a:r>
          </a:p>
          <a:p>
            <a:pPr marL="342900" indent="-342900" algn="l">
              <a:buClr>
                <a:srgbClr val="92D050"/>
              </a:buClr>
              <a:buFont typeface="Wingdings" pitchFamily="2" charset="2"/>
              <a:buChar char="ü"/>
            </a:pPr>
            <a:r>
              <a:rPr lang="en-US" sz="2000" b="1" dirty="0">
                <a:solidFill>
                  <a:schemeClr val="tx1"/>
                </a:solidFill>
                <a:latin typeface="Calibri" pitchFamily="34" charset="0"/>
              </a:rPr>
              <a:t>Personal care and routine daily living tasks </a:t>
            </a:r>
            <a:r>
              <a:rPr lang="en-US" sz="2000" dirty="0">
                <a:solidFill>
                  <a:schemeClr val="tx1"/>
                </a:solidFill>
                <a:latin typeface="Calibri" pitchFamily="34" charset="0"/>
              </a:rPr>
              <a:t>that </a:t>
            </a:r>
            <a:r>
              <a:rPr lang="en-US" sz="2000" b="1" u="sng" dirty="0">
                <a:solidFill>
                  <a:schemeClr val="tx1"/>
                </a:solidFill>
                <a:latin typeface="Calibri" pitchFamily="34" charset="0"/>
              </a:rPr>
              <a:t>do not exceed 20% </a:t>
            </a:r>
            <a:r>
              <a:rPr lang="en-US" sz="2000" dirty="0">
                <a:solidFill>
                  <a:schemeClr val="tx1"/>
                </a:solidFill>
                <a:latin typeface="Calibri" pitchFamily="34" charset="0"/>
              </a:rPr>
              <a:t>of companionship time such as meal preparation, light housework, assistance with and the physical taking of medications.  </a:t>
            </a:r>
          </a:p>
        </p:txBody>
      </p:sp>
      <p:sp>
        <p:nvSpPr>
          <p:cNvPr id="27"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Shared Living</a:t>
            </a:r>
          </a:p>
        </p:txBody>
      </p:sp>
      <p:sp>
        <p:nvSpPr>
          <p:cNvPr id="19" name="Rectangle 18"/>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animEffect transition="in" filter="fade">
                                      <p:cBhvr>
                                        <p:cTn id="14" dur="1000"/>
                                        <p:tgtEl>
                                          <p:spTgt spid="25">
                                            <p:txEl>
                                              <p:pRg st="1" end="1"/>
                                            </p:txEl>
                                          </p:spTgt>
                                        </p:tgtEl>
                                      </p:cBhvr>
                                    </p:animEffect>
                                    <p:anim calcmode="lin" valueType="num">
                                      <p:cBhvr>
                                        <p:cTn id="1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5">
                                            <p:txEl>
                                              <p:pRg st="2" end="2"/>
                                            </p:txEl>
                                          </p:spTgt>
                                        </p:tgtEl>
                                        <p:attrNameLst>
                                          <p:attrName>style.visibility</p:attrName>
                                        </p:attrNameLst>
                                      </p:cBhvr>
                                      <p:to>
                                        <p:strVal val="visible"/>
                                      </p:to>
                                    </p:set>
                                    <p:animEffect transition="in" filter="fade">
                                      <p:cBhvr>
                                        <p:cTn id="21" dur="1000"/>
                                        <p:tgtEl>
                                          <p:spTgt spid="25">
                                            <p:txEl>
                                              <p:pRg st="2" end="2"/>
                                            </p:txEl>
                                          </p:spTgt>
                                        </p:tgtEl>
                                      </p:cBhvr>
                                    </p:animEffect>
                                    <p:anim calcmode="lin" valueType="num">
                                      <p:cBhvr>
                                        <p:cTn id="22"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43000" y="2438400"/>
            <a:ext cx="7543800" cy="830997"/>
          </a:xfrm>
          <a:prstGeom prst="rect">
            <a:avLst/>
          </a:prstGeom>
        </p:spPr>
        <p:txBody>
          <a:bodyPr wrap="square">
            <a:spAutoFit/>
          </a:bodyPr>
          <a:lstStyle/>
          <a:p>
            <a:pPr marL="403225" indent="-403225" algn="l">
              <a:buClr>
                <a:srgbClr val="92D050"/>
              </a:buClr>
              <a:buFont typeface="Wingdings" pitchFamily="2" charset="2"/>
              <a:buChar char="ü"/>
            </a:pPr>
            <a:r>
              <a:rPr lang="en-US" sz="2400" b="1" dirty="0">
                <a:solidFill>
                  <a:schemeClr val="tx1"/>
                </a:solidFill>
                <a:latin typeface="Calibri" pitchFamily="34" charset="0"/>
              </a:rPr>
              <a:t>Match </a:t>
            </a:r>
            <a:r>
              <a:rPr lang="en-US" sz="2400" dirty="0">
                <a:solidFill>
                  <a:schemeClr val="tx1"/>
                </a:solidFill>
                <a:latin typeface="Calibri" pitchFamily="34" charset="0"/>
              </a:rPr>
              <a:t>is based on individual choice and supports are arranged through a person-centered process.  </a:t>
            </a:r>
          </a:p>
        </p:txBody>
      </p:sp>
      <p:sp>
        <p:nvSpPr>
          <p:cNvPr id="19" name="Rectangle 18"/>
          <p:cNvSpPr/>
          <p:nvPr/>
        </p:nvSpPr>
        <p:spPr>
          <a:xfrm>
            <a:off x="1143000" y="3733800"/>
            <a:ext cx="7467600" cy="830997"/>
          </a:xfrm>
          <a:prstGeom prst="rect">
            <a:avLst/>
          </a:prstGeom>
        </p:spPr>
        <p:txBody>
          <a:bodyPr wrap="square">
            <a:spAutoFit/>
          </a:bodyPr>
          <a:lstStyle/>
          <a:p>
            <a:pPr marL="457200" indent="-457200" algn="l">
              <a:buClr>
                <a:srgbClr val="92D050"/>
              </a:buClr>
              <a:buFont typeface="Wingdings" pitchFamily="2" charset="2"/>
              <a:buChar char="ü"/>
            </a:pPr>
            <a:r>
              <a:rPr lang="en-US" sz="2400" dirty="0">
                <a:solidFill>
                  <a:schemeClr val="tx1"/>
                </a:solidFill>
                <a:latin typeface="Calibri" pitchFamily="34" charset="0"/>
              </a:rPr>
              <a:t>The </a:t>
            </a:r>
            <a:r>
              <a:rPr lang="en-US" sz="2400" dirty="0" smtClean="0">
                <a:solidFill>
                  <a:schemeClr val="tx1"/>
                </a:solidFill>
                <a:latin typeface="Calibri" pitchFamily="34" charset="0"/>
              </a:rPr>
              <a:t>roommate </a:t>
            </a:r>
            <a:r>
              <a:rPr lang="en-US" sz="2400" dirty="0">
                <a:solidFill>
                  <a:schemeClr val="tx1"/>
                </a:solidFill>
                <a:latin typeface="Calibri" pitchFamily="34" charset="0"/>
              </a:rPr>
              <a:t>has </a:t>
            </a:r>
            <a:r>
              <a:rPr lang="en-US" sz="2400" b="1" dirty="0">
                <a:solidFill>
                  <a:schemeClr val="tx1"/>
                </a:solidFill>
                <a:latin typeface="Calibri" pitchFamily="34" charset="0"/>
              </a:rPr>
              <a:t>no responsibility for skill-building or medical services</a:t>
            </a:r>
            <a:r>
              <a:rPr lang="en-US" sz="2400" dirty="0">
                <a:solidFill>
                  <a:schemeClr val="tx1"/>
                </a:solidFill>
                <a:latin typeface="Calibri" pitchFamily="34" charset="0"/>
              </a:rPr>
              <a:t>.  </a:t>
            </a:r>
          </a:p>
        </p:txBody>
      </p:sp>
      <p:sp>
        <p:nvSpPr>
          <p:cNvPr id="20"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Shared Living</a:t>
            </a:r>
          </a:p>
        </p:txBody>
      </p:sp>
      <p:sp>
        <p:nvSpPr>
          <p:cNvPr id="21" name="Rectangle 20"/>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Rectangle 21"/>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1000"/>
                                        <p:tgtEl>
                                          <p:spTgt spid="19">
                                            <p:txEl>
                                              <p:pRg st="0" end="0"/>
                                            </p:txEl>
                                          </p:spTgt>
                                        </p:tgtEl>
                                      </p:cBhvr>
                                    </p:animEffect>
                                    <p:anim calcmode="lin" valueType="num">
                                      <p:cBhvr>
                                        <p:cTn id="1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19"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486400"/>
            <a:ext cx="8305800" cy="400110"/>
          </a:xfrm>
          <a:prstGeom prst="rect">
            <a:avLst/>
          </a:prstGeom>
          <a:solidFill>
            <a:srgbClr val="CCFF33"/>
          </a:solidFill>
        </p:spPr>
        <p:txBody>
          <a:bodyPr wrap="square">
            <a:spAutoFit/>
          </a:bodyPr>
          <a:lstStyle/>
          <a:p>
            <a:pPr algn="l">
              <a:buClr>
                <a:srgbClr val="92D050"/>
              </a:buClr>
            </a:pPr>
            <a:r>
              <a:rPr lang="en-US" sz="2000" dirty="0" smtClean="0">
                <a:solidFill>
                  <a:schemeClr val="tx1"/>
                </a:solidFill>
                <a:latin typeface="Calibri" pitchFamily="34" charset="0"/>
              </a:rPr>
              <a:t>The Shared Living roommate cannot be a parent, spouse, or legal guardian.</a:t>
            </a:r>
            <a:endParaRPr lang="en-US" sz="2000" dirty="0">
              <a:solidFill>
                <a:schemeClr val="tx1"/>
              </a:solidFill>
              <a:latin typeface="Calibri" pitchFamily="34" charset="0"/>
            </a:endParaRPr>
          </a:p>
        </p:txBody>
      </p:sp>
      <p:sp>
        <p:nvSpPr>
          <p:cNvPr id="20"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Shared Living</a:t>
            </a:r>
          </a:p>
        </p:txBody>
      </p:sp>
      <p:sp>
        <p:nvSpPr>
          <p:cNvPr id="22" name="Rectangle 21"/>
          <p:cNvSpPr/>
          <p:nvPr/>
        </p:nvSpPr>
        <p:spPr>
          <a:xfrm>
            <a:off x="609600" y="2743200"/>
            <a:ext cx="8229600" cy="1384995"/>
          </a:xfrm>
          <a:prstGeom prst="rect">
            <a:avLst/>
          </a:prstGeom>
        </p:spPr>
        <p:txBody>
          <a:bodyPr wrap="square">
            <a:spAutoFit/>
          </a:bodyPr>
          <a:lstStyle/>
          <a:p>
            <a:pPr algn="l">
              <a:buClr>
                <a:srgbClr val="92D050"/>
              </a:buClr>
              <a:buFont typeface="Wingdings" pitchFamily="2" charset="2"/>
              <a:buChar char="ü"/>
            </a:pPr>
            <a:r>
              <a:rPr lang="en-US" sz="2400" dirty="0">
                <a:solidFill>
                  <a:schemeClr val="tx1"/>
                </a:solidFill>
                <a:latin typeface="Calibri" pitchFamily="34" charset="0"/>
              </a:rPr>
              <a:t> </a:t>
            </a:r>
            <a:r>
              <a:rPr lang="en-US" sz="2000" b="1" dirty="0">
                <a:solidFill>
                  <a:schemeClr val="tx1"/>
                </a:solidFill>
                <a:latin typeface="Calibri" pitchFamily="34" charset="0"/>
              </a:rPr>
              <a:t>Payment </a:t>
            </a:r>
            <a:r>
              <a:rPr lang="en-US" sz="2000" dirty="0">
                <a:solidFill>
                  <a:schemeClr val="tx1"/>
                </a:solidFill>
                <a:latin typeface="Calibri" pitchFamily="34" charset="0"/>
              </a:rPr>
              <a:t>to the live-in companion occurs through the provider agency;</a:t>
            </a:r>
          </a:p>
          <a:p>
            <a:pPr algn="l">
              <a:buClr>
                <a:srgbClr val="92D050"/>
              </a:buClr>
              <a:buFont typeface="Wingdings" pitchFamily="2" charset="2"/>
              <a:buChar char="ü"/>
            </a:pPr>
            <a:r>
              <a:rPr lang="en-US" sz="2000" dirty="0">
                <a:solidFill>
                  <a:schemeClr val="tx1"/>
                </a:solidFill>
                <a:latin typeface="Calibri" pitchFamily="34" charset="0"/>
              </a:rPr>
              <a:t> </a:t>
            </a:r>
            <a:r>
              <a:rPr lang="en-US" sz="2000" b="1" dirty="0">
                <a:solidFill>
                  <a:schemeClr val="tx1"/>
                </a:solidFill>
                <a:latin typeface="Calibri" pitchFamily="34" charset="0"/>
              </a:rPr>
              <a:t> </a:t>
            </a:r>
            <a:r>
              <a:rPr lang="en-US" sz="2000" dirty="0">
                <a:solidFill>
                  <a:schemeClr val="tx1"/>
                </a:solidFill>
                <a:latin typeface="Calibri" pitchFamily="34" charset="0"/>
              </a:rPr>
              <a:t>Shared Living is only available to individuals </a:t>
            </a:r>
            <a:r>
              <a:rPr lang="en-US" sz="2000" b="1" dirty="0">
                <a:solidFill>
                  <a:schemeClr val="tx1"/>
                </a:solidFill>
                <a:latin typeface="Calibri" pitchFamily="34" charset="0"/>
              </a:rPr>
              <a:t>over 18 years of age</a:t>
            </a:r>
            <a:r>
              <a:rPr lang="en-US" sz="2000" dirty="0">
                <a:solidFill>
                  <a:schemeClr val="tx1"/>
                </a:solidFill>
                <a:latin typeface="Calibri" pitchFamily="34" charset="0"/>
              </a:rPr>
              <a:t>; </a:t>
            </a:r>
          </a:p>
          <a:p>
            <a:pPr algn="l">
              <a:buClr>
                <a:srgbClr val="92D050"/>
              </a:buClr>
              <a:buFont typeface="Wingdings" pitchFamily="2" charset="2"/>
              <a:buChar char="ü"/>
            </a:pPr>
            <a:r>
              <a:rPr lang="en-US" sz="2000" dirty="0">
                <a:solidFill>
                  <a:schemeClr val="tx1"/>
                </a:solidFill>
                <a:latin typeface="Calibri" pitchFamily="34" charset="0"/>
              </a:rPr>
              <a:t> </a:t>
            </a:r>
            <a:r>
              <a:rPr lang="en-US" sz="2000" b="1" dirty="0">
                <a:solidFill>
                  <a:schemeClr val="tx1"/>
                </a:solidFill>
                <a:latin typeface="Calibri" pitchFamily="34" charset="0"/>
              </a:rPr>
              <a:t> </a:t>
            </a:r>
            <a:r>
              <a:rPr lang="en-US" sz="2000" dirty="0">
                <a:solidFill>
                  <a:schemeClr val="tx1"/>
                </a:solidFill>
                <a:latin typeface="Calibri" pitchFamily="34" charset="0"/>
              </a:rPr>
              <a:t>Individuals must live in a home that </a:t>
            </a:r>
            <a:r>
              <a:rPr lang="en-US" sz="2000" b="1" dirty="0">
                <a:solidFill>
                  <a:schemeClr val="tx1"/>
                </a:solidFill>
                <a:latin typeface="Calibri" pitchFamily="34" charset="0"/>
              </a:rPr>
              <a:t>they own or rent</a:t>
            </a:r>
            <a:r>
              <a:rPr lang="en-US" sz="2000" dirty="0">
                <a:solidFill>
                  <a:schemeClr val="tx1"/>
                </a:solidFill>
                <a:latin typeface="Calibri" pitchFamily="34" charset="0"/>
              </a:rPr>
              <a:t>. </a:t>
            </a:r>
          </a:p>
        </p:txBody>
      </p:sp>
      <p:sp>
        <p:nvSpPr>
          <p:cNvPr id="23" name="Rectangle 22"/>
          <p:cNvSpPr/>
          <p:nvPr/>
        </p:nvSpPr>
        <p:spPr>
          <a:xfrm>
            <a:off x="6096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More about Shared Living supports:</a:t>
            </a:r>
          </a:p>
        </p:txBody>
      </p:sp>
      <p:sp>
        <p:nvSpPr>
          <p:cNvPr id="24" name="Rectangle 23"/>
          <p:cNvSpPr/>
          <p:nvPr/>
        </p:nvSpPr>
        <p:spPr>
          <a:xfrm>
            <a:off x="457200" y="4419600"/>
            <a:ext cx="8305800" cy="1015663"/>
          </a:xfrm>
          <a:prstGeom prst="rect">
            <a:avLst/>
          </a:prstGeom>
          <a:solidFill>
            <a:srgbClr val="CCFF33"/>
          </a:solidFill>
        </p:spPr>
        <p:txBody>
          <a:bodyPr wrap="square">
            <a:spAutoFit/>
          </a:bodyPr>
          <a:lstStyle/>
          <a:p>
            <a:pPr algn="l">
              <a:buClr>
                <a:srgbClr val="92D050"/>
              </a:buClr>
            </a:pPr>
            <a:r>
              <a:rPr lang="en-US" sz="2000" dirty="0">
                <a:solidFill>
                  <a:schemeClr val="tx1"/>
                </a:solidFill>
                <a:latin typeface="Calibri" pitchFamily="34" charset="0"/>
              </a:rPr>
              <a:t>Shared Living </a:t>
            </a:r>
            <a:r>
              <a:rPr lang="en-US" sz="2000" b="1" u="sng" dirty="0">
                <a:solidFill>
                  <a:schemeClr val="tx1"/>
                </a:solidFill>
                <a:latin typeface="Calibri" pitchFamily="34" charset="0"/>
              </a:rPr>
              <a:t>cannot</a:t>
            </a:r>
            <a:r>
              <a:rPr lang="en-US" sz="2000" dirty="0">
                <a:solidFill>
                  <a:schemeClr val="tx1"/>
                </a:solidFill>
                <a:latin typeface="Calibri" pitchFamily="34" charset="0"/>
              </a:rPr>
              <a:t> be provided in a provider-operated home, the live-in companion’s home, or any other arrangement where the individual is not directly responsible for that residence. </a:t>
            </a:r>
          </a:p>
        </p:txBody>
      </p:sp>
      <p:pic>
        <p:nvPicPr>
          <p:cNvPr id="27" name="Picture 26" descr="x-400.png"/>
          <p:cNvPicPr>
            <a:picLocks noChangeAspect="1"/>
          </p:cNvPicPr>
          <p:nvPr/>
        </p:nvPicPr>
        <p:blipFill>
          <a:blip r:embed="rId3" cstate="print"/>
          <a:stretch>
            <a:fillRect/>
          </a:stretch>
        </p:blipFill>
        <p:spPr>
          <a:xfrm>
            <a:off x="8305800" y="5029200"/>
            <a:ext cx="562737" cy="533400"/>
          </a:xfrm>
          <a:prstGeom prst="rect">
            <a:avLst/>
          </a:prstGeom>
        </p:spPr>
      </p:pic>
      <p:sp>
        <p:nvSpPr>
          <p:cNvPr id="21" name="Rectangle 20"/>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5" name="Rectangle 24"/>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animEffect transition="in" filter="fade">
                                      <p:cBhvr>
                                        <p:cTn id="14" dur="1000"/>
                                        <p:tgtEl>
                                          <p:spTgt spid="22">
                                            <p:txEl>
                                              <p:pRg st="1" end="1"/>
                                            </p:txEl>
                                          </p:spTgt>
                                        </p:tgtEl>
                                      </p:cBhvr>
                                    </p:animEffect>
                                    <p:anim calcmode="lin" valueType="num">
                                      <p:cBhvr>
                                        <p:cTn id="1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animEffect transition="in" filter="fade">
                                      <p:cBhvr>
                                        <p:cTn id="21" dur="1000"/>
                                        <p:tgtEl>
                                          <p:spTgt spid="22">
                                            <p:txEl>
                                              <p:pRg st="2" end="2"/>
                                            </p:txEl>
                                          </p:spTgt>
                                        </p:tgtEl>
                                      </p:cBhvr>
                                    </p:animEffect>
                                    <p:anim calcmode="lin" valueType="num">
                                      <p:cBhvr>
                                        <p:cTn id="2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1000" fill="hold"/>
                                        <p:tgtEl>
                                          <p:spTgt spid="24"/>
                                        </p:tgtEl>
                                        <p:attrNameLst>
                                          <p:attrName>ppt_w</p:attrName>
                                        </p:attrNameLst>
                                      </p:cBhvr>
                                      <p:tavLst>
                                        <p:tav tm="0">
                                          <p:val>
                                            <p:strVal val="#ppt_w*0.70"/>
                                          </p:val>
                                        </p:tav>
                                        <p:tav tm="100000">
                                          <p:val>
                                            <p:strVal val="#ppt_w"/>
                                          </p:val>
                                        </p:tav>
                                      </p:tavLst>
                                    </p:anim>
                                    <p:anim calcmode="lin" valueType="num">
                                      <p:cBhvr>
                                        <p:cTn id="29" dur="1000" fill="hold"/>
                                        <p:tgtEl>
                                          <p:spTgt spid="24"/>
                                        </p:tgtEl>
                                        <p:attrNameLst>
                                          <p:attrName>ppt_h</p:attrName>
                                        </p:attrNameLst>
                                      </p:cBhvr>
                                      <p:tavLst>
                                        <p:tav tm="0">
                                          <p:val>
                                            <p:strVal val="#ppt_h"/>
                                          </p:val>
                                        </p:tav>
                                        <p:tav tm="100000">
                                          <p:val>
                                            <p:strVal val="#ppt_h"/>
                                          </p:val>
                                        </p:tav>
                                      </p:tavLst>
                                    </p:anim>
                                    <p:animEffect transition="in" filter="fade">
                                      <p:cBhvr>
                                        <p:cTn id="30" dur="1000"/>
                                        <p:tgtEl>
                                          <p:spTgt spid="24"/>
                                        </p:tgtEl>
                                      </p:cBhvr>
                                    </p:animEffect>
                                  </p:childTnLst>
                                </p:cTn>
                              </p:par>
                              <p:par>
                                <p:cTn id="31" presetID="55"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uiExpand="1" build="p"/>
      <p:bldP spid="2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015-jj-roommates.jpg"/>
          <p:cNvPicPr>
            <a:picLocks noChangeAspect="1"/>
          </p:cNvPicPr>
          <p:nvPr/>
        </p:nvPicPr>
        <p:blipFill>
          <a:blip r:embed="rId3" cstate="print"/>
          <a:stretch>
            <a:fillRect/>
          </a:stretch>
        </p:blipFill>
        <p:spPr>
          <a:xfrm>
            <a:off x="5867400" y="3048000"/>
            <a:ext cx="3019893" cy="2002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Shared Living</a:t>
            </a:r>
          </a:p>
        </p:txBody>
      </p:sp>
      <p:sp>
        <p:nvSpPr>
          <p:cNvPr id="23" name="Rectangle 22"/>
          <p:cNvSpPr/>
          <p:nvPr/>
        </p:nvSpPr>
        <p:spPr>
          <a:xfrm>
            <a:off x="228600" y="21336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live-in companion must:</a:t>
            </a:r>
          </a:p>
        </p:txBody>
      </p:sp>
      <p:sp>
        <p:nvSpPr>
          <p:cNvPr id="25" name="Rectangle 24"/>
          <p:cNvSpPr/>
          <p:nvPr/>
        </p:nvSpPr>
        <p:spPr>
          <a:xfrm>
            <a:off x="228600" y="2209800"/>
            <a:ext cx="5486400" cy="3277820"/>
          </a:xfrm>
          <a:prstGeom prst="rect">
            <a:avLst/>
          </a:prstGeom>
        </p:spPr>
        <p:txBody>
          <a:bodyPr wrap="square">
            <a:spAutoFit/>
          </a:bodyPr>
          <a:lstStyle/>
          <a:p>
            <a:pPr algn="l"/>
            <a:r>
              <a:rPr lang="en-US" sz="1800" dirty="0">
                <a:solidFill>
                  <a:schemeClr val="tx1"/>
                </a:solidFill>
                <a:latin typeface="Calibri" pitchFamily="34" charset="0"/>
              </a:rPr>
              <a:t> </a:t>
            </a:r>
          </a:p>
          <a:p>
            <a:pPr algn="l">
              <a:buClr>
                <a:srgbClr val="00B050"/>
              </a:buClr>
              <a:buFont typeface="Wingdings" pitchFamily="2" charset="2"/>
              <a:buChar char="ü"/>
            </a:pPr>
            <a:r>
              <a:rPr lang="en-US" sz="1800" dirty="0">
                <a:solidFill>
                  <a:schemeClr val="tx1"/>
                </a:solidFill>
                <a:latin typeface="Calibri" pitchFamily="34" charset="0"/>
              </a:rPr>
              <a:t> complete and pass </a:t>
            </a:r>
            <a:r>
              <a:rPr lang="en-US" sz="1800" b="1" dirty="0">
                <a:solidFill>
                  <a:schemeClr val="tx1"/>
                </a:solidFill>
                <a:latin typeface="Calibri" pitchFamily="34" charset="0"/>
              </a:rPr>
              <a:t>background checks</a:t>
            </a:r>
            <a:r>
              <a:rPr lang="en-US" sz="1800" dirty="0">
                <a:solidFill>
                  <a:schemeClr val="tx1"/>
                </a:solidFill>
                <a:latin typeface="Calibri" pitchFamily="34" charset="0"/>
              </a:rPr>
              <a:t>, including criminal registry checks required by §§ 37.2-416, 37.2-506, and 37.2-607 of the Code of VA</a:t>
            </a:r>
          </a:p>
          <a:p>
            <a:pPr algn="l">
              <a:buClr>
                <a:srgbClr val="00B050"/>
              </a:buClr>
              <a:buFont typeface="Wingdings" pitchFamily="2" charset="2"/>
              <a:buChar char="ü"/>
            </a:pPr>
            <a:r>
              <a:rPr lang="en-US" sz="1800" dirty="0">
                <a:solidFill>
                  <a:schemeClr val="tx1"/>
                </a:solidFill>
                <a:latin typeface="Calibri" pitchFamily="34" charset="0"/>
              </a:rPr>
              <a:t> successfully meet </a:t>
            </a:r>
            <a:r>
              <a:rPr lang="en-US" sz="1800" b="1" dirty="0">
                <a:solidFill>
                  <a:schemeClr val="tx1"/>
                </a:solidFill>
                <a:latin typeface="Calibri" pitchFamily="34" charset="0"/>
              </a:rPr>
              <a:t>training requirements </a:t>
            </a:r>
            <a:r>
              <a:rPr lang="en-US" sz="1800" dirty="0">
                <a:solidFill>
                  <a:schemeClr val="tx1"/>
                </a:solidFill>
                <a:latin typeface="Calibri" pitchFamily="34" charset="0"/>
              </a:rPr>
              <a:t>defined in the individual's person-centered plan such as CPR training, safety awareness, fire safety and disaster planning, conflict management and resolution, or any other necessary specialized training</a:t>
            </a:r>
          </a:p>
          <a:p>
            <a:pPr algn="l">
              <a:buClr>
                <a:srgbClr val="00B050"/>
              </a:buClr>
              <a:buFont typeface="Wingdings" pitchFamily="2" charset="2"/>
              <a:buChar char="ü"/>
            </a:pPr>
            <a:endParaRPr lang="en-US" sz="1800" dirty="0">
              <a:latin typeface="Calibri" pitchFamily="34" charset="0"/>
            </a:endParaRPr>
          </a:p>
        </p:txBody>
      </p:sp>
      <p:sp>
        <p:nvSpPr>
          <p:cNvPr id="22" name="Rectangle 21"/>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23"/>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ckup-plan-plan-b-1-10-11.png"/>
          <p:cNvPicPr>
            <a:picLocks noChangeAspect="1"/>
          </p:cNvPicPr>
          <p:nvPr/>
        </p:nvPicPr>
        <p:blipFill>
          <a:blip r:embed="rId3" cstate="print"/>
          <a:stretch>
            <a:fillRect/>
          </a:stretch>
        </p:blipFill>
        <p:spPr>
          <a:xfrm>
            <a:off x="4876800" y="2057400"/>
            <a:ext cx="3647619" cy="2800000"/>
          </a:xfrm>
          <a:prstGeom prst="rect">
            <a:avLst/>
          </a:prstGeom>
        </p:spPr>
      </p:pic>
      <p:sp>
        <p:nvSpPr>
          <p:cNvPr id="20"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Shared Living</a:t>
            </a:r>
          </a:p>
        </p:txBody>
      </p:sp>
      <p:sp>
        <p:nvSpPr>
          <p:cNvPr id="22" name="Rectangle 21"/>
          <p:cNvSpPr/>
          <p:nvPr/>
        </p:nvSpPr>
        <p:spPr>
          <a:xfrm>
            <a:off x="381000" y="3810000"/>
            <a:ext cx="5486400" cy="1569660"/>
          </a:xfrm>
          <a:prstGeom prst="rect">
            <a:avLst/>
          </a:prstGeom>
        </p:spPr>
        <p:txBody>
          <a:bodyPr wrap="square">
            <a:spAutoFit/>
          </a:bodyPr>
          <a:lstStyle/>
          <a:p>
            <a:pPr algn="l"/>
            <a:r>
              <a:rPr lang="en-US" sz="2400" dirty="0">
                <a:solidFill>
                  <a:schemeClr val="tx1"/>
                </a:solidFill>
                <a:latin typeface="Calibri" pitchFamily="34" charset="0"/>
              </a:rPr>
              <a:t>The coordinating agency must ensure that there is a back-up plan in the event that the live-in companion is unable to provide supports. </a:t>
            </a:r>
          </a:p>
        </p:txBody>
      </p:sp>
      <p:sp>
        <p:nvSpPr>
          <p:cNvPr id="19" name="Rectangle 18"/>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81200"/>
            <a:ext cx="2057400" cy="2286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8" name="Text Box 2"/>
          <p:cNvSpPr txBox="1">
            <a:spLocks noChangeArrowheads="1"/>
          </p:cNvSpPr>
          <p:nvPr/>
        </p:nvSpPr>
        <p:spPr bwMode="auto">
          <a:xfrm>
            <a:off x="381000" y="2057400"/>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Supported Living</a:t>
            </a:r>
          </a:p>
        </p:txBody>
      </p:sp>
      <p:sp>
        <p:nvSpPr>
          <p:cNvPr id="45" name="Rectangle 44"/>
          <p:cNvSpPr/>
          <p:nvPr/>
        </p:nvSpPr>
        <p:spPr>
          <a:xfrm>
            <a:off x="457200" y="2590800"/>
            <a:ext cx="6096000" cy="2400657"/>
          </a:xfrm>
          <a:prstGeom prst="rect">
            <a:avLst/>
          </a:prstGeom>
        </p:spPr>
        <p:txBody>
          <a:bodyPr wrap="square">
            <a:spAutoFit/>
          </a:bodyPr>
          <a:lstStyle/>
          <a:p>
            <a:pPr algn="l"/>
            <a:r>
              <a:rPr lang="en-US" sz="2000" b="1" dirty="0">
                <a:solidFill>
                  <a:schemeClr val="tx1"/>
                </a:solidFill>
                <a:latin typeface="Calibri" pitchFamily="34" charset="0"/>
              </a:rPr>
              <a:t>Supported Living </a:t>
            </a:r>
            <a:r>
              <a:rPr lang="en-US" sz="2000" dirty="0">
                <a:solidFill>
                  <a:schemeClr val="tx1"/>
                </a:solidFill>
                <a:latin typeface="Calibri" pitchFamily="34" charset="0"/>
              </a:rPr>
              <a:t>residential supports are provided in a licensed or DBHDS authorized </a:t>
            </a:r>
            <a:r>
              <a:rPr lang="en-US" sz="2000" b="1" dirty="0" smtClean="0">
                <a:solidFill>
                  <a:schemeClr val="tx1"/>
                </a:solidFill>
                <a:latin typeface="Calibri" pitchFamily="34" charset="0"/>
              </a:rPr>
              <a:t>apartment/house</a:t>
            </a:r>
            <a:r>
              <a:rPr lang="en-US" sz="2000" dirty="0" smtClean="0">
                <a:solidFill>
                  <a:schemeClr val="tx1"/>
                </a:solidFill>
                <a:latin typeface="Calibri" pitchFamily="34" charset="0"/>
              </a:rPr>
              <a:t> </a:t>
            </a:r>
            <a:r>
              <a:rPr lang="en-US" sz="2000" dirty="0">
                <a:solidFill>
                  <a:schemeClr val="tx1"/>
                </a:solidFill>
                <a:latin typeface="Calibri" pitchFamily="34" charset="0"/>
              </a:rPr>
              <a:t>and enable the individuals to…</a:t>
            </a:r>
          </a:p>
          <a:p>
            <a:pPr lvl="1" algn="l">
              <a:buClr>
                <a:srgbClr val="00B050"/>
              </a:buClr>
              <a:buFont typeface="Wingdings" pitchFamily="2" charset="2"/>
              <a:buChar char="ü"/>
            </a:pPr>
            <a:r>
              <a:rPr lang="en-US" sz="2000" dirty="0">
                <a:solidFill>
                  <a:schemeClr val="tx1"/>
                </a:solidFill>
                <a:latin typeface="Calibri" pitchFamily="34" charset="0"/>
              </a:rPr>
              <a:t> have access to ‘round the clock support</a:t>
            </a:r>
            <a:endParaRPr lang="en-US" sz="2000" strike="sngStrike" dirty="0">
              <a:solidFill>
                <a:schemeClr val="tx1"/>
              </a:solidFill>
              <a:latin typeface="Calibri" pitchFamily="34" charset="0"/>
            </a:endParaRPr>
          </a:p>
          <a:p>
            <a:pPr lvl="1" algn="l">
              <a:buClr>
                <a:srgbClr val="00B050"/>
              </a:buClr>
              <a:buFont typeface="Wingdings" pitchFamily="2" charset="2"/>
              <a:buChar char="ü"/>
            </a:pPr>
            <a:r>
              <a:rPr lang="en-US" sz="2000" dirty="0">
                <a:solidFill>
                  <a:schemeClr val="tx1"/>
                </a:solidFill>
                <a:latin typeface="Calibri" pitchFamily="34" charset="0"/>
              </a:rPr>
              <a:t> a timely response when needed</a:t>
            </a:r>
          </a:p>
          <a:p>
            <a:pPr lvl="1" algn="l">
              <a:buClr>
                <a:srgbClr val="00B050"/>
              </a:buClr>
              <a:buFont typeface="Wingdings" pitchFamily="2" charset="2"/>
              <a:buChar char="ü"/>
            </a:pPr>
            <a:r>
              <a:rPr lang="en-US" sz="2000" dirty="0">
                <a:solidFill>
                  <a:schemeClr val="tx1"/>
                </a:solidFill>
                <a:latin typeface="Calibri" pitchFamily="34" charset="0"/>
              </a:rPr>
              <a:t> support to develop skills needed for daily life</a:t>
            </a:r>
            <a:endParaRPr lang="en-US" sz="2000" strike="sngStrike" dirty="0">
              <a:solidFill>
                <a:schemeClr val="tx1"/>
              </a:solidFill>
              <a:latin typeface="Calibri" pitchFamily="34" charset="0"/>
            </a:endParaRPr>
          </a:p>
        </p:txBody>
      </p:sp>
      <p:sp>
        <p:nvSpPr>
          <p:cNvPr id="25" name="TextBox 24"/>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27" name="Rectangle 26"/>
          <p:cNvSpPr/>
          <p:nvPr/>
        </p:nvSpPr>
        <p:spPr bwMode="auto">
          <a:xfrm>
            <a:off x="7162800" y="2514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6" name="Rectangle 45"/>
          <p:cNvSpPr/>
          <p:nvPr/>
        </p:nvSpPr>
        <p:spPr bwMode="auto">
          <a:xfrm>
            <a:off x="7162800" y="2895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0" name="Rectangle 49"/>
          <p:cNvSpPr/>
          <p:nvPr/>
        </p:nvSpPr>
        <p:spPr bwMode="auto">
          <a:xfrm>
            <a:off x="7162800" y="32766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1" name="Rectangle 50"/>
          <p:cNvSpPr/>
          <p:nvPr/>
        </p:nvSpPr>
        <p:spPr bwMode="auto">
          <a:xfrm>
            <a:off x="7848600" y="32766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day</a:t>
            </a:r>
          </a:p>
        </p:txBody>
      </p:sp>
      <p:sp>
        <p:nvSpPr>
          <p:cNvPr id="37" name="Rectangle 36"/>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8" name="Rectangle 47"/>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
        <p:nvSpPr>
          <p:cNvPr id="49" name="Rectangle 48"/>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3" name="TextBox 52"/>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
        <p:nvSpPr>
          <p:cNvPr id="18" name="Rectangle 17"/>
          <p:cNvSpPr/>
          <p:nvPr/>
        </p:nvSpPr>
        <p:spPr bwMode="auto">
          <a:xfrm>
            <a:off x="7162800" y="3733800"/>
            <a:ext cx="1828800" cy="4572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Only in provider-controlled settings</a:t>
            </a:r>
            <a:endParaRPr kumimoji="0" lang="en-US" sz="1200" b="1" i="0" u="none" strike="noStrike" cap="none" normalizeH="0" baseline="0" dirty="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animEffect transition="in" filter="fade">
                                      <p:cBhvr>
                                        <p:cTn id="7" dur="1000"/>
                                        <p:tgtEl>
                                          <p:spTgt spid="45">
                                            <p:txEl>
                                              <p:pRg st="1" end="1"/>
                                            </p:txEl>
                                          </p:spTgt>
                                        </p:tgtEl>
                                      </p:cBhvr>
                                    </p:animEffect>
                                    <p:anim calcmode="lin" valueType="num">
                                      <p:cBhvr>
                                        <p:cTn id="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5">
                                            <p:txEl>
                                              <p:pRg st="2" end="2"/>
                                            </p:txEl>
                                          </p:spTgt>
                                        </p:tgtEl>
                                        <p:attrNameLst>
                                          <p:attrName>style.visibility</p:attrName>
                                        </p:attrNameLst>
                                      </p:cBhvr>
                                      <p:to>
                                        <p:strVal val="visible"/>
                                      </p:to>
                                    </p:set>
                                    <p:animEffect transition="in" filter="fade">
                                      <p:cBhvr>
                                        <p:cTn id="12" dur="1000"/>
                                        <p:tgtEl>
                                          <p:spTgt spid="45">
                                            <p:txEl>
                                              <p:pRg st="2" end="2"/>
                                            </p:txEl>
                                          </p:spTgt>
                                        </p:tgtEl>
                                      </p:cBhvr>
                                    </p:animEffect>
                                    <p:anim calcmode="lin" valueType="num">
                                      <p:cBhvr>
                                        <p:cTn id="13"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5">
                                            <p:txEl>
                                              <p:pRg st="3" end="3"/>
                                            </p:txEl>
                                          </p:spTgt>
                                        </p:tgtEl>
                                        <p:attrNameLst>
                                          <p:attrName>style.visibility</p:attrName>
                                        </p:attrNameLst>
                                      </p:cBhvr>
                                      <p:to>
                                        <p:strVal val="visible"/>
                                      </p:to>
                                    </p:set>
                                    <p:animEffect transition="in" filter="fade">
                                      <p:cBhvr>
                                        <p:cTn id="17" dur="1000"/>
                                        <p:tgtEl>
                                          <p:spTgt spid="45">
                                            <p:txEl>
                                              <p:pRg st="3" end="3"/>
                                            </p:txEl>
                                          </p:spTgt>
                                        </p:tgtEl>
                                      </p:cBhvr>
                                    </p:animEffect>
                                    <p:anim calcmode="lin" valueType="num">
                                      <p:cBhvr>
                                        <p:cTn id="18" dur="10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295400" y="2743200"/>
            <a:ext cx="7086600" cy="3631763"/>
          </a:xfrm>
          <a:prstGeom prst="rect">
            <a:avLst/>
          </a:prstGeom>
        </p:spPr>
        <p:txBody>
          <a:bodyPr wrap="square">
            <a:spAutoFit/>
          </a:bodyPr>
          <a:lstStyle/>
          <a:p>
            <a:pPr algn="l">
              <a:buClr>
                <a:srgbClr val="00B050"/>
              </a:buClr>
              <a:buFont typeface="Wingdings" pitchFamily="2" charset="2"/>
              <a:buChar char="ü"/>
            </a:pPr>
            <a:r>
              <a:rPr lang="en-US" sz="2000" dirty="0">
                <a:solidFill>
                  <a:schemeClr val="tx1"/>
                </a:solidFill>
                <a:latin typeface="Calibri" pitchFamily="34" charset="0"/>
              </a:rPr>
              <a:t> Using community resources</a:t>
            </a:r>
            <a:endParaRPr lang="en-US" sz="2000" strike="sngStrike" dirty="0">
              <a:solidFill>
                <a:srgbClr val="FF0000"/>
              </a:solidFill>
              <a:latin typeface="Calibri" pitchFamily="34" charset="0"/>
            </a:endParaRPr>
          </a:p>
          <a:p>
            <a:pPr algn="l">
              <a:buClr>
                <a:srgbClr val="00B050"/>
              </a:buClr>
              <a:buFont typeface="Wingdings" pitchFamily="2" charset="2"/>
              <a:buChar char="ü"/>
            </a:pPr>
            <a:r>
              <a:rPr lang="en-US" sz="2000" dirty="0">
                <a:solidFill>
                  <a:schemeClr val="tx1"/>
                </a:solidFill>
                <a:latin typeface="Calibri" pitchFamily="34" charset="0"/>
              </a:rPr>
              <a:t> Personal care  activities</a:t>
            </a:r>
            <a:endParaRPr lang="en-US" sz="2000" strike="sngStrike" dirty="0">
              <a:solidFill>
                <a:srgbClr val="FF0000"/>
              </a:solidFill>
              <a:latin typeface="Calibri" pitchFamily="34" charset="0"/>
            </a:endParaRPr>
          </a:p>
          <a:p>
            <a:pPr algn="l">
              <a:buClr>
                <a:srgbClr val="00B050"/>
              </a:buClr>
              <a:buFont typeface="Wingdings" pitchFamily="2" charset="2"/>
              <a:buChar char="ü"/>
            </a:pPr>
            <a:r>
              <a:rPr lang="en-US" sz="2000" dirty="0">
                <a:solidFill>
                  <a:schemeClr val="tx1"/>
                </a:solidFill>
                <a:latin typeface="Calibri" pitchFamily="34" charset="0"/>
              </a:rPr>
              <a:t> Developing friends and having positive relationships</a:t>
            </a:r>
            <a:endParaRPr lang="en-US" sz="2000" strike="sngStrike" dirty="0">
              <a:solidFill>
                <a:srgbClr val="FF0000"/>
              </a:solidFill>
              <a:latin typeface="Calibri" pitchFamily="34" charset="0"/>
            </a:endParaRPr>
          </a:p>
          <a:p>
            <a:pPr algn="l">
              <a:buClr>
                <a:srgbClr val="00B050"/>
              </a:buClr>
              <a:buFont typeface="Wingdings" pitchFamily="2" charset="2"/>
              <a:buChar char="ü"/>
            </a:pPr>
            <a:r>
              <a:rPr lang="en-US" sz="2000" dirty="0">
                <a:solidFill>
                  <a:schemeClr val="tx1"/>
                </a:solidFill>
                <a:latin typeface="Calibri" pitchFamily="34" charset="0"/>
              </a:rPr>
              <a:t> Building skills</a:t>
            </a:r>
            <a:endParaRPr lang="en-US" sz="2000" strike="sngStrike" dirty="0">
              <a:solidFill>
                <a:srgbClr val="FF0000"/>
              </a:solidFill>
              <a:latin typeface="Calibri" pitchFamily="34" charset="0"/>
            </a:endParaRPr>
          </a:p>
          <a:p>
            <a:pPr algn="l">
              <a:buClr>
                <a:srgbClr val="00B050"/>
              </a:buClr>
              <a:buFont typeface="Wingdings" pitchFamily="2" charset="2"/>
              <a:buChar char="ü"/>
            </a:pPr>
            <a:r>
              <a:rPr lang="en-US" sz="2000" dirty="0">
                <a:solidFill>
                  <a:schemeClr val="tx1"/>
                </a:solidFill>
                <a:latin typeface="Calibri" pitchFamily="34" charset="0"/>
              </a:rPr>
              <a:t> Daily activities in the home and community</a:t>
            </a:r>
            <a:endParaRPr lang="en-US" sz="2000" strike="sngStrike" dirty="0">
              <a:solidFill>
                <a:srgbClr val="FF0000"/>
              </a:solidFill>
              <a:latin typeface="Calibri" pitchFamily="34" charset="0"/>
            </a:endParaRPr>
          </a:p>
          <a:p>
            <a:pPr algn="l">
              <a:buClr>
                <a:srgbClr val="00B050"/>
              </a:buClr>
              <a:buFont typeface="Wingdings" pitchFamily="2" charset="2"/>
              <a:buChar char="ü"/>
            </a:pPr>
            <a:r>
              <a:rPr lang="en-US" sz="2000" dirty="0">
                <a:solidFill>
                  <a:schemeClr val="tx1"/>
                </a:solidFill>
                <a:latin typeface="Calibri" pitchFamily="34" charset="0"/>
              </a:rPr>
              <a:t> Supporting to be healthy and safe</a:t>
            </a:r>
            <a:endParaRPr lang="en-US" sz="2000" strike="sngStrike" dirty="0">
              <a:solidFill>
                <a:srgbClr val="FF0000"/>
              </a:solidFill>
              <a:latin typeface="Calibri" pitchFamily="34" charset="0"/>
            </a:endParaRPr>
          </a:p>
          <a:p>
            <a:pPr algn="l">
              <a:buFontTx/>
              <a:buChar char="-"/>
            </a:pPr>
            <a:endParaRPr lang="en-US" sz="2000" dirty="0">
              <a:solidFill>
                <a:schemeClr val="tx1"/>
              </a:solidFill>
              <a:latin typeface="Calibri" pitchFamily="34" charset="0"/>
            </a:endParaRPr>
          </a:p>
          <a:p>
            <a:pPr algn="l">
              <a:buFontTx/>
              <a:buChar char="-"/>
            </a:pPr>
            <a:endParaRPr lang="en-US" sz="2000" dirty="0">
              <a:solidFill>
                <a:schemeClr val="tx1"/>
              </a:solidFill>
              <a:latin typeface="Calibri" pitchFamily="34" charset="0"/>
            </a:endParaRPr>
          </a:p>
        </p:txBody>
      </p:sp>
      <p:sp>
        <p:nvSpPr>
          <p:cNvPr id="38"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Supported Living</a:t>
            </a:r>
          </a:p>
        </p:txBody>
      </p:sp>
      <p:sp>
        <p:nvSpPr>
          <p:cNvPr id="25" name="Rectangle 24"/>
          <p:cNvSpPr/>
          <p:nvPr/>
        </p:nvSpPr>
        <p:spPr>
          <a:xfrm>
            <a:off x="6096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 but are not limited to:</a:t>
            </a:r>
          </a:p>
        </p:txBody>
      </p:sp>
      <p:sp>
        <p:nvSpPr>
          <p:cNvPr id="19" name="Rectangle 18"/>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3622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Text Box 2"/>
          <p:cNvSpPr txBox="1">
            <a:spLocks noChangeArrowheads="1"/>
          </p:cNvSpPr>
          <p:nvPr/>
        </p:nvSpPr>
        <p:spPr bwMode="auto">
          <a:xfrm>
            <a:off x="317500" y="1579562"/>
            <a:ext cx="59309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In-Home Support Services</a:t>
            </a:r>
          </a:p>
        </p:txBody>
      </p:sp>
      <p:sp>
        <p:nvSpPr>
          <p:cNvPr id="27" name="TextBox 26"/>
          <p:cNvSpPr txBox="1"/>
          <p:nvPr/>
        </p:nvSpPr>
        <p:spPr>
          <a:xfrm>
            <a:off x="533400" y="2286000"/>
            <a:ext cx="6096000" cy="1785104"/>
          </a:xfrm>
          <a:prstGeom prst="rect">
            <a:avLst/>
          </a:prstGeom>
          <a:noFill/>
        </p:spPr>
        <p:txBody>
          <a:bodyPr wrap="square" rtlCol="0">
            <a:spAutoFit/>
          </a:bodyPr>
          <a:lstStyle/>
          <a:p>
            <a:pPr algn="l"/>
            <a:r>
              <a:rPr lang="en-US" sz="2000" dirty="0">
                <a:solidFill>
                  <a:schemeClr val="tx1"/>
                </a:solidFill>
                <a:latin typeface="Calibri" pitchFamily="34" charset="0"/>
              </a:rPr>
              <a:t>Residential services that take place in the individual’s home, family home, or community settings and typically supplement the primary care provided by the individual, family or other unpaid caregiver.   </a:t>
            </a:r>
          </a:p>
          <a:p>
            <a:endParaRPr lang="en-US" sz="2000" dirty="0">
              <a:latin typeface="Calibri" pitchFamily="34" charset="0"/>
            </a:endParaRPr>
          </a:p>
        </p:txBody>
      </p:sp>
      <p:sp>
        <p:nvSpPr>
          <p:cNvPr id="25" name="TextBox 24"/>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pic>
        <p:nvPicPr>
          <p:cNvPr id="38" name="Picture 37" descr="330px-Norwood_adult_services.jpg"/>
          <p:cNvPicPr>
            <a:picLocks noChangeAspect="1"/>
          </p:cNvPicPr>
          <p:nvPr/>
        </p:nvPicPr>
        <p:blipFill>
          <a:blip r:embed="rId3" cstate="print"/>
          <a:stretch>
            <a:fillRect/>
          </a:stretch>
        </p:blipFill>
        <p:spPr>
          <a:xfrm>
            <a:off x="3962400" y="4267200"/>
            <a:ext cx="2103120" cy="1402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Rectangle 44"/>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6" name="Rectangle 45"/>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0" name="Rectangle 49"/>
          <p:cNvSpPr/>
          <p:nvPr/>
        </p:nvSpPr>
        <p:spPr bwMode="auto">
          <a:xfrm>
            <a:off x="7162800" y="3200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1" name="Rectangle 50"/>
          <p:cNvSpPr/>
          <p:nvPr/>
        </p:nvSpPr>
        <p:spPr bwMode="auto">
          <a:xfrm>
            <a:off x="7848600" y="3200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29" name="Rectangle 28"/>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
        <p:nvSpPr>
          <p:cNvPr id="35" name="Rectangle 34"/>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6" name="Rectangle 15"/>
          <p:cNvSpPr/>
          <p:nvPr/>
        </p:nvSpPr>
        <p:spPr bwMode="auto">
          <a:xfrm>
            <a:off x="7162800" y="36576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smtClean="0">
                <a:solidFill>
                  <a:sysClr val="windowText" lastClr="000000"/>
                </a:solidFill>
                <a:latin typeface="Calibri" pitchFamily="34" charset="0"/>
              </a:rPr>
              <a:t>Support to no more than three individuals</a:t>
            </a:r>
            <a:endParaRPr kumimoji="0" lang="en-US" sz="1400" b="1" i="0" u="none" strike="noStrike" cap="none" normalizeH="0" baseline="0" dirty="0">
              <a:ln>
                <a:noFill/>
              </a:ln>
              <a:solidFill>
                <a:sysClr val="windowText" lastClr="000000"/>
              </a:solidFill>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nge-button.jpg"/>
          <p:cNvPicPr>
            <a:picLocks noChangeAspect="1"/>
          </p:cNvPicPr>
          <p:nvPr/>
        </p:nvPicPr>
        <p:blipFill>
          <a:blip r:embed="rId3" cstate="print"/>
          <a:stretch>
            <a:fillRect/>
          </a:stretch>
        </p:blipFill>
        <p:spPr>
          <a:xfrm>
            <a:off x="6781800" y="5105400"/>
            <a:ext cx="1295400" cy="1247693"/>
          </a:xfrm>
          <a:prstGeom prst="rect">
            <a:avLst/>
          </a:prstGeom>
        </p:spPr>
      </p:pic>
      <p:sp>
        <p:nvSpPr>
          <p:cNvPr id="22" name="Text Box 2"/>
          <p:cNvSpPr txBox="1">
            <a:spLocks noChangeArrowheads="1"/>
          </p:cNvSpPr>
          <p:nvPr/>
        </p:nvSpPr>
        <p:spPr bwMode="auto">
          <a:xfrm>
            <a:off x="317500" y="1579562"/>
            <a:ext cx="69215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In-Home Support Services</a:t>
            </a:r>
          </a:p>
        </p:txBody>
      </p:sp>
      <p:sp>
        <p:nvSpPr>
          <p:cNvPr id="18" name="Rectangle 17"/>
          <p:cNvSpPr/>
          <p:nvPr/>
        </p:nvSpPr>
        <p:spPr>
          <a:xfrm>
            <a:off x="1371600" y="2514600"/>
            <a:ext cx="6172200" cy="2677656"/>
          </a:xfrm>
          <a:prstGeom prst="rect">
            <a:avLst/>
          </a:prstGeom>
          <a:solidFill>
            <a:srgbClr val="CCFF33"/>
          </a:solidFill>
        </p:spPr>
        <p:txBody>
          <a:bodyPr wrap="square">
            <a:spAutoFit/>
          </a:bodyPr>
          <a:lstStyle/>
          <a:p>
            <a:pPr algn="l"/>
            <a:r>
              <a:rPr lang="en-US" sz="2800" b="1" dirty="0">
                <a:solidFill>
                  <a:schemeClr val="tx1"/>
                </a:solidFill>
                <a:latin typeface="Calibri" pitchFamily="34" charset="0"/>
              </a:rPr>
              <a:t>Change with amended waivers</a:t>
            </a:r>
            <a:r>
              <a:rPr lang="en-US" sz="2800" dirty="0">
                <a:solidFill>
                  <a:schemeClr val="tx1"/>
                </a:solidFill>
                <a:latin typeface="Calibri" pitchFamily="34" charset="0"/>
              </a:rPr>
              <a:t>:  permissible to bill this service for up to three individuals at a time (e.g., siblings); however, the per person reimbursement rate decreases with each additional individual.</a:t>
            </a:r>
          </a:p>
        </p:txBody>
      </p:sp>
      <p:sp>
        <p:nvSpPr>
          <p:cNvPr id="19" name="Rectangle 18"/>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hange-button.jpg"/>
          <p:cNvPicPr>
            <a:picLocks noChangeAspect="1"/>
          </p:cNvPicPr>
          <p:nvPr/>
        </p:nvPicPr>
        <p:blipFill>
          <a:blip r:embed="rId3" cstate="print"/>
          <a:stretch>
            <a:fillRect/>
          </a:stretch>
        </p:blipFill>
        <p:spPr>
          <a:xfrm>
            <a:off x="3124200" y="5715000"/>
            <a:ext cx="685800" cy="660543"/>
          </a:xfrm>
          <a:prstGeom prst="rect">
            <a:avLst/>
          </a:prstGeom>
        </p:spPr>
      </p:pic>
      <p:sp>
        <p:nvSpPr>
          <p:cNvPr id="39" name="Rectangle 38"/>
          <p:cNvSpPr/>
          <p:nvPr/>
        </p:nvSpPr>
        <p:spPr bwMode="auto">
          <a:xfrm>
            <a:off x="7086600" y="1905000"/>
            <a:ext cx="2057400" cy="19812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Text Box 2"/>
          <p:cNvSpPr txBox="1">
            <a:spLocks noChangeArrowheads="1"/>
          </p:cNvSpPr>
          <p:nvPr/>
        </p:nvSpPr>
        <p:spPr bwMode="auto">
          <a:xfrm>
            <a:off x="317500" y="1579562"/>
            <a:ext cx="3949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Sponsored Residential</a:t>
            </a:r>
          </a:p>
        </p:txBody>
      </p:sp>
      <p:sp>
        <p:nvSpPr>
          <p:cNvPr id="20" name="Rectangle 4"/>
          <p:cNvSpPr>
            <a:spLocks noChangeArrowheads="1"/>
          </p:cNvSpPr>
          <p:nvPr/>
        </p:nvSpPr>
        <p:spPr bwMode="auto">
          <a:xfrm>
            <a:off x="395288" y="2209800"/>
            <a:ext cx="6538912" cy="2862322"/>
          </a:xfrm>
          <a:prstGeom prst="rect">
            <a:avLst/>
          </a:prstGeom>
          <a:noFill/>
          <a:ln w="9525">
            <a:noFill/>
            <a:miter lim="800000"/>
            <a:headEnd/>
            <a:tailEnd/>
          </a:ln>
        </p:spPr>
        <p:txBody>
          <a:bodyPr wrap="square">
            <a:spAutoFit/>
          </a:bodyPr>
          <a:lstStyle/>
          <a:p>
            <a:pPr algn="l"/>
            <a:r>
              <a:rPr lang="en-US" sz="2000" dirty="0">
                <a:solidFill>
                  <a:schemeClr val="tx1"/>
                </a:solidFill>
                <a:latin typeface="Calibri" pitchFamily="34" charset="0"/>
              </a:rPr>
              <a:t>Residential supports provided to no more than </a:t>
            </a:r>
            <a:r>
              <a:rPr lang="en-US" sz="2000" u="sng" dirty="0">
                <a:solidFill>
                  <a:schemeClr val="tx1"/>
                </a:solidFill>
                <a:latin typeface="Calibri" pitchFamily="34" charset="0"/>
              </a:rPr>
              <a:t>two</a:t>
            </a:r>
            <a:r>
              <a:rPr lang="en-US" sz="2000" dirty="0">
                <a:solidFill>
                  <a:schemeClr val="tx1"/>
                </a:solidFill>
                <a:latin typeface="Calibri" pitchFamily="34" charset="0"/>
              </a:rPr>
              <a:t> individuals in a licensed or DBHDS authorized sponsored residential home and enable the individuals to…</a:t>
            </a:r>
          </a:p>
          <a:p>
            <a:pPr lvl="1" algn="l">
              <a:buClr>
                <a:srgbClr val="00B050"/>
              </a:buClr>
              <a:buFont typeface="Wingdings" pitchFamily="2" charset="2"/>
              <a:buChar char="ü"/>
            </a:pPr>
            <a:r>
              <a:rPr lang="en-US" sz="2000" dirty="0">
                <a:solidFill>
                  <a:schemeClr val="tx1"/>
                </a:solidFill>
                <a:latin typeface="Calibri" pitchFamily="34" charset="0"/>
              </a:rPr>
              <a:t> improve or maintain his or her health, </a:t>
            </a:r>
          </a:p>
          <a:p>
            <a:pPr lvl="1" algn="l">
              <a:buClr>
                <a:srgbClr val="00B050"/>
              </a:buClr>
              <a:buFont typeface="Wingdings" pitchFamily="2" charset="2"/>
              <a:buChar char="ü"/>
            </a:pPr>
            <a:r>
              <a:rPr lang="en-US" sz="2000" dirty="0">
                <a:solidFill>
                  <a:schemeClr val="tx1"/>
                </a:solidFill>
                <a:latin typeface="Calibri" pitchFamily="34" charset="0"/>
              </a:rPr>
              <a:t> live at home and use the community, </a:t>
            </a:r>
          </a:p>
          <a:p>
            <a:pPr lvl="1" algn="l">
              <a:buClr>
                <a:srgbClr val="00B050"/>
              </a:buClr>
              <a:buFont typeface="Wingdings" pitchFamily="2" charset="2"/>
              <a:buChar char="ü"/>
            </a:pPr>
            <a:r>
              <a:rPr lang="en-US" sz="2000" dirty="0">
                <a:solidFill>
                  <a:schemeClr val="tx1"/>
                </a:solidFill>
                <a:latin typeface="Calibri" pitchFamily="34" charset="0"/>
              </a:rPr>
              <a:t> improve abilities and acquire new skills, </a:t>
            </a:r>
          </a:p>
          <a:p>
            <a:pPr lvl="1" algn="l">
              <a:buClr>
                <a:srgbClr val="00B050"/>
              </a:buClr>
              <a:buFont typeface="Wingdings" pitchFamily="2" charset="2"/>
              <a:buChar char="ü"/>
            </a:pPr>
            <a:r>
              <a:rPr lang="en-US" sz="2000" dirty="0">
                <a:solidFill>
                  <a:schemeClr val="tx1"/>
                </a:solidFill>
                <a:latin typeface="Calibri" pitchFamily="34" charset="0"/>
              </a:rPr>
              <a:t> be safe at home and in the community.</a:t>
            </a:r>
          </a:p>
        </p:txBody>
      </p:sp>
      <p:sp>
        <p:nvSpPr>
          <p:cNvPr id="36" name="TextBox 35"/>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8" name="Rectangle 37"/>
          <p:cNvSpPr/>
          <p:nvPr/>
        </p:nvSpPr>
        <p:spPr bwMode="auto">
          <a:xfrm>
            <a:off x="7162800" y="2362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8" name="Rectangle 47"/>
          <p:cNvSpPr/>
          <p:nvPr/>
        </p:nvSpPr>
        <p:spPr bwMode="auto">
          <a:xfrm>
            <a:off x="7162800" y="27432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49" name="Rectangle 48"/>
          <p:cNvSpPr/>
          <p:nvPr/>
        </p:nvSpPr>
        <p:spPr bwMode="auto">
          <a:xfrm>
            <a:off x="7848600" y="27432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day</a:t>
            </a:r>
          </a:p>
        </p:txBody>
      </p:sp>
      <p:sp>
        <p:nvSpPr>
          <p:cNvPr id="52" name="Rectangle 51"/>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3" name="Rectangle 52"/>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
        <p:nvSpPr>
          <p:cNvPr id="14" name="Text Box 6"/>
          <p:cNvSpPr txBox="1">
            <a:spLocks noChangeArrowheads="1"/>
          </p:cNvSpPr>
          <p:nvPr/>
        </p:nvSpPr>
        <p:spPr bwMode="auto">
          <a:xfrm>
            <a:off x="533400" y="5257800"/>
            <a:ext cx="3124200" cy="461665"/>
          </a:xfrm>
          <a:prstGeom prst="rect">
            <a:avLst/>
          </a:prstGeom>
          <a:solidFill>
            <a:srgbClr val="CCFF33"/>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US" sz="2400" dirty="0">
                <a:solidFill>
                  <a:schemeClr val="tx1"/>
                </a:solidFill>
                <a:latin typeface="Calibri" pitchFamily="34" charset="0"/>
              </a:rPr>
              <a:t>New rates begin 1/1/17</a:t>
            </a:r>
          </a:p>
        </p:txBody>
      </p:sp>
      <p:sp>
        <p:nvSpPr>
          <p:cNvPr id="16" name="Rectangle 15"/>
          <p:cNvSpPr/>
          <p:nvPr/>
        </p:nvSpPr>
        <p:spPr bwMode="auto">
          <a:xfrm>
            <a:off x="7162800" y="3200400"/>
            <a:ext cx="1828800" cy="609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smtClean="0">
                <a:solidFill>
                  <a:sysClr val="windowText" lastClr="000000"/>
                </a:solidFill>
                <a:latin typeface="Calibri" pitchFamily="34" charset="0"/>
              </a:rPr>
              <a:t>Support to no more than two individuals</a:t>
            </a:r>
            <a:endParaRPr kumimoji="0" lang="en-US" sz="1400" b="1" i="0" u="none" strike="noStrike" cap="none" normalizeH="0" baseline="0" dirty="0">
              <a:ln>
                <a:noFill/>
              </a:ln>
              <a:solidFill>
                <a:sysClr val="windowText" lastClr="000000"/>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fade">
                                      <p:cBhvr>
                                        <p:cTn id="12" dur="1000"/>
                                        <p:tgtEl>
                                          <p:spTgt spid="20">
                                            <p:txEl>
                                              <p:pRg st="2" end="2"/>
                                            </p:txEl>
                                          </p:spTgt>
                                        </p:tgtEl>
                                      </p:cBhvr>
                                    </p:animEffect>
                                    <p:anim calcmode="lin" valueType="num">
                                      <p:cBhvr>
                                        <p:cTn id="13"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fade">
                                      <p:cBhvr>
                                        <p:cTn id="17" dur="1000"/>
                                        <p:tgtEl>
                                          <p:spTgt spid="20">
                                            <p:txEl>
                                              <p:pRg st="3" end="3"/>
                                            </p:txEl>
                                          </p:spTgt>
                                        </p:tgtEl>
                                      </p:cBhvr>
                                    </p:animEffect>
                                    <p:anim calcmode="lin" valueType="num">
                                      <p:cBhvr>
                                        <p:cTn id="18"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fade">
                                      <p:cBhvr>
                                        <p:cTn id="22" dur="1000"/>
                                        <p:tgtEl>
                                          <p:spTgt spid="20">
                                            <p:txEl>
                                              <p:pRg st="4" end="4"/>
                                            </p:txEl>
                                          </p:spTgt>
                                        </p:tgtEl>
                                      </p:cBhvr>
                                    </p:animEffect>
                                    <p:anim calcmode="lin" valueType="num">
                                      <p:cBhvr>
                                        <p:cTn id="23"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25" presetID="55"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
        <p:nvSpPr>
          <p:cNvPr id="7" name="TextBox 6"/>
          <p:cNvSpPr txBox="1"/>
          <p:nvPr/>
        </p:nvSpPr>
        <p:spPr>
          <a:xfrm>
            <a:off x="762000" y="2286000"/>
            <a:ext cx="3155864" cy="677108"/>
          </a:xfrm>
          <a:prstGeom prst="rect">
            <a:avLst/>
          </a:prstGeom>
          <a:noFill/>
        </p:spPr>
        <p:txBody>
          <a:bodyPr wrap="none" rtlCol="0">
            <a:spAutoFit/>
          </a:bodyPr>
          <a:lstStyle/>
          <a:p>
            <a:pPr>
              <a:spcBef>
                <a:spcPts val="0"/>
              </a:spcBef>
            </a:pPr>
            <a:r>
              <a:rPr lang="en-US" dirty="0">
                <a:solidFill>
                  <a:schemeClr val="tx1"/>
                </a:solidFill>
                <a:latin typeface="Calibri" pitchFamily="34" charset="0"/>
              </a:rPr>
              <a:t>Waiver Experts</a:t>
            </a:r>
          </a:p>
        </p:txBody>
      </p:sp>
      <p:pic>
        <p:nvPicPr>
          <p:cNvPr id="2" name="Picture 2"/>
          <p:cNvPicPr>
            <a:picLocks noChangeAspect="1" noChangeArrowheads="1"/>
          </p:cNvPicPr>
          <p:nvPr/>
        </p:nvPicPr>
        <p:blipFill>
          <a:blip r:embed="rId3" cstate="print"/>
          <a:srcRect/>
          <a:stretch>
            <a:fillRect/>
          </a:stretch>
        </p:blipFill>
        <p:spPr bwMode="auto">
          <a:xfrm rot="884316">
            <a:off x="4002306" y="1959879"/>
            <a:ext cx="3389684" cy="4346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35909650"/>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nge-button.jpg"/>
          <p:cNvPicPr>
            <a:picLocks noChangeAspect="1"/>
          </p:cNvPicPr>
          <p:nvPr/>
        </p:nvPicPr>
        <p:blipFill>
          <a:blip r:embed="rId3" cstate="print"/>
          <a:stretch>
            <a:fillRect/>
          </a:stretch>
        </p:blipFill>
        <p:spPr>
          <a:xfrm>
            <a:off x="3429000" y="5257800"/>
            <a:ext cx="685800" cy="660543"/>
          </a:xfrm>
          <a:prstGeom prst="rect">
            <a:avLst/>
          </a:prstGeom>
        </p:spPr>
      </p:pic>
      <p:pic>
        <p:nvPicPr>
          <p:cNvPr id="36" name="Picture 35" descr="14484483202_988f038aa9_z.jpg"/>
          <p:cNvPicPr>
            <a:picLocks noChangeAspect="1"/>
          </p:cNvPicPr>
          <p:nvPr/>
        </p:nvPicPr>
        <p:blipFill>
          <a:blip r:embed="rId4" cstate="print"/>
          <a:stretch>
            <a:fillRect/>
          </a:stretch>
        </p:blipFill>
        <p:spPr>
          <a:xfrm>
            <a:off x="4648200" y="4267200"/>
            <a:ext cx="195072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9" name="Rectangle 38"/>
          <p:cNvSpPr/>
          <p:nvPr/>
        </p:nvSpPr>
        <p:spPr bwMode="auto">
          <a:xfrm>
            <a:off x="7086600" y="1905000"/>
            <a:ext cx="2057400" cy="1295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Text Box 2"/>
          <p:cNvSpPr txBox="1">
            <a:spLocks noChangeArrowheads="1"/>
          </p:cNvSpPr>
          <p:nvPr/>
        </p:nvSpPr>
        <p:spPr bwMode="auto">
          <a:xfrm>
            <a:off x="317500" y="1579562"/>
            <a:ext cx="3949700" cy="461665"/>
          </a:xfrm>
          <a:prstGeom prst="rect">
            <a:avLst/>
          </a:prstGeom>
          <a:noFill/>
          <a:ln w="9525">
            <a:noFill/>
            <a:miter lim="800000"/>
            <a:headEnd/>
            <a:tailEnd/>
          </a:ln>
        </p:spPr>
        <p:txBody>
          <a:bodyPr wrap="square">
            <a:spAutoFit/>
          </a:bodyPr>
          <a:lstStyle/>
          <a:p>
            <a:pPr algn="l"/>
            <a:r>
              <a:rPr lang="en-US" sz="2400" b="1" u="sng" dirty="0">
                <a:solidFill>
                  <a:schemeClr val="tx1"/>
                </a:solidFill>
                <a:latin typeface="Calibri" pitchFamily="34" charset="0"/>
                <a:ea typeface="Calibri"/>
                <a:cs typeface="Times New Roman"/>
              </a:rPr>
              <a:t>Group Home Residential</a:t>
            </a:r>
          </a:p>
        </p:txBody>
      </p:sp>
      <p:sp>
        <p:nvSpPr>
          <p:cNvPr id="27" name="Rectangle 26"/>
          <p:cNvSpPr/>
          <p:nvPr/>
        </p:nvSpPr>
        <p:spPr>
          <a:xfrm>
            <a:off x="381000" y="2209800"/>
            <a:ext cx="6400800" cy="1938992"/>
          </a:xfrm>
          <a:prstGeom prst="rect">
            <a:avLst/>
          </a:prstGeom>
        </p:spPr>
        <p:txBody>
          <a:bodyPr wrap="square">
            <a:spAutoFit/>
          </a:bodyPr>
          <a:lstStyle/>
          <a:p>
            <a:pPr algn="l"/>
            <a:r>
              <a:rPr lang="en-US" sz="2000" dirty="0">
                <a:solidFill>
                  <a:schemeClr val="tx1"/>
                </a:solidFill>
                <a:latin typeface="Calibri" pitchFamily="34" charset="0"/>
              </a:rPr>
              <a:t>Consist of skill-building, routine supports, general supports, and safety supports, provided primarily in a licensed or approved residence that enable an individual to acquire, retain, or improve the self-help, socialization, and adaptive skills necessary to reside successfully in home and community-based settings.  </a:t>
            </a:r>
          </a:p>
        </p:txBody>
      </p:sp>
      <p:sp>
        <p:nvSpPr>
          <p:cNvPr id="35" name="TextBox 34"/>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7" name="Rectangle 36"/>
          <p:cNvSpPr/>
          <p:nvPr/>
        </p:nvSpPr>
        <p:spPr bwMode="auto">
          <a:xfrm>
            <a:off x="7162800" y="2362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7" name="Rectangle 46"/>
          <p:cNvSpPr/>
          <p:nvPr/>
        </p:nvSpPr>
        <p:spPr bwMode="auto">
          <a:xfrm>
            <a:off x="7162800" y="27432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48" name="Rectangle 47"/>
          <p:cNvSpPr/>
          <p:nvPr/>
        </p:nvSpPr>
        <p:spPr bwMode="auto">
          <a:xfrm>
            <a:off x="7848600" y="27432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day</a:t>
            </a:r>
          </a:p>
        </p:txBody>
      </p:sp>
      <p:sp>
        <p:nvSpPr>
          <p:cNvPr id="29" name="Text Box 6"/>
          <p:cNvSpPr txBox="1">
            <a:spLocks noChangeArrowheads="1"/>
          </p:cNvSpPr>
          <p:nvPr/>
        </p:nvSpPr>
        <p:spPr bwMode="auto">
          <a:xfrm>
            <a:off x="838201" y="4800600"/>
            <a:ext cx="3124200" cy="461665"/>
          </a:xfrm>
          <a:prstGeom prst="rect">
            <a:avLst/>
          </a:prstGeom>
          <a:solidFill>
            <a:srgbClr val="CCFF33"/>
          </a:solid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defRPr/>
            </a:pPr>
            <a:r>
              <a:rPr lang="en-US" sz="2400" dirty="0">
                <a:solidFill>
                  <a:schemeClr val="tx1"/>
                </a:solidFill>
                <a:latin typeface="Calibri" pitchFamily="34" charset="0"/>
              </a:rPr>
              <a:t>New rates begin </a:t>
            </a:r>
            <a:r>
              <a:rPr lang="en-US" sz="2400" dirty="0" smtClean="0">
                <a:solidFill>
                  <a:schemeClr val="tx1"/>
                </a:solidFill>
                <a:latin typeface="Calibri" pitchFamily="34" charset="0"/>
              </a:rPr>
              <a:t>8/1/16</a:t>
            </a:r>
            <a:endParaRPr lang="en-US" sz="2400" dirty="0">
              <a:solidFill>
                <a:schemeClr val="tx1"/>
              </a:solidFill>
              <a:latin typeface="Calibri" pitchFamily="34" charset="0"/>
            </a:endParaRPr>
          </a:p>
        </p:txBody>
      </p:sp>
      <p:sp>
        <p:nvSpPr>
          <p:cNvPr id="45" name="Rectangle 44"/>
          <p:cNvSpPr/>
          <p:nvPr/>
        </p:nvSpPr>
        <p:spPr>
          <a:xfrm>
            <a:off x="4121530" y="457200"/>
            <a:ext cx="4565269" cy="677108"/>
          </a:xfrm>
          <a:prstGeom prst="rect">
            <a:avLst/>
          </a:prstGeom>
        </p:spPr>
        <p:txBody>
          <a:bodyPr wrap="square">
            <a:spAutoFit/>
          </a:bodyPr>
          <a:lstStyle/>
          <a:p>
            <a:r>
              <a:rPr lang="en-US" dirty="0">
                <a:latin typeface="Calibri" pitchFamily="34" charset="0"/>
              </a:rPr>
              <a:t>Residential Options</a:t>
            </a:r>
          </a:p>
        </p:txBody>
      </p:sp>
      <p:sp>
        <p:nvSpPr>
          <p:cNvPr id="46" name="Rectangle 45"/>
          <p:cNvSpPr/>
          <p:nvPr/>
        </p:nvSpPr>
        <p:spPr bwMode="auto">
          <a:xfrm>
            <a:off x="0" y="6553200"/>
            <a:ext cx="7772400" cy="30480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strVal val="#ppt_w*0.70"/>
                                          </p:val>
                                        </p:tav>
                                        <p:tav tm="100000">
                                          <p:val>
                                            <p:strVal val="#ppt_w"/>
                                          </p:val>
                                        </p:tav>
                                      </p:tavLst>
                                    </p:anim>
                                    <p:anim calcmode="lin" valueType="num">
                                      <p:cBhvr>
                                        <p:cTn id="13" dur="1000" fill="hold"/>
                                        <p:tgtEl>
                                          <p:spTgt spid="29"/>
                                        </p:tgtEl>
                                        <p:attrNameLst>
                                          <p:attrName>ppt_h</p:attrName>
                                        </p:attrNameLst>
                                      </p:cBhvr>
                                      <p:tavLst>
                                        <p:tav tm="0">
                                          <p:val>
                                            <p:strVal val="#ppt_h"/>
                                          </p:val>
                                        </p:tav>
                                        <p:tav tm="100000">
                                          <p:val>
                                            <p:strVal val="#ppt_h"/>
                                          </p:val>
                                        </p:tav>
                                      </p:tavLst>
                                    </p:anim>
                                    <p:animEffect transition="in" filter="fade">
                                      <p:cBhvr>
                                        <p:cTn id="1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1"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151</a:t>
            </a:fld>
            <a:endParaRPr lang="fr-FR"/>
          </a:p>
        </p:txBody>
      </p:sp>
      <p:graphicFrame>
        <p:nvGraphicFramePr>
          <p:cNvPr id="10" name="Table 9"/>
          <p:cNvGraphicFramePr>
            <a:graphicFrameLocks noGrp="1"/>
          </p:cNvGraphicFramePr>
          <p:nvPr/>
        </p:nvGraphicFramePr>
        <p:xfrm>
          <a:off x="381001" y="1752600"/>
          <a:ext cx="8458199" cy="4156985"/>
        </p:xfrm>
        <a:graphic>
          <a:graphicData uri="http://schemas.openxmlformats.org/drawingml/2006/table">
            <a:tbl>
              <a:tblPr firstRow="1" bandRow="1">
                <a:tableStyleId>{BDBED569-4797-4DF1-A0F4-6AAB3CD982D8}</a:tableStyleId>
              </a:tblPr>
              <a:tblGrid>
                <a:gridCol w="3657599">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tblGrid>
              <a:tr h="448079">
                <a:tc>
                  <a:txBody>
                    <a:bodyPr/>
                    <a:lstStyle/>
                    <a:p>
                      <a:r>
                        <a:rPr lang="en-US" sz="2400" dirty="0">
                          <a:latin typeface="Calibri" pitchFamily="34" charset="0"/>
                        </a:rPr>
                        <a:t>Medical and Behavioral</a:t>
                      </a:r>
                      <a:r>
                        <a:rPr lang="en-US" sz="2400" baseline="0" dirty="0">
                          <a:latin typeface="Calibri" pitchFamily="34" charset="0"/>
                        </a:rPr>
                        <a:t> Support </a:t>
                      </a:r>
                      <a:r>
                        <a:rPr lang="en-US" sz="2400" dirty="0">
                          <a:latin typeface="Calibri" pitchFamily="34" charset="0"/>
                        </a:rPr>
                        <a:t>Options</a:t>
                      </a:r>
                    </a:p>
                  </a:txBody>
                  <a:tcPr/>
                </a:tc>
                <a:tc>
                  <a:txBody>
                    <a:bodyPr/>
                    <a:lstStyle/>
                    <a:p>
                      <a:pPr algn="ctr"/>
                      <a:r>
                        <a:rPr lang="en-US" dirty="0">
                          <a:latin typeface="Calibri" pitchFamily="34" charset="0"/>
                        </a:rPr>
                        <a:t>Building Independence</a:t>
                      </a:r>
                    </a:p>
                  </a:txBody>
                  <a:tcPr/>
                </a:tc>
                <a:tc>
                  <a:txBody>
                    <a:bodyPr/>
                    <a:lstStyle/>
                    <a:p>
                      <a:pPr algn="ctr"/>
                      <a:r>
                        <a:rPr lang="en-US" dirty="0">
                          <a:latin typeface="Calibri" pitchFamily="34" charset="0"/>
                        </a:rPr>
                        <a:t>Family &amp; Individual</a:t>
                      </a:r>
                    </a:p>
                  </a:txBody>
                  <a:tcPr/>
                </a:tc>
                <a:tc>
                  <a:txBody>
                    <a:bodyPr/>
                    <a:lstStyle/>
                    <a:p>
                      <a:pPr algn="ctr"/>
                      <a:r>
                        <a:rPr lang="en-US" dirty="0">
                          <a:latin typeface="Calibri" pitchFamily="34" charset="0"/>
                        </a:rPr>
                        <a:t>Community Living</a:t>
                      </a:r>
                    </a:p>
                  </a:txBody>
                  <a:tcPr/>
                </a:tc>
                <a:extLst>
                  <a:ext uri="{0D108BD9-81ED-4DB2-BD59-A6C34878D82A}">
                    <a16:rowId xmlns:a16="http://schemas.microsoft.com/office/drawing/2014/main" xmlns="" val="10000"/>
                  </a:ext>
                </a:extLst>
              </a:tr>
              <a:tr h="8728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Skilled Nursing</a:t>
                      </a:r>
                    </a:p>
                    <a:p>
                      <a:endParaRPr lang="en-US" dirty="0">
                        <a:latin typeface="Calibri" pitchFamily="34" charset="0"/>
                      </a:endParaRPr>
                    </a:p>
                  </a:txBody>
                  <a:tcPr/>
                </a:tc>
                <a:tc>
                  <a:txBody>
                    <a:bodyPr/>
                    <a:lstStyle/>
                    <a:p>
                      <a:pPr algn="ct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1"/>
                  </a:ext>
                </a:extLst>
              </a:tr>
              <a:tr h="773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Private Duty Nursing</a:t>
                      </a:r>
                    </a:p>
                    <a:p>
                      <a:endParaRPr lang="en-US" dirty="0">
                        <a:latin typeface="Calibri" pitchFamily="34" charset="0"/>
                      </a:endParaRPr>
                    </a:p>
                  </a:txBody>
                  <a:tcPr/>
                </a:tc>
                <a:tc>
                  <a:txBody>
                    <a:bodyPr/>
                    <a:lstStyle/>
                    <a:p>
                      <a:pPr algn="ct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2"/>
                  </a:ext>
                </a:extLst>
              </a:tr>
              <a:tr h="773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Therapeutic Consultation</a:t>
                      </a:r>
                    </a:p>
                    <a:p>
                      <a:endParaRPr lang="en-US" dirty="0">
                        <a:latin typeface="Calibri" pitchFamily="34" charset="0"/>
                      </a:endParaRPr>
                    </a:p>
                  </a:txBody>
                  <a:tcPr/>
                </a:tc>
                <a:tc>
                  <a:txBody>
                    <a:bodyPr/>
                    <a:lstStyle/>
                    <a:p>
                      <a:pPr algn="ct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3"/>
                  </a:ext>
                </a:extLst>
              </a:tr>
              <a:tr h="773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Personal Emergency Response System (PERS)</a:t>
                      </a:r>
                    </a:p>
                    <a:p>
                      <a:endParaRPr lang="en-US"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4"/>
                  </a:ext>
                </a:extLst>
              </a:tr>
            </a:tbl>
          </a:graphicData>
        </a:graphic>
      </p:graphicFrame>
      <p:sp>
        <p:nvSpPr>
          <p:cNvPr id="4" name="Rectangle 3"/>
          <p:cNvSpPr/>
          <p:nvPr/>
        </p:nvSpPr>
        <p:spPr bwMode="auto">
          <a:xfrm>
            <a:off x="0" y="6172200"/>
            <a:ext cx="9144000" cy="685800"/>
          </a:xfrm>
          <a:prstGeom prst="rect">
            <a:avLst/>
          </a:prstGeom>
          <a:solidFill>
            <a:srgbClr val="CCCC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8" name="Rectangle 7"/>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pic>
        <p:nvPicPr>
          <p:cNvPr id="9" name="Picture 8" descr="hlth.jpg"/>
          <p:cNvPicPr>
            <a:picLocks noChangeAspect="1"/>
          </p:cNvPicPr>
          <p:nvPr/>
        </p:nvPicPr>
        <p:blipFill>
          <a:blip r:embed="rId3" cstate="print"/>
          <a:stretch>
            <a:fillRect/>
          </a:stretch>
        </p:blipFill>
        <p:spPr>
          <a:xfrm>
            <a:off x="381000" y="5892642"/>
            <a:ext cx="1066801" cy="9653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1828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Skilled Nursing</a:t>
            </a:r>
          </a:p>
        </p:txBody>
      </p:sp>
      <p:sp>
        <p:nvSpPr>
          <p:cNvPr id="21" name="Rectangle 20"/>
          <p:cNvSpPr/>
          <p:nvPr/>
        </p:nvSpPr>
        <p:spPr>
          <a:xfrm>
            <a:off x="381000" y="2362200"/>
            <a:ext cx="6019800" cy="2400657"/>
          </a:xfrm>
          <a:prstGeom prst="rect">
            <a:avLst/>
          </a:prstGeom>
        </p:spPr>
        <p:txBody>
          <a:bodyPr wrap="square">
            <a:spAutoFit/>
          </a:bodyPr>
          <a:lstStyle/>
          <a:p>
            <a:pPr algn="l"/>
            <a:r>
              <a:rPr lang="en-US" sz="2000" dirty="0">
                <a:solidFill>
                  <a:schemeClr val="tx1"/>
                </a:solidFill>
                <a:latin typeface="Calibri" pitchFamily="34" charset="0"/>
              </a:rPr>
              <a:t>Defined as </a:t>
            </a:r>
            <a:r>
              <a:rPr lang="en-US" sz="2000" b="1" dirty="0">
                <a:solidFill>
                  <a:schemeClr val="tx1"/>
                </a:solidFill>
                <a:latin typeface="Calibri" pitchFamily="34" charset="0"/>
              </a:rPr>
              <a:t>part-time or intermittent care </a:t>
            </a:r>
            <a:r>
              <a:rPr lang="en-US" sz="2000" dirty="0">
                <a:solidFill>
                  <a:schemeClr val="tx1"/>
                </a:solidFill>
                <a:latin typeface="Calibri" pitchFamily="34" charset="0"/>
              </a:rPr>
              <a:t>that may be provided concurrently with other services due to the medical nature of the supports provided.  </a:t>
            </a:r>
          </a:p>
          <a:p>
            <a:pPr algn="l"/>
            <a:r>
              <a:rPr lang="en-US" sz="2000" dirty="0">
                <a:solidFill>
                  <a:schemeClr val="tx1"/>
                </a:solidFill>
                <a:latin typeface="Calibri" pitchFamily="34" charset="0"/>
                <a:cs typeface="Arial" pitchFamily="34" charset="0"/>
              </a:rPr>
              <a:t>Medical services that are ordered by a physician, nurse practitioner or physician assistant and that are not otherwise available under the State Plan for Medical Assistance.</a:t>
            </a:r>
            <a:endParaRPr lang="en-US" sz="2000" dirty="0">
              <a:solidFill>
                <a:schemeClr val="tx1"/>
              </a:solidFill>
              <a:latin typeface="Calibri" pitchFamily="34" charset="0"/>
            </a:endParaRPr>
          </a:p>
        </p:txBody>
      </p:sp>
      <p:sp>
        <p:nvSpPr>
          <p:cNvPr id="37" name="TextBox 3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8" name="Rectangle 37"/>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5" name="Rectangle 44"/>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9" name="Rectangle 48"/>
          <p:cNvSpPr/>
          <p:nvPr/>
        </p:nvSpPr>
        <p:spPr bwMode="auto">
          <a:xfrm>
            <a:off x="7162800" y="3200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0" name="Rectangle 49"/>
          <p:cNvSpPr/>
          <p:nvPr/>
        </p:nvSpPr>
        <p:spPr bwMode="auto">
          <a:xfrm>
            <a:off x="7848600" y="3200400"/>
            <a:ext cx="1130382"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15 minutes</a:t>
            </a:r>
          </a:p>
        </p:txBody>
      </p:sp>
      <p:sp>
        <p:nvSpPr>
          <p:cNvPr id="29" name="Rectangle 28"/>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6" name="Rectangle 35"/>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
        <p:nvSpPr>
          <p:cNvPr id="16" name="Rectangle 15"/>
          <p:cNvSpPr/>
          <p:nvPr/>
        </p:nvSpPr>
        <p:spPr bwMode="auto">
          <a:xfrm rot="20915557">
            <a:off x="4674289" y="52923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7" name="TextBox 16"/>
          <p:cNvSpPr txBox="1"/>
          <p:nvPr/>
        </p:nvSpPr>
        <p:spPr>
          <a:xfrm rot="20854013">
            <a:off x="4589739" y="53332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No changes!</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Skilled Nursing</a:t>
            </a:r>
          </a:p>
        </p:txBody>
      </p:sp>
      <p:sp>
        <p:nvSpPr>
          <p:cNvPr id="21" name="Rectangle 1"/>
          <p:cNvSpPr>
            <a:spLocks noChangeArrowheads="1"/>
          </p:cNvSpPr>
          <p:nvPr/>
        </p:nvSpPr>
        <p:spPr bwMode="auto">
          <a:xfrm>
            <a:off x="381000" y="2057400"/>
            <a:ext cx="7772400" cy="26622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For individuals who: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lang="en-US" sz="2000" dirty="0">
                <a:solidFill>
                  <a:srgbClr val="000000"/>
                </a:solidFill>
                <a:latin typeface="Calibri" pitchFamily="34" charset="0"/>
                <a:ea typeface="Times New Roman" pitchFamily="18" charset="0"/>
                <a:cs typeface="Times New Roman" pitchFamily="18" charset="0"/>
              </a:rPr>
              <a:t>Have chronic </a:t>
            </a: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medical conditions</a:t>
            </a:r>
            <a:r>
              <a:rPr kumimoji="0" lang="en-US" sz="2000" b="0" i="0" u="none" strike="noStrike" cap="none" normalizeH="0" dirty="0">
                <a:ln>
                  <a:noFill/>
                </a:ln>
                <a:solidFill>
                  <a:srgbClr val="000000"/>
                </a:solidFill>
                <a:effectLst/>
                <a:latin typeface="Calibri" pitchFamily="34" charset="0"/>
                <a:ea typeface="Times New Roman" pitchFamily="18" charset="0"/>
                <a:cs typeface="Times New Roman" pitchFamily="18" charset="0"/>
              </a:rPr>
              <a:t> and complex health needs</a:t>
            </a: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endParaRPr lang="en-US" sz="2000" dirty="0">
              <a:solidFill>
                <a:schemeClr val="tx1"/>
              </a:solidFill>
              <a:latin typeface="Calibri" pitchFamily="34" charset="0"/>
              <a:cs typeface="Arial" pitchFamily="34" charset="0"/>
            </a:endParaRPr>
          </a:p>
          <a:p>
            <a:pPr marL="341313" marR="0" lvl="0" indent="-341313"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Have needs that cannot be met by</a:t>
            </a:r>
            <a:r>
              <a:rPr kumimoji="0" lang="en-US" sz="2000" b="0" i="0" u="none" strike="noStrike" cap="none" normalizeH="0" dirty="0">
                <a:ln>
                  <a:noFill/>
                </a:ln>
                <a:solidFill>
                  <a:srgbClr val="000000"/>
                </a:solidFill>
                <a:effectLst/>
                <a:latin typeface="Calibri" pitchFamily="34" charset="0"/>
                <a:ea typeface="Times New Roman" pitchFamily="18" charset="0"/>
                <a:cs typeface="Times New Roman" pitchFamily="18" charset="0"/>
              </a:rPr>
              <a:t> non-nursing personnel without additional training or oversight</a:t>
            </a: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marL="341313" marR="0" lvl="0" indent="-341313"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kumimoji="0" lang="en-US"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D</a:t>
            </a:r>
            <a:r>
              <a:rPr kumimoji="0" lang="en-US" sz="2000" b="0" i="0" u="none" strike="noStrike" cap="none" normalizeH="0" dirty="0">
                <a:ln>
                  <a:noFill/>
                </a:ln>
                <a:solidFill>
                  <a:srgbClr val="000000"/>
                </a:solidFill>
                <a:effectLst/>
                <a:latin typeface="Calibri" pitchFamily="34" charset="0"/>
                <a:ea typeface="Times New Roman" pitchFamily="18" charset="0"/>
                <a:cs typeface="Times New Roman" pitchFamily="18" charset="0"/>
              </a:rPr>
              <a:t>o not meet the criteria of acute, time-limited care, unless it is an acute episode of a known chronic condition, or in the best interest of the individual</a:t>
            </a:r>
          </a:p>
          <a:p>
            <a:pPr marL="0" marR="0" lvl="0" indent="0" algn="l" defTabSz="914400" rtl="0" eaLnBrk="0" fontAlgn="base" latinLnBrk="0" hangingPunct="0">
              <a:lnSpc>
                <a:spcPct val="100000"/>
              </a:lnSpc>
              <a:spcBef>
                <a:spcPct val="0"/>
              </a:spcBef>
              <a:spcAft>
                <a:spcPct val="0"/>
              </a:spcAft>
              <a:buClr>
                <a:srgbClr val="00B050"/>
              </a:buClr>
              <a:buSzTx/>
              <a:buFont typeface="Wingdings" pitchFamily="2" charset="2"/>
              <a:buChar char="ü"/>
              <a:tabLst/>
            </a:pPr>
            <a:r>
              <a:rPr lang="en-US" sz="2000" dirty="0">
                <a:solidFill>
                  <a:srgbClr val="000000"/>
                </a:solidFill>
                <a:latin typeface="Calibri" pitchFamily="34" charset="0"/>
                <a:ea typeface="Times New Roman" pitchFamily="18" charset="0"/>
                <a:cs typeface="Times New Roman" pitchFamily="18" charset="0"/>
              </a:rPr>
              <a:t>  Need skilled nursing services to maintain in a non-institutional setting </a:t>
            </a:r>
            <a:endParaRPr kumimoji="0" lang="en-US" sz="2000" b="0" i="0" u="none" strike="noStrike" cap="none" normalizeH="0" baseline="0" dirty="0">
              <a:ln>
                <a:noFill/>
              </a:ln>
              <a:solidFill>
                <a:schemeClr val="tx1"/>
              </a:solidFill>
              <a:effectLst/>
              <a:latin typeface="Calibri" pitchFamily="34" charset="0"/>
              <a:cs typeface="Arial" pitchFamily="34" charset="0"/>
            </a:endParaRPr>
          </a:p>
        </p:txBody>
      </p:sp>
      <p:sp>
        <p:nvSpPr>
          <p:cNvPr id="35" name="TextBox 34"/>
          <p:cNvSpPr txBox="1"/>
          <p:nvPr/>
        </p:nvSpPr>
        <p:spPr>
          <a:xfrm>
            <a:off x="685800" y="5029200"/>
            <a:ext cx="8229600" cy="1015663"/>
          </a:xfrm>
          <a:prstGeom prst="rect">
            <a:avLst/>
          </a:prstGeom>
          <a:solidFill>
            <a:srgbClr val="CCFF33"/>
          </a:solidFill>
        </p:spPr>
        <p:txBody>
          <a:bodyPr wrap="square" rtlCol="0">
            <a:spAutoFit/>
          </a:bodyPr>
          <a:lstStyle/>
          <a:p>
            <a:pPr algn="l"/>
            <a:r>
              <a:rPr lang="en-US" sz="2000" dirty="0">
                <a:solidFill>
                  <a:schemeClr val="tx1"/>
                </a:solidFill>
                <a:latin typeface="Calibri" pitchFamily="34" charset="0"/>
              </a:rPr>
              <a:t>If an individual has skilled nursing needs that are expected to be longer-term, but intermittent in nature, the case manager may assist the individual in accessing </a:t>
            </a:r>
            <a:r>
              <a:rPr lang="en-US" sz="2000" b="1" dirty="0">
                <a:solidFill>
                  <a:schemeClr val="tx1"/>
                </a:solidFill>
                <a:latin typeface="Calibri" pitchFamily="34" charset="0"/>
              </a:rPr>
              <a:t>skilled nursing </a:t>
            </a:r>
            <a:r>
              <a:rPr lang="en-US" sz="2000" dirty="0">
                <a:solidFill>
                  <a:schemeClr val="tx1"/>
                </a:solidFill>
                <a:latin typeface="Calibri" pitchFamily="34" charset="0"/>
              </a:rPr>
              <a:t>services under the waiver.</a:t>
            </a:r>
            <a:endParaRPr lang="en-US" sz="2000" dirty="0">
              <a:latin typeface="Calibri" pitchFamily="34" charset="0"/>
            </a:endParaRPr>
          </a:p>
        </p:txBody>
      </p:sp>
      <p:pic>
        <p:nvPicPr>
          <p:cNvPr id="37" name="Picture 36" descr="calendar.png"/>
          <p:cNvPicPr>
            <a:picLocks noChangeAspect="1"/>
          </p:cNvPicPr>
          <p:nvPr/>
        </p:nvPicPr>
        <p:blipFill>
          <a:blip r:embed="rId3" cstate="print"/>
          <a:stretch>
            <a:fillRect/>
          </a:stretch>
        </p:blipFill>
        <p:spPr>
          <a:xfrm>
            <a:off x="8001000" y="5562600"/>
            <a:ext cx="914400" cy="914400"/>
          </a:xfrm>
          <a:prstGeom prst="rect">
            <a:avLst/>
          </a:prstGeom>
        </p:spPr>
      </p:pic>
      <p:sp>
        <p:nvSpPr>
          <p:cNvPr id="20" name="Rectangle 19"/>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Rectangle 21"/>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1000"/>
                                        <p:tgtEl>
                                          <p:spTgt spid="21">
                                            <p:txEl>
                                              <p:pRg st="2" end="2"/>
                                            </p:txEl>
                                          </p:spTgt>
                                        </p:tgtEl>
                                      </p:cBhvr>
                                    </p:animEffect>
                                    <p:anim calcmode="lin" valueType="num">
                                      <p:cBhvr>
                                        <p:cTn id="8"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fade">
                                      <p:cBhvr>
                                        <p:cTn id="12" dur="1000"/>
                                        <p:tgtEl>
                                          <p:spTgt spid="21">
                                            <p:txEl>
                                              <p:pRg st="3" end="3"/>
                                            </p:txEl>
                                          </p:spTgt>
                                        </p:tgtEl>
                                      </p:cBhvr>
                                    </p:animEffect>
                                    <p:anim calcmode="lin" valueType="num">
                                      <p:cBhvr>
                                        <p:cTn id="13"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1">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1000"/>
                                        <p:tgtEl>
                                          <p:spTgt spid="21">
                                            <p:txEl>
                                              <p:pRg st="4" end="4"/>
                                            </p:txEl>
                                          </p:spTgt>
                                        </p:tgtEl>
                                      </p:cBhvr>
                                    </p:animEffect>
                                    <p:anim calcmode="lin" valueType="num">
                                      <p:cBhvr>
                                        <p:cTn id="18"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1">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1">
                                            <p:txEl>
                                              <p:pRg st="5" end="5"/>
                                            </p:txEl>
                                          </p:spTgt>
                                        </p:tgtEl>
                                        <p:attrNameLst>
                                          <p:attrName>style.visibility</p:attrName>
                                        </p:attrNameLst>
                                      </p:cBhvr>
                                      <p:to>
                                        <p:strVal val="visible"/>
                                      </p:to>
                                    </p:set>
                                    <p:animEffect transition="in" filter="fade">
                                      <p:cBhvr>
                                        <p:cTn id="22" dur="1000"/>
                                        <p:tgtEl>
                                          <p:spTgt spid="21">
                                            <p:txEl>
                                              <p:pRg st="5" end="5"/>
                                            </p:txEl>
                                          </p:spTgt>
                                        </p:tgtEl>
                                      </p:cBhvr>
                                    </p:animEffect>
                                    <p:anim calcmode="lin" valueType="num">
                                      <p:cBhvr>
                                        <p:cTn id="23"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0.70"/>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par>
                                <p:cTn id="32" presetID="55"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1000" fill="hold"/>
                                        <p:tgtEl>
                                          <p:spTgt spid="37"/>
                                        </p:tgtEl>
                                        <p:attrNameLst>
                                          <p:attrName>ppt_w</p:attrName>
                                        </p:attrNameLst>
                                      </p:cBhvr>
                                      <p:tavLst>
                                        <p:tav tm="0">
                                          <p:val>
                                            <p:strVal val="#ppt_w*0.70"/>
                                          </p:val>
                                        </p:tav>
                                        <p:tav tm="100000">
                                          <p:val>
                                            <p:strVal val="#ppt_w"/>
                                          </p:val>
                                        </p:tav>
                                      </p:tavLst>
                                    </p:anim>
                                    <p:anim calcmode="lin" valueType="num">
                                      <p:cBhvr>
                                        <p:cTn id="35" dur="1000" fill="hold"/>
                                        <p:tgtEl>
                                          <p:spTgt spid="37"/>
                                        </p:tgtEl>
                                        <p:attrNameLst>
                                          <p:attrName>ppt_h</p:attrName>
                                        </p:attrNameLst>
                                      </p:cBhvr>
                                      <p:tavLst>
                                        <p:tav tm="0">
                                          <p:val>
                                            <p:strVal val="#ppt_h"/>
                                          </p:val>
                                        </p:tav>
                                        <p:tav tm="100000">
                                          <p:val>
                                            <p:strVal val="#ppt_h"/>
                                          </p:val>
                                        </p:tav>
                                      </p:tavLst>
                                    </p:anim>
                                    <p:animEffect transition="in" filter="fade">
                                      <p:cBhvr>
                                        <p:cTn id="3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Skilled Nursing</a:t>
            </a:r>
          </a:p>
        </p:txBody>
      </p:sp>
      <p:sp>
        <p:nvSpPr>
          <p:cNvPr id="25" name="Rectangle 1"/>
          <p:cNvSpPr>
            <a:spLocks noChangeArrowheads="1"/>
          </p:cNvSpPr>
          <p:nvPr/>
        </p:nvSpPr>
        <p:spPr bwMode="auto">
          <a:xfrm>
            <a:off x="381000" y="2210544"/>
            <a:ext cx="8763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The allowable activities include but are not limited to:</a:t>
            </a:r>
          </a:p>
          <a:p>
            <a:pPr lvl="0" algn="l">
              <a:spcBef>
                <a:spcPts val="0"/>
              </a:spcBef>
              <a:buClr>
                <a:srgbClr val="00B050"/>
              </a:buClr>
              <a:buFont typeface="Wingdings" pitchFamily="2" charset="2"/>
              <a:buChar char="ü"/>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lang="en-US" sz="2000" dirty="0">
                <a:solidFill>
                  <a:schemeClr val="tx1"/>
                </a:solidFill>
                <a:latin typeface="Calibri" pitchFamily="34" charset="0"/>
              </a:rPr>
              <a:t>Assessment</a:t>
            </a:r>
            <a:r>
              <a:rPr lang="en-US" sz="2000" dirty="0">
                <a:solidFill>
                  <a:schemeClr val="tx1"/>
                </a:solidFill>
                <a:latin typeface="Calibri" pitchFamily="34" charset="0"/>
                <a:cs typeface="Times New Roman" pitchFamily="18" charset="0"/>
              </a:rPr>
              <a:t> </a:t>
            </a:r>
            <a:r>
              <a:rPr lang="en-US" sz="2000" dirty="0">
                <a:solidFill>
                  <a:schemeClr val="tx1"/>
                </a:solidFill>
                <a:latin typeface="Calibri" pitchFamily="34" charset="0"/>
                <a:ea typeface="Times New Roman" pitchFamily="18" charset="0"/>
                <a:cs typeface="Times New Roman" pitchFamily="18" charset="0"/>
              </a:rPr>
              <a:t>and/or m</a:t>
            </a:r>
            <a:r>
              <a:rPr lang="en-US" sz="2000" dirty="0">
                <a:solidFill>
                  <a:schemeClr val="tx1"/>
                </a:solidFill>
                <a:latin typeface="Calibri" pitchFamily="34" charset="0"/>
              </a:rPr>
              <a:t>onitoring of an individual's medical status</a:t>
            </a:r>
          </a:p>
          <a:p>
            <a:pPr marL="287338" lvl="0" indent="-287338" algn="l">
              <a:spcBef>
                <a:spcPts val="0"/>
              </a:spcBef>
              <a:buClr>
                <a:srgbClr val="00B050"/>
              </a:buClr>
              <a:buFont typeface="Wingdings" pitchFamily="2" charset="2"/>
              <a:buChar char="ü"/>
            </a:pPr>
            <a:r>
              <a:rPr lang="en-US" sz="2000" dirty="0">
                <a:solidFill>
                  <a:schemeClr val="tx1"/>
                </a:solidFill>
                <a:latin typeface="Calibri" pitchFamily="34" charset="0"/>
              </a:rPr>
              <a:t>Administering medications and other medical treatments that are too complex to delegate</a:t>
            </a:r>
          </a:p>
          <a:p>
            <a:pPr marL="292100" lvl="0" indent="-292100" algn="l">
              <a:spcBef>
                <a:spcPts val="0"/>
              </a:spcBef>
              <a:buClr>
                <a:srgbClr val="00B050"/>
              </a:buClr>
              <a:buFont typeface="Wingdings" pitchFamily="2" charset="2"/>
              <a:buChar char="ü"/>
            </a:pPr>
            <a:r>
              <a:rPr lang="en-US" sz="2000" dirty="0">
                <a:solidFill>
                  <a:schemeClr val="tx1"/>
                </a:solidFill>
                <a:latin typeface="Calibri" pitchFamily="34" charset="0"/>
              </a:rPr>
              <a:t>Education, consultation, delegation and clinical oversight of LPNs</a:t>
            </a:r>
          </a:p>
          <a:p>
            <a:pPr marL="292100" lvl="0" indent="-292100" algn="l">
              <a:spcBef>
                <a:spcPts val="0"/>
              </a:spcBef>
              <a:buClr>
                <a:srgbClr val="00B050"/>
              </a:buClr>
              <a:buFont typeface="Wingdings" pitchFamily="2" charset="2"/>
              <a:buChar char="ü"/>
            </a:pPr>
            <a:r>
              <a:rPr lang="en-US" sz="2000" dirty="0">
                <a:solidFill>
                  <a:schemeClr val="tx1"/>
                </a:solidFill>
                <a:latin typeface="Calibri" pitchFamily="34" charset="0"/>
              </a:rPr>
              <a:t>Consultation, education, and skill development for the individuals, family members and direct care staff</a:t>
            </a:r>
          </a:p>
        </p:txBody>
      </p:sp>
      <p:sp>
        <p:nvSpPr>
          <p:cNvPr id="27" name="Rectangle 26"/>
          <p:cNvSpPr/>
          <p:nvPr/>
        </p:nvSpPr>
        <p:spPr>
          <a:xfrm>
            <a:off x="304800" y="4724400"/>
            <a:ext cx="8458200" cy="707886"/>
          </a:xfrm>
          <a:prstGeom prst="rect">
            <a:avLst/>
          </a:prstGeom>
          <a:solidFill>
            <a:srgbClr val="CCFF33"/>
          </a:solidFill>
        </p:spPr>
        <p:txBody>
          <a:bodyPr wrap="square">
            <a:spAutoFit/>
          </a:bodyPr>
          <a:lstStyle/>
          <a:p>
            <a:r>
              <a:rPr lang="en-US" sz="2000" dirty="0">
                <a:solidFill>
                  <a:schemeClr val="tx1"/>
                </a:solidFill>
                <a:latin typeface="Calibri" pitchFamily="34" charset="0"/>
              </a:rPr>
              <a:t>Services must be consistent with the Nurse Practice Act [18VAC90-20-10 et seq., by statutory authority of Chapter 30 of Title 54.1, Code of Virginia] </a:t>
            </a:r>
            <a:endParaRPr lang="en-US" sz="2000" dirty="0">
              <a:latin typeface="Calibri" pitchFamily="34" charset="0"/>
            </a:endParaRPr>
          </a:p>
        </p:txBody>
      </p:sp>
      <p:sp>
        <p:nvSpPr>
          <p:cNvPr id="20" name="Rectangle 19"/>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Effect transition="in" filter="fade">
                                      <p:cBhvr>
                                        <p:cTn id="7" dur="1000"/>
                                        <p:tgtEl>
                                          <p:spTgt spid="25">
                                            <p:txEl>
                                              <p:pRg st="1" end="1"/>
                                            </p:txEl>
                                          </p:spTgt>
                                        </p:tgtEl>
                                      </p:cBhvr>
                                    </p:animEffect>
                                    <p:anim calcmode="lin" valueType="num">
                                      <p:cBhvr>
                                        <p:cTn id="8"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1000"/>
                                        <p:tgtEl>
                                          <p:spTgt spid="25">
                                            <p:txEl>
                                              <p:pRg st="2" end="2"/>
                                            </p:txEl>
                                          </p:spTgt>
                                        </p:tgtEl>
                                      </p:cBhvr>
                                    </p:animEffect>
                                    <p:anim calcmode="lin" valueType="num">
                                      <p:cBhvr>
                                        <p:cTn id="13"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5">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animEffect transition="in" filter="fade">
                                      <p:cBhvr>
                                        <p:cTn id="17" dur="1000"/>
                                        <p:tgtEl>
                                          <p:spTgt spid="25">
                                            <p:txEl>
                                              <p:pRg st="3" end="3"/>
                                            </p:txEl>
                                          </p:spTgt>
                                        </p:tgtEl>
                                      </p:cBhvr>
                                    </p:animEffect>
                                    <p:anim calcmode="lin" valueType="num">
                                      <p:cBhvr>
                                        <p:cTn id="18"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5">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
                                            <p:txEl>
                                              <p:pRg st="4" end="4"/>
                                            </p:txEl>
                                          </p:spTgt>
                                        </p:tgtEl>
                                        <p:attrNameLst>
                                          <p:attrName>style.visibility</p:attrName>
                                        </p:attrNameLst>
                                      </p:cBhvr>
                                      <p:to>
                                        <p:strVal val="visible"/>
                                      </p:to>
                                    </p:set>
                                    <p:animEffect transition="in" filter="fade">
                                      <p:cBhvr>
                                        <p:cTn id="22" dur="1000"/>
                                        <p:tgtEl>
                                          <p:spTgt spid="25">
                                            <p:txEl>
                                              <p:pRg st="4" end="4"/>
                                            </p:txEl>
                                          </p:spTgt>
                                        </p:tgtEl>
                                      </p:cBhvr>
                                    </p:animEffect>
                                    <p:anim calcmode="lin" valueType="num">
                                      <p:cBhvr>
                                        <p:cTn id="23"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5">
                                            <p:txEl>
                                              <p:pRg st="4" end="4"/>
                                            </p:txEl>
                                          </p:spTgt>
                                        </p:tgtEl>
                                        <p:attrNameLst>
                                          <p:attrName>ppt_y</p:attrName>
                                        </p:attrNameLst>
                                      </p:cBhvr>
                                      <p:tavLst>
                                        <p:tav tm="0">
                                          <p:val>
                                            <p:strVal val="#ppt_y-.1"/>
                                          </p:val>
                                        </p:tav>
                                        <p:tav tm="100000">
                                          <p:val>
                                            <p:strVal val="#ppt_y"/>
                                          </p:val>
                                        </p:tav>
                                      </p:tavLst>
                                    </p:anim>
                                  </p:childTnLst>
                                </p:cTn>
                              </p:par>
                              <p:par>
                                <p:cTn id="25" presetID="55"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0.70"/>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Skilled Nursing</a:t>
            </a:r>
          </a:p>
        </p:txBody>
      </p:sp>
      <p:sp>
        <p:nvSpPr>
          <p:cNvPr id="17" name="Rectangle 1"/>
          <p:cNvSpPr>
            <a:spLocks noChangeArrowheads="1"/>
          </p:cNvSpPr>
          <p:nvPr/>
        </p:nvSpPr>
        <p:spPr bwMode="auto">
          <a:xfrm>
            <a:off x="381000" y="2363688"/>
            <a:ext cx="8763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The medical provider’s orders</a:t>
            </a:r>
            <a:r>
              <a:rPr kumimoji="0" lang="en-US" sz="2000" b="1" i="0" u="none" strike="noStrike" cap="none" normalizeH="0" dirty="0">
                <a:ln>
                  <a:noFill/>
                </a:ln>
                <a:solidFill>
                  <a:schemeClr val="tx1"/>
                </a:solidFill>
                <a:effectLst/>
                <a:latin typeface="Calibri" pitchFamily="34" charset="0"/>
                <a:ea typeface="Times New Roman" pitchFamily="18" charset="0"/>
                <a:cs typeface="Times New Roman" pitchFamily="18" charset="0"/>
              </a:rPr>
              <a:t> must</a:t>
            </a:r>
            <a:r>
              <a:rPr kumimoji="0" lang="en-US" sz="2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lvl="0" algn="l" eaLnBrk="0" hangingPunct="0">
              <a:spcBef>
                <a:spcPct val="0"/>
              </a:spcBef>
              <a:buClr>
                <a:srgbClr val="00B050"/>
              </a:buClr>
              <a:buFont typeface="Wingdings" pitchFamily="2" charset="2"/>
              <a:buChar char="ü"/>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lang="en-US" sz="2000" dirty="0">
                <a:solidFill>
                  <a:schemeClr val="tx1"/>
                </a:solidFill>
                <a:latin typeface="Calibri" pitchFamily="34" charset="0"/>
              </a:rPr>
              <a:t>Define the skilled services;</a:t>
            </a:r>
          </a:p>
          <a:p>
            <a:pPr lvl="0" algn="l" eaLnBrk="0" hangingPunct="0">
              <a:spcBef>
                <a:spcPct val="0"/>
              </a:spcBef>
              <a:buClr>
                <a:srgbClr val="00B050"/>
              </a:buClr>
              <a:buFont typeface="Wingdings" pitchFamily="2" charset="2"/>
              <a:buChar char="ü"/>
            </a:pPr>
            <a:r>
              <a:rPr lang="en-US" sz="2000" dirty="0">
                <a:solidFill>
                  <a:schemeClr val="tx1"/>
                </a:solidFill>
                <a:latin typeface="Calibri" pitchFamily="34" charset="0"/>
              </a:rPr>
              <a:t>  Specify the frequency, amount, type and duration of services;</a:t>
            </a:r>
          </a:p>
          <a:p>
            <a:pPr lvl="0" algn="l" eaLnBrk="0" hangingPunct="0">
              <a:spcBef>
                <a:spcPct val="0"/>
              </a:spcBef>
              <a:buClr>
                <a:srgbClr val="00B050"/>
              </a:buClr>
              <a:buFont typeface="Wingdings" pitchFamily="2" charset="2"/>
              <a:buChar char="ü"/>
            </a:pPr>
            <a:r>
              <a:rPr lang="en-US" sz="2000" dirty="0">
                <a:solidFill>
                  <a:schemeClr val="tx1"/>
                </a:solidFill>
                <a:latin typeface="Calibri" pitchFamily="34" charset="0"/>
              </a:rPr>
              <a:t>  Be signed by the physician, nurse practitioner, or physician assistant.</a:t>
            </a:r>
          </a:p>
        </p:txBody>
      </p:sp>
      <p:sp>
        <p:nvSpPr>
          <p:cNvPr id="18" name="Rectangle 17"/>
          <p:cNvSpPr/>
          <p:nvPr/>
        </p:nvSpPr>
        <p:spPr>
          <a:xfrm>
            <a:off x="304800" y="4419600"/>
            <a:ext cx="8458200" cy="400110"/>
          </a:xfrm>
          <a:prstGeom prst="rect">
            <a:avLst/>
          </a:prstGeom>
          <a:solidFill>
            <a:srgbClr val="CCFF33"/>
          </a:solidFill>
        </p:spPr>
        <p:txBody>
          <a:bodyPr wrap="square">
            <a:spAutoFit/>
          </a:bodyPr>
          <a:lstStyle/>
          <a:p>
            <a:r>
              <a:rPr lang="en-US" sz="2000" dirty="0">
                <a:solidFill>
                  <a:schemeClr val="tx1"/>
                </a:solidFill>
                <a:latin typeface="Calibri" pitchFamily="34" charset="0"/>
              </a:rPr>
              <a:t>Separate Service Authorization requests are needed for LPN and RN services.</a:t>
            </a:r>
            <a:endParaRPr lang="en-US" sz="2000" dirty="0">
              <a:latin typeface="Calibri" pitchFamily="34" charset="0"/>
            </a:endParaRPr>
          </a:p>
        </p:txBody>
      </p:sp>
      <p:sp>
        <p:nvSpPr>
          <p:cNvPr id="19" name="Rectangle 18"/>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1000"/>
                                        <p:tgtEl>
                                          <p:spTgt spid="17">
                                            <p:txEl>
                                              <p:pRg st="2" end="2"/>
                                            </p:txEl>
                                          </p:spTgt>
                                        </p:tgtEl>
                                      </p:cBhvr>
                                    </p:animEffect>
                                    <p:anim calcmode="lin" valueType="num">
                                      <p:cBhvr>
                                        <p:cTn id="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1000"/>
                                        <p:tgtEl>
                                          <p:spTgt spid="17">
                                            <p:txEl>
                                              <p:pRg st="3" end="3"/>
                                            </p:txEl>
                                          </p:spTgt>
                                        </p:tgtEl>
                                      </p:cBhvr>
                                    </p:animEffect>
                                    <p:anim calcmode="lin" valueType="num">
                                      <p:cBhvr>
                                        <p:cTn id="1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1000"/>
                                        <p:tgtEl>
                                          <p:spTgt spid="17">
                                            <p:txEl>
                                              <p:pRg st="4" end="4"/>
                                            </p:txEl>
                                          </p:spTgt>
                                        </p:tgtEl>
                                      </p:cBhvr>
                                    </p:animEffect>
                                    <p:anim calcmode="lin" valueType="num">
                                      <p:cBhvr>
                                        <p:cTn id="1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1752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81000" y="2057400"/>
            <a:ext cx="64643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Private Duty Nursing</a:t>
            </a:r>
          </a:p>
        </p:txBody>
      </p:sp>
      <p:sp>
        <p:nvSpPr>
          <p:cNvPr id="21" name="Rectangle 20"/>
          <p:cNvSpPr/>
          <p:nvPr/>
        </p:nvSpPr>
        <p:spPr>
          <a:xfrm>
            <a:off x="381000" y="2743200"/>
            <a:ext cx="6248400" cy="1938992"/>
          </a:xfrm>
          <a:prstGeom prst="rect">
            <a:avLst/>
          </a:prstGeom>
        </p:spPr>
        <p:txBody>
          <a:bodyPr wrap="square">
            <a:spAutoFit/>
          </a:bodyPr>
          <a:lstStyle/>
          <a:p>
            <a:pPr algn="l"/>
            <a:r>
              <a:rPr lang="en-US" sz="2000" b="1" dirty="0">
                <a:solidFill>
                  <a:schemeClr val="tx1"/>
                </a:solidFill>
                <a:latin typeface="Calibri" pitchFamily="34" charset="0"/>
              </a:rPr>
              <a:t>Individual and continuous care </a:t>
            </a:r>
            <a:r>
              <a:rPr lang="en-US" sz="2000" dirty="0">
                <a:solidFill>
                  <a:schemeClr val="tx1"/>
                </a:solidFill>
                <a:latin typeface="Calibri" pitchFamily="34" charset="0"/>
              </a:rPr>
              <a:t>(in contrast to part-time or intermittent care) for individuals with a medical condition and/or complex health care need, certified by a physician,  nurse practitioner, or physician assistant as medically necessary to enable the individual to remain at home, rather than in a hospital, nursing facility or ICF-IID. </a:t>
            </a:r>
            <a:endParaRPr lang="en-US" sz="2000" dirty="0">
              <a:latin typeface="Calibri" pitchFamily="34" charset="0"/>
            </a:endParaRPr>
          </a:p>
        </p:txBody>
      </p:sp>
      <p:sp>
        <p:nvSpPr>
          <p:cNvPr id="37" name="TextBox 3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47" name="Rectangle 4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8" name="Rectangle 47"/>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2" name="Rectangle 51"/>
          <p:cNvSpPr/>
          <p:nvPr/>
        </p:nvSpPr>
        <p:spPr bwMode="auto">
          <a:xfrm>
            <a:off x="7162800" y="3200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53" name="Rectangle 52"/>
          <p:cNvSpPr/>
          <p:nvPr/>
        </p:nvSpPr>
        <p:spPr bwMode="auto">
          <a:xfrm>
            <a:off x="7848600" y="3200400"/>
            <a:ext cx="1130382"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15 minutes</a:t>
            </a:r>
          </a:p>
        </p:txBody>
      </p:sp>
      <p:sp>
        <p:nvSpPr>
          <p:cNvPr id="36" name="Rectangle 35"/>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0" name="Rectangle 49"/>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
        <p:nvSpPr>
          <p:cNvPr id="51" name="Rectangle 50"/>
          <p:cNvSpPr/>
          <p:nvPr/>
        </p:nvSpPr>
        <p:spPr bwMode="auto">
          <a:xfrm rot="20915557">
            <a:off x="3912290" y="1787169"/>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4" name="TextBox 53"/>
          <p:cNvSpPr txBox="1"/>
          <p:nvPr/>
        </p:nvSpPr>
        <p:spPr>
          <a:xfrm rot="20854013">
            <a:off x="3827740" y="1828073"/>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
        <p:nvSpPr>
          <p:cNvPr id="14" name="Rectangle 13"/>
          <p:cNvSpPr/>
          <p:nvPr/>
        </p:nvSpPr>
        <p:spPr>
          <a:xfrm>
            <a:off x="1066800" y="5257800"/>
            <a:ext cx="6858000" cy="707886"/>
          </a:xfrm>
          <a:prstGeom prst="rect">
            <a:avLst/>
          </a:prstGeom>
          <a:solidFill>
            <a:srgbClr val="CCFF33"/>
          </a:solidFill>
        </p:spPr>
        <p:txBody>
          <a:bodyPr wrap="square">
            <a:spAutoFit/>
          </a:bodyPr>
          <a:lstStyle/>
          <a:p>
            <a:r>
              <a:rPr lang="en-US" sz="2000" dirty="0" smtClean="0">
                <a:solidFill>
                  <a:schemeClr val="tx1"/>
                </a:solidFill>
                <a:latin typeface="Calibri" pitchFamily="34" charset="0"/>
              </a:rPr>
              <a:t>For some individuals, a change to Private Duty Nursing may be appropriate if their needs are individual and continuous. </a:t>
            </a:r>
            <a:endParaRPr lang="en-US" sz="20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Private Duty Nursing</a:t>
            </a:r>
          </a:p>
        </p:txBody>
      </p:sp>
      <p:sp>
        <p:nvSpPr>
          <p:cNvPr id="25" name="Rectangle 1"/>
          <p:cNvSpPr>
            <a:spLocks noChangeArrowheads="1"/>
          </p:cNvSpPr>
          <p:nvPr/>
        </p:nvSpPr>
        <p:spPr bwMode="auto">
          <a:xfrm>
            <a:off x="381000" y="2565231"/>
            <a:ext cx="80772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 but are not limited to:</a:t>
            </a:r>
          </a:p>
          <a:p>
            <a:pPr lvl="0" algn="l">
              <a:spcBef>
                <a:spcPct val="0"/>
              </a:spcBef>
            </a:pPr>
            <a:endParaRPr lang="en-US" sz="1050" b="1" dirty="0">
              <a:solidFill>
                <a:srgbClr val="000000"/>
              </a:solidFill>
              <a:latin typeface="Calibri" pitchFamily="34" charset="0"/>
              <a:ea typeface="Times New Roman" pitchFamily="18" charset="0"/>
              <a:cs typeface="Times New Roman" pitchFamily="18" charset="0"/>
            </a:endParaRPr>
          </a:p>
          <a:p>
            <a:pPr lvl="0" algn="l">
              <a:spcBef>
                <a:spcPts val="0"/>
              </a:spcBef>
              <a:buClr>
                <a:srgbClr val="00B050"/>
              </a:buClr>
              <a:buFont typeface="Wingdings" pitchFamily="2" charset="2"/>
              <a:buChar char="ü"/>
            </a:pPr>
            <a:r>
              <a:rPr lang="en-US" sz="2000" dirty="0">
                <a:solidFill>
                  <a:schemeClr val="tx1"/>
                </a:solidFill>
                <a:latin typeface="Calibri" pitchFamily="34" charset="0"/>
                <a:ea typeface="Times New Roman" pitchFamily="18" charset="0"/>
                <a:cs typeface="Times New Roman" pitchFamily="18" charset="0"/>
              </a:rPr>
              <a:t>  Assessment and/or m</a:t>
            </a:r>
            <a:r>
              <a:rPr lang="en-US" sz="2000" dirty="0">
                <a:solidFill>
                  <a:schemeClr val="tx1"/>
                </a:solidFill>
                <a:latin typeface="Calibri" pitchFamily="34" charset="0"/>
              </a:rPr>
              <a:t>onitoring of an individual's medical status </a:t>
            </a:r>
          </a:p>
          <a:p>
            <a:pPr marL="341313" lvl="0" indent="-341313" algn="l">
              <a:spcBef>
                <a:spcPts val="0"/>
              </a:spcBef>
              <a:buClr>
                <a:srgbClr val="00B050"/>
              </a:buClr>
              <a:buFont typeface="Wingdings" pitchFamily="2" charset="2"/>
              <a:buChar char="ü"/>
            </a:pPr>
            <a:r>
              <a:rPr lang="en-US" sz="2000" dirty="0">
                <a:solidFill>
                  <a:schemeClr val="tx1"/>
                </a:solidFill>
                <a:latin typeface="Calibri" pitchFamily="34" charset="0"/>
              </a:rPr>
              <a:t>Administering medications and other medical treatment that are too complex to delegate</a:t>
            </a:r>
          </a:p>
        </p:txBody>
      </p:sp>
      <p:sp>
        <p:nvSpPr>
          <p:cNvPr id="27" name="Rectangle 26"/>
          <p:cNvSpPr/>
          <p:nvPr/>
        </p:nvSpPr>
        <p:spPr>
          <a:xfrm>
            <a:off x="304800" y="4648200"/>
            <a:ext cx="8458200" cy="707886"/>
          </a:xfrm>
          <a:prstGeom prst="rect">
            <a:avLst/>
          </a:prstGeom>
          <a:solidFill>
            <a:srgbClr val="CCFF33"/>
          </a:solidFill>
        </p:spPr>
        <p:txBody>
          <a:bodyPr wrap="square">
            <a:spAutoFit/>
          </a:bodyPr>
          <a:lstStyle/>
          <a:p>
            <a:r>
              <a:rPr lang="en-US" sz="2000" dirty="0">
                <a:solidFill>
                  <a:schemeClr val="tx1"/>
                </a:solidFill>
                <a:latin typeface="Calibri" pitchFamily="34" charset="0"/>
              </a:rPr>
              <a:t>Services must be consistent with the Nurse Practice Act [18VAC90-20-10 et seq., by statutory authority of Chapter 30 of Title 54.1, Code of Virginia] </a:t>
            </a:r>
            <a:endParaRPr lang="en-US" sz="2000" dirty="0">
              <a:latin typeface="Calibri" pitchFamily="34" charset="0"/>
            </a:endParaRPr>
          </a:p>
        </p:txBody>
      </p:sp>
      <p:sp>
        <p:nvSpPr>
          <p:cNvPr id="19" name="Rectangle 18"/>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smtClean="0">
                <a:solidFill>
                  <a:schemeClr val="tx1"/>
                </a:solidFill>
                <a:latin typeface="Calibri" pitchFamily="34" charset="0"/>
                <a:ea typeface="Calibri"/>
                <a:cs typeface="Times New Roman"/>
              </a:rPr>
              <a:t>Private Duty Nursing</a:t>
            </a:r>
            <a:endParaRPr lang="en-US" sz="2800" b="1" u="sng" dirty="0">
              <a:solidFill>
                <a:schemeClr val="tx1"/>
              </a:solidFill>
              <a:latin typeface="Calibri" pitchFamily="34" charset="0"/>
              <a:ea typeface="Calibri"/>
              <a:cs typeface="Times New Roman"/>
            </a:endParaRPr>
          </a:p>
        </p:txBody>
      </p:sp>
      <p:sp>
        <p:nvSpPr>
          <p:cNvPr id="17" name="Rectangle 1"/>
          <p:cNvSpPr>
            <a:spLocks noChangeArrowheads="1"/>
          </p:cNvSpPr>
          <p:nvPr/>
        </p:nvSpPr>
        <p:spPr bwMode="auto">
          <a:xfrm>
            <a:off x="381000" y="2363688"/>
            <a:ext cx="8763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The medical provider’s orders</a:t>
            </a:r>
            <a:r>
              <a:rPr kumimoji="0" lang="en-US" sz="2000" b="1" i="0" u="none" strike="noStrike" cap="none" normalizeH="0" dirty="0">
                <a:ln>
                  <a:noFill/>
                </a:ln>
                <a:solidFill>
                  <a:schemeClr val="tx1"/>
                </a:solidFill>
                <a:effectLst/>
                <a:latin typeface="Calibri" pitchFamily="34" charset="0"/>
                <a:ea typeface="Times New Roman" pitchFamily="18" charset="0"/>
                <a:cs typeface="Times New Roman" pitchFamily="18" charset="0"/>
              </a:rPr>
              <a:t> must</a:t>
            </a:r>
            <a:r>
              <a:rPr kumimoji="0" lang="en-US" sz="2000" b="1"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cs typeface="Arial" pitchFamily="34" charset="0"/>
            </a:endParaRPr>
          </a:p>
          <a:p>
            <a:pPr lvl="0" algn="l" eaLnBrk="0" hangingPunct="0">
              <a:spcBef>
                <a:spcPct val="0"/>
              </a:spcBef>
              <a:buClr>
                <a:srgbClr val="00B050"/>
              </a:buClr>
              <a:buFont typeface="Wingdings" pitchFamily="2" charset="2"/>
              <a:buChar char="ü"/>
            </a:pPr>
            <a:r>
              <a:rPr kumimoji="0" lang="en-US" sz="2000" b="0" i="0" u="none" strike="noStrike" cap="none" normalizeH="0" baseline="0" dirty="0">
                <a:ln>
                  <a:noFill/>
                </a:ln>
                <a:solidFill>
                  <a:schemeClr val="tx1"/>
                </a:solidFill>
                <a:effectLst/>
                <a:latin typeface="Calibri" pitchFamily="34" charset="0"/>
                <a:ea typeface="Times New Roman" pitchFamily="18" charset="0"/>
                <a:cs typeface="Times New Roman" pitchFamily="18" charset="0"/>
              </a:rPr>
              <a:t>  </a:t>
            </a:r>
            <a:r>
              <a:rPr lang="en-US" sz="2000" dirty="0">
                <a:solidFill>
                  <a:schemeClr val="tx1"/>
                </a:solidFill>
                <a:latin typeface="Calibri" pitchFamily="34" charset="0"/>
              </a:rPr>
              <a:t>Define the skilled services;</a:t>
            </a:r>
          </a:p>
          <a:p>
            <a:pPr lvl="0" algn="l" eaLnBrk="0" hangingPunct="0">
              <a:spcBef>
                <a:spcPct val="0"/>
              </a:spcBef>
              <a:buClr>
                <a:srgbClr val="00B050"/>
              </a:buClr>
              <a:buFont typeface="Wingdings" pitchFamily="2" charset="2"/>
              <a:buChar char="ü"/>
            </a:pPr>
            <a:r>
              <a:rPr lang="en-US" sz="2000" dirty="0">
                <a:solidFill>
                  <a:schemeClr val="tx1"/>
                </a:solidFill>
                <a:latin typeface="Calibri" pitchFamily="34" charset="0"/>
              </a:rPr>
              <a:t>  Specify the frequency, amount, type and duration of services;</a:t>
            </a:r>
          </a:p>
          <a:p>
            <a:pPr lvl="0" algn="l" eaLnBrk="0" hangingPunct="0">
              <a:spcBef>
                <a:spcPct val="0"/>
              </a:spcBef>
              <a:buClr>
                <a:srgbClr val="00B050"/>
              </a:buClr>
              <a:buFont typeface="Wingdings" pitchFamily="2" charset="2"/>
              <a:buChar char="ü"/>
            </a:pPr>
            <a:r>
              <a:rPr lang="en-US" sz="2000" dirty="0">
                <a:solidFill>
                  <a:schemeClr val="tx1"/>
                </a:solidFill>
                <a:latin typeface="Calibri" pitchFamily="34" charset="0"/>
              </a:rPr>
              <a:t>  Be signed by the physician, nurse practitioner, or physician assistant.</a:t>
            </a:r>
          </a:p>
        </p:txBody>
      </p:sp>
      <p:sp>
        <p:nvSpPr>
          <p:cNvPr id="18" name="Rectangle 17"/>
          <p:cNvSpPr/>
          <p:nvPr/>
        </p:nvSpPr>
        <p:spPr>
          <a:xfrm>
            <a:off x="304800" y="4419600"/>
            <a:ext cx="8458200" cy="400110"/>
          </a:xfrm>
          <a:prstGeom prst="rect">
            <a:avLst/>
          </a:prstGeom>
          <a:solidFill>
            <a:srgbClr val="CCFF33"/>
          </a:solidFill>
        </p:spPr>
        <p:txBody>
          <a:bodyPr wrap="square">
            <a:spAutoFit/>
          </a:bodyPr>
          <a:lstStyle/>
          <a:p>
            <a:r>
              <a:rPr lang="en-US" sz="2000" dirty="0">
                <a:solidFill>
                  <a:schemeClr val="tx1"/>
                </a:solidFill>
                <a:latin typeface="Calibri" pitchFamily="34" charset="0"/>
              </a:rPr>
              <a:t>Separate Service Authorization requests are needed for LPN and RN services.</a:t>
            </a:r>
            <a:endParaRPr lang="en-US" sz="2000" dirty="0">
              <a:latin typeface="Calibri" pitchFamily="34" charset="0"/>
            </a:endParaRPr>
          </a:p>
        </p:txBody>
      </p:sp>
      <p:sp>
        <p:nvSpPr>
          <p:cNvPr id="19" name="Rectangle 18"/>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0" name="Rectangle 19"/>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fade">
                                      <p:cBhvr>
                                        <p:cTn id="7" dur="1000"/>
                                        <p:tgtEl>
                                          <p:spTgt spid="17">
                                            <p:txEl>
                                              <p:pRg st="2" end="2"/>
                                            </p:txEl>
                                          </p:spTgt>
                                        </p:tgtEl>
                                      </p:cBhvr>
                                    </p:animEffect>
                                    <p:anim calcmode="lin" valueType="num">
                                      <p:cBhvr>
                                        <p:cTn id="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
                                            <p:txEl>
                                              <p:pRg st="3" end="3"/>
                                            </p:txEl>
                                          </p:spTgt>
                                        </p:tgtEl>
                                        <p:attrNameLst>
                                          <p:attrName>style.visibility</p:attrName>
                                        </p:attrNameLst>
                                      </p:cBhvr>
                                      <p:to>
                                        <p:strVal val="visible"/>
                                      </p:to>
                                    </p:set>
                                    <p:animEffect transition="in" filter="fade">
                                      <p:cBhvr>
                                        <p:cTn id="12" dur="1000"/>
                                        <p:tgtEl>
                                          <p:spTgt spid="17">
                                            <p:txEl>
                                              <p:pRg st="3" end="3"/>
                                            </p:txEl>
                                          </p:spTgt>
                                        </p:tgtEl>
                                      </p:cBhvr>
                                    </p:animEffect>
                                    <p:anim calcmode="lin" valueType="num">
                                      <p:cBhvr>
                                        <p:cTn id="1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animEffect transition="in" filter="fade">
                                      <p:cBhvr>
                                        <p:cTn id="17" dur="1000"/>
                                        <p:tgtEl>
                                          <p:spTgt spid="17">
                                            <p:txEl>
                                              <p:pRg st="4" end="4"/>
                                            </p:txEl>
                                          </p:spTgt>
                                        </p:tgtEl>
                                      </p:cBhvr>
                                    </p:animEffect>
                                    <p:anim calcmode="lin" valueType="num">
                                      <p:cBhvr>
                                        <p:cTn id="1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0.70"/>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1752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Therapeutic Consultation</a:t>
            </a:r>
          </a:p>
        </p:txBody>
      </p:sp>
      <p:sp>
        <p:nvSpPr>
          <p:cNvPr id="21" name="Rectangle 20"/>
          <p:cNvSpPr/>
          <p:nvPr/>
        </p:nvSpPr>
        <p:spPr>
          <a:xfrm>
            <a:off x="533400" y="2438400"/>
            <a:ext cx="6019800" cy="2308324"/>
          </a:xfrm>
          <a:prstGeom prst="rect">
            <a:avLst/>
          </a:prstGeom>
        </p:spPr>
        <p:txBody>
          <a:bodyPr wrap="square">
            <a:spAutoFit/>
          </a:bodyPr>
          <a:lstStyle/>
          <a:p>
            <a:pPr algn="l" eaLnBrk="1" hangingPunct="1"/>
            <a:r>
              <a:rPr lang="en-US" sz="2400" dirty="0">
                <a:solidFill>
                  <a:schemeClr val="tx1"/>
                </a:solidFill>
                <a:latin typeface="Calibri" pitchFamily="34" charset="0"/>
              </a:rPr>
              <a:t>Provide expertise, training, and technical assistance in the home or community, to assist family members, caregivers, and other service providers in supporting the individual and to facilitate the individual’s desired outcomes as identified in the ISP.</a:t>
            </a:r>
          </a:p>
        </p:txBody>
      </p:sp>
      <p:sp>
        <p:nvSpPr>
          <p:cNvPr id="25" name="TextBox 24"/>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7" name="Rectangle 3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38" name="Rectangle 37"/>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8" name="Rectangle 47"/>
          <p:cNvSpPr/>
          <p:nvPr/>
        </p:nvSpPr>
        <p:spPr bwMode="auto">
          <a:xfrm>
            <a:off x="7162800" y="3200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49" name="Rectangle 48"/>
          <p:cNvSpPr/>
          <p:nvPr/>
        </p:nvSpPr>
        <p:spPr bwMode="auto">
          <a:xfrm>
            <a:off x="7848600" y="3200400"/>
            <a:ext cx="1130382"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27" name="Rectangle 26"/>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9" name="Rectangle 28"/>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846119"/>
            <a:ext cx="7467600" cy="1323439"/>
          </a:xfrm>
          <a:prstGeom prst="rect">
            <a:avLst/>
          </a:prstGeom>
        </p:spPr>
        <p:txBody>
          <a:bodyPr wrap="square">
            <a:spAutoFit/>
          </a:bodyPr>
          <a:lstStyle/>
          <a:p>
            <a:r>
              <a:rPr lang="en-US" sz="4000" b="1" dirty="0">
                <a:solidFill>
                  <a:schemeClr val="tx1"/>
                </a:solidFill>
                <a:latin typeface="Calibri" pitchFamily="34" charset="0"/>
                <a:cs typeface="Arial" pitchFamily="34" charset="0"/>
              </a:rPr>
              <a:t>Virginia Individual DD Eligibility Survey (VIDES)</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48641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Therapeutic Consultation</a:t>
            </a:r>
          </a:p>
        </p:txBody>
      </p:sp>
      <p:sp>
        <p:nvSpPr>
          <p:cNvPr id="27" name="Rectangle 26"/>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9" name="Rectangle 28"/>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pic>
        <p:nvPicPr>
          <p:cNvPr id="16" name="Picture 15" descr="change-button.jpg"/>
          <p:cNvPicPr>
            <a:picLocks noChangeAspect="1"/>
          </p:cNvPicPr>
          <p:nvPr/>
        </p:nvPicPr>
        <p:blipFill>
          <a:blip r:embed="rId3" cstate="print"/>
          <a:stretch>
            <a:fillRect/>
          </a:stretch>
        </p:blipFill>
        <p:spPr>
          <a:xfrm>
            <a:off x="6781800" y="5105400"/>
            <a:ext cx="1295400" cy="1247693"/>
          </a:xfrm>
          <a:prstGeom prst="rect">
            <a:avLst/>
          </a:prstGeom>
        </p:spPr>
      </p:pic>
      <p:sp>
        <p:nvSpPr>
          <p:cNvPr id="15" name="Rectangle 14"/>
          <p:cNvSpPr/>
          <p:nvPr/>
        </p:nvSpPr>
        <p:spPr>
          <a:xfrm>
            <a:off x="1066800" y="2667000"/>
            <a:ext cx="6858000" cy="2492990"/>
          </a:xfrm>
          <a:prstGeom prst="rect">
            <a:avLst/>
          </a:prstGeom>
          <a:solidFill>
            <a:srgbClr val="CCFF33"/>
          </a:solidFill>
        </p:spPr>
        <p:txBody>
          <a:bodyPr wrap="square">
            <a:spAutoFit/>
          </a:bodyPr>
          <a:lstStyle/>
          <a:p>
            <a:pPr algn="l"/>
            <a:r>
              <a:rPr lang="en-US" sz="2400" b="1" dirty="0">
                <a:solidFill>
                  <a:schemeClr val="tx1"/>
                </a:solidFill>
                <a:latin typeface="Calibri" pitchFamily="34" charset="0"/>
              </a:rPr>
              <a:t>There will be different service authorization/billing codes/reimbursement rates (if approved) for:</a:t>
            </a:r>
          </a:p>
          <a:p>
            <a:pPr marL="228600" indent="-228600" algn="l">
              <a:buAutoNum type="arabicParenR"/>
            </a:pPr>
            <a:r>
              <a:rPr lang="en-US" sz="2400" dirty="0">
                <a:solidFill>
                  <a:schemeClr val="tx1"/>
                </a:solidFill>
                <a:latin typeface="Calibri" pitchFamily="34" charset="0"/>
              </a:rPr>
              <a:t> Therapists, Behavior Analysts, Rehab Engineers</a:t>
            </a:r>
          </a:p>
          <a:p>
            <a:pPr marL="228600" indent="-228600" algn="l">
              <a:buAutoNum type="arabicParenR"/>
            </a:pPr>
            <a:r>
              <a:rPr lang="en-US" sz="2400" dirty="0">
                <a:solidFill>
                  <a:schemeClr val="tx1"/>
                </a:solidFill>
                <a:latin typeface="Calibri" pitchFamily="34" charset="0"/>
              </a:rPr>
              <a:t> Psychologists/Psychiatrists</a:t>
            </a:r>
          </a:p>
          <a:p>
            <a:pPr marL="228600" indent="-228600" algn="l">
              <a:buAutoNum type="arabicParenR"/>
            </a:pPr>
            <a:r>
              <a:rPr lang="en-US" sz="2400" dirty="0">
                <a:solidFill>
                  <a:schemeClr val="tx1"/>
                </a:solidFill>
                <a:latin typeface="Calibri" pitchFamily="34" charset="0"/>
              </a:rPr>
              <a:t> Other </a:t>
            </a:r>
            <a:r>
              <a:rPr lang="en-US" sz="2400" dirty="0" smtClean="0">
                <a:solidFill>
                  <a:schemeClr val="tx1"/>
                </a:solidFill>
                <a:latin typeface="Calibri" pitchFamily="34" charset="0"/>
              </a:rPr>
              <a:t>Professionals (e.g. PBSFs)</a:t>
            </a:r>
            <a:endParaRPr lang="en-US" sz="2400" dirty="0">
              <a:solidFill>
                <a:schemeClr val="tx1"/>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133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152400" y="1579562"/>
            <a:ext cx="68580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Personal Emergency Response System (PERS)</a:t>
            </a:r>
          </a:p>
        </p:txBody>
      </p:sp>
      <p:sp>
        <p:nvSpPr>
          <p:cNvPr id="25" name="TextBox 24"/>
          <p:cNvSpPr txBox="1"/>
          <p:nvPr/>
        </p:nvSpPr>
        <p:spPr>
          <a:xfrm>
            <a:off x="381000" y="2438400"/>
            <a:ext cx="6324600" cy="2492990"/>
          </a:xfrm>
          <a:prstGeom prst="rect">
            <a:avLst/>
          </a:prstGeom>
          <a:noFill/>
        </p:spPr>
        <p:txBody>
          <a:bodyPr wrap="square" rtlCol="0">
            <a:spAutoFit/>
          </a:bodyPr>
          <a:lstStyle/>
          <a:p>
            <a:pPr algn="l"/>
            <a:r>
              <a:rPr lang="en-US" sz="2400" dirty="0">
                <a:solidFill>
                  <a:schemeClr val="tx1"/>
                </a:solidFill>
                <a:latin typeface="Calibri" pitchFamily="34" charset="0"/>
              </a:rPr>
              <a:t>Personal Emergency Response System (PERS) is an electronic device that enables certain individuals to secure help in an emergency. When appropriate, PERS may also include medication-monitoring.</a:t>
            </a:r>
          </a:p>
          <a:p>
            <a:pPr algn="l"/>
            <a:endParaRPr lang="en-US" sz="2400" dirty="0">
              <a:solidFill>
                <a:schemeClr val="tx1"/>
              </a:solidFill>
              <a:latin typeface="Calibri" pitchFamily="34" charset="0"/>
            </a:endParaRPr>
          </a:p>
        </p:txBody>
      </p:sp>
      <p:sp>
        <p:nvSpPr>
          <p:cNvPr id="37" name="TextBox 3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8" name="Rectangle 37"/>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5" name="Rectangle 44"/>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6" name="Rectangle 45"/>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0" name="Rectangle 49"/>
          <p:cNvSpPr/>
          <p:nvPr/>
        </p:nvSpPr>
        <p:spPr bwMode="auto">
          <a:xfrm>
            <a:off x="7861218" y="3581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smtClean="0">
                <a:solidFill>
                  <a:schemeClr val="tx1"/>
                </a:solidFill>
                <a:latin typeface="Calibri" pitchFamily="34" charset="0"/>
              </a:rPr>
              <a:t>one-month</a:t>
            </a:r>
            <a:endParaRPr lang="en-US" sz="1400" b="1" dirty="0">
              <a:solidFill>
                <a:schemeClr val="tx1"/>
              </a:solidFill>
              <a:latin typeface="Calibri" pitchFamily="34" charset="0"/>
            </a:endParaRPr>
          </a:p>
        </p:txBody>
      </p:sp>
      <p:sp>
        <p:nvSpPr>
          <p:cNvPr id="52" name="Rectangle 51"/>
          <p:cNvSpPr/>
          <p:nvPr/>
        </p:nvSpPr>
        <p:spPr bwMode="auto">
          <a:xfrm>
            <a:off x="7162800"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a:latin typeface="Calibri" pitchFamily="34" charset="0"/>
              </a:rPr>
              <a:t>Unit</a:t>
            </a:r>
            <a:endParaRPr kumimoji="0" lang="en-US" sz="1600" b="1" i="0" u="none" strike="noStrike" cap="none" normalizeH="0" baseline="0" dirty="0">
              <a:ln>
                <a:noFill/>
              </a:ln>
              <a:solidFill>
                <a:schemeClr val="bg1"/>
              </a:solidFill>
              <a:effectLst/>
              <a:latin typeface="Calibri" pitchFamily="34" charset="0"/>
            </a:endParaRPr>
          </a:p>
        </p:txBody>
      </p:sp>
      <p:sp>
        <p:nvSpPr>
          <p:cNvPr id="29" name="Rectangle 28"/>
          <p:cNvSpPr/>
          <p:nvPr/>
        </p:nvSpPr>
        <p:spPr bwMode="auto">
          <a:xfrm>
            <a:off x="0" y="6553200"/>
            <a:ext cx="7772400" cy="304800"/>
          </a:xfrm>
          <a:prstGeom prst="rect">
            <a:avLst/>
          </a:prstGeom>
          <a:solidFill>
            <a:srgbClr val="CC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6" name="Rectangle 35"/>
          <p:cNvSpPr/>
          <p:nvPr/>
        </p:nvSpPr>
        <p:spPr>
          <a:xfrm>
            <a:off x="2743200" y="457200"/>
            <a:ext cx="6064288" cy="677108"/>
          </a:xfrm>
          <a:prstGeom prst="rect">
            <a:avLst/>
          </a:prstGeom>
        </p:spPr>
        <p:txBody>
          <a:bodyPr wrap="none">
            <a:spAutoFit/>
          </a:bodyPr>
          <a:lstStyle/>
          <a:p>
            <a:r>
              <a:rPr lang="en-US" dirty="0">
                <a:latin typeface="Calibri" pitchFamily="34" charset="0"/>
              </a:rPr>
              <a:t>Medical &amp; Behavioral Options</a:t>
            </a:r>
          </a:p>
        </p:txBody>
      </p:sp>
      <p:sp>
        <p:nvSpPr>
          <p:cNvPr id="16" name="Rectangle 15"/>
          <p:cNvSpPr/>
          <p:nvPr/>
        </p:nvSpPr>
        <p:spPr bwMode="auto">
          <a:xfrm rot="20915557">
            <a:off x="4674289" y="52923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7" name="TextBox 16"/>
          <p:cNvSpPr txBox="1"/>
          <p:nvPr/>
        </p:nvSpPr>
        <p:spPr>
          <a:xfrm rot="20854013">
            <a:off x="4589739" y="53332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No changes!</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solidFill>
                  <a:srgbClr val="FFFFFF"/>
                </a:solidFill>
              </a:rPr>
              <a:pPr/>
              <a:t>162</a:t>
            </a:fld>
            <a:endParaRPr lang="fr-FR">
              <a:solidFill>
                <a:srgbClr val="FFFFFF"/>
              </a:solidFill>
            </a:endParaRPr>
          </a:p>
        </p:txBody>
      </p:sp>
      <p:graphicFrame>
        <p:nvGraphicFramePr>
          <p:cNvPr id="10" name="Table 9"/>
          <p:cNvGraphicFramePr>
            <a:graphicFrameLocks noGrp="1"/>
          </p:cNvGraphicFramePr>
          <p:nvPr/>
        </p:nvGraphicFramePr>
        <p:xfrm>
          <a:off x="304800" y="1600200"/>
          <a:ext cx="8534400" cy="3230880"/>
        </p:xfrm>
        <a:graphic>
          <a:graphicData uri="http://schemas.openxmlformats.org/drawingml/2006/table">
            <a:tbl>
              <a:tblPr firstRow="1" bandRow="1">
                <a:tableStyleId>{BDBED569-4797-4DF1-A0F4-6AAB3CD982D8}</a:tableStyleId>
              </a:tblPr>
              <a:tblGrid>
                <a:gridCol w="3886200">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524000">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tblGrid>
              <a:tr h="448079">
                <a:tc>
                  <a:txBody>
                    <a:bodyPr/>
                    <a:lstStyle/>
                    <a:p>
                      <a:r>
                        <a:rPr lang="en-US" sz="2400" dirty="0">
                          <a:latin typeface="Calibri" pitchFamily="34" charset="0"/>
                        </a:rPr>
                        <a:t>Additional</a:t>
                      </a:r>
                      <a:r>
                        <a:rPr lang="en-US" sz="2400" baseline="0" dirty="0">
                          <a:latin typeface="Calibri" pitchFamily="34" charset="0"/>
                        </a:rPr>
                        <a:t> Options</a:t>
                      </a:r>
                      <a:endParaRPr lang="en-US" sz="2400" dirty="0">
                        <a:latin typeface="Calibri" pitchFamily="34" charset="0"/>
                      </a:endParaRPr>
                    </a:p>
                  </a:txBody>
                  <a:tcPr/>
                </a:tc>
                <a:tc>
                  <a:txBody>
                    <a:bodyPr/>
                    <a:lstStyle/>
                    <a:p>
                      <a:pPr algn="ctr"/>
                      <a:r>
                        <a:rPr lang="en-US" dirty="0">
                          <a:latin typeface="Calibri" pitchFamily="34" charset="0"/>
                        </a:rPr>
                        <a:t>Building Independence</a:t>
                      </a:r>
                    </a:p>
                  </a:txBody>
                  <a:tcPr/>
                </a:tc>
                <a:tc>
                  <a:txBody>
                    <a:bodyPr/>
                    <a:lstStyle/>
                    <a:p>
                      <a:pPr algn="ctr"/>
                      <a:r>
                        <a:rPr lang="en-US" dirty="0">
                          <a:latin typeface="Calibri" pitchFamily="34" charset="0"/>
                        </a:rPr>
                        <a:t>Family &amp; Individual</a:t>
                      </a:r>
                    </a:p>
                  </a:txBody>
                  <a:tcPr/>
                </a:tc>
                <a:tc>
                  <a:txBody>
                    <a:bodyPr/>
                    <a:lstStyle/>
                    <a:p>
                      <a:pPr algn="ctr"/>
                      <a:r>
                        <a:rPr lang="en-US" dirty="0">
                          <a:latin typeface="Calibri" pitchFamily="34" charset="0"/>
                        </a:rPr>
                        <a:t>Community Living</a:t>
                      </a:r>
                    </a:p>
                  </a:txBody>
                  <a:tcPr/>
                </a:tc>
                <a:extLst>
                  <a:ext uri="{0D108BD9-81ED-4DB2-BD59-A6C34878D82A}">
                    <a16:rowId xmlns="" xmlns:a16="http://schemas.microsoft.com/office/drawing/2014/main" val="10000"/>
                  </a:ext>
                </a:extLst>
              </a:tr>
              <a:tr h="503936">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a:latin typeface="Calibri" pitchFamily="34" charset="0"/>
                          <a:ea typeface="Calibri"/>
                          <a:cs typeface="Times New Roman"/>
                        </a:rPr>
                        <a:t>Assistive Technology</a:t>
                      </a: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sym typeface="Wingdings"/>
                        </a:rPr>
                        <a:t></a:t>
                      </a:r>
                      <a:endParaRPr lang="en-US" sz="2800" dirty="0">
                        <a:latin typeface="Calibri" pitchFamily="34" charset="0"/>
                      </a:endParaRPr>
                    </a:p>
                  </a:txBody>
                  <a:tcPr/>
                </a:tc>
                <a:extLst>
                  <a:ext uri="{0D108BD9-81ED-4DB2-BD59-A6C34878D82A}">
                    <a16:rowId xmlns="" xmlns:a16="http://schemas.microsoft.com/office/drawing/2014/main" val="10001"/>
                  </a:ext>
                </a:extLst>
              </a:tr>
              <a:tr h="149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Calibri" pitchFamily="34" charset="0"/>
                          <a:ea typeface="Calibri"/>
                          <a:cs typeface="Times New Roman"/>
                        </a:rPr>
                        <a:t>Individual and</a:t>
                      </a:r>
                      <a:r>
                        <a:rPr lang="en-US" sz="1800" baseline="0" dirty="0" smtClean="0">
                          <a:solidFill>
                            <a:schemeClr val="tx1"/>
                          </a:solidFill>
                          <a:latin typeface="Calibri" pitchFamily="34" charset="0"/>
                          <a:ea typeface="Calibri"/>
                          <a:cs typeface="Times New Roman"/>
                        </a:rPr>
                        <a:t> Family Caregiver Training</a:t>
                      </a:r>
                      <a:endParaRPr lang="en-US" sz="1800" dirty="0">
                        <a:solidFill>
                          <a:schemeClr val="tx1"/>
                        </a:solidFill>
                        <a:latin typeface="Calibri" pitchFamily="34" charset="0"/>
                        <a:ea typeface="Calibri"/>
                        <a:cs typeface="Times New Roman"/>
                      </a:endParaRPr>
                    </a:p>
                  </a:txBody>
                  <a:tcPr/>
                </a:tc>
                <a:tc>
                  <a:txBody>
                    <a:bodyPr/>
                    <a:lstStyle/>
                    <a:p>
                      <a:pPr algn="ctr"/>
                      <a:endParaRPr lang="en-US" sz="2800" dirty="0">
                        <a:latin typeface="Calibri" pitchFamily="34" charset="0"/>
                      </a:endParaRPr>
                    </a:p>
                  </a:txBody>
                  <a:tcPr/>
                </a:tc>
                <a:tc>
                  <a:txBody>
                    <a:bodyPr/>
                    <a:lstStyle/>
                    <a:p>
                      <a:pPr algn="ctr"/>
                      <a:r>
                        <a:rPr lang="en-US" sz="2800" dirty="0" smtClean="0">
                          <a:solidFill>
                            <a:schemeClr val="tx1"/>
                          </a:solidFill>
                          <a:latin typeface="Calibri" pitchFamily="34" charset="0"/>
                          <a:sym typeface="Wingdings"/>
                        </a:rPr>
                        <a:t></a:t>
                      </a:r>
                      <a:endParaRPr lang="en-US" sz="2800" dirty="0">
                        <a:solidFill>
                          <a:schemeClr val="tx1"/>
                        </a:solidFill>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dirty="0">
                        <a:latin typeface="Calibri" pitchFamily="34" charset="0"/>
                      </a:endParaRPr>
                    </a:p>
                  </a:txBody>
                  <a:tcPr/>
                </a:tc>
              </a:tr>
              <a:tr h="149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Electronic Home-Based Services</a:t>
                      </a: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sym typeface="Wingdings"/>
                        </a:rPr>
                        <a:t></a:t>
                      </a:r>
                      <a:endParaRPr lang="en-US" sz="2800" dirty="0">
                        <a:latin typeface="Calibri" pitchFamily="34" charset="0"/>
                      </a:endParaRPr>
                    </a:p>
                  </a:txBody>
                  <a:tcPr/>
                </a:tc>
                <a:extLst>
                  <a:ext uri="{0D108BD9-81ED-4DB2-BD59-A6C34878D82A}">
                    <a16:rowId xmlns="" xmlns:a16="http://schemas.microsoft.com/office/drawing/2014/main" val="1000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Environmental Modifications</a:t>
                      </a: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sym typeface="Wingdings"/>
                        </a:rPr>
                        <a:t></a:t>
                      </a:r>
                      <a:endParaRPr lang="en-US" sz="2800" dirty="0">
                        <a:latin typeface="Calibri" pitchFamily="34" charset="0"/>
                      </a:endParaRPr>
                    </a:p>
                  </a:txBody>
                  <a:tcPr/>
                </a:tc>
                <a:extLst>
                  <a:ext uri="{0D108BD9-81ED-4DB2-BD59-A6C34878D82A}">
                    <a16:rowId xmlns=""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ea typeface="Calibri"/>
                          <a:cs typeface="Times New Roman"/>
                        </a:rPr>
                        <a:t>Transition Services</a:t>
                      </a: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algn="ctr"/>
                      <a:r>
                        <a:rPr lang="en-US" sz="2800" dirty="0">
                          <a:latin typeface="Calibri" pitchFamily="34" charset="0"/>
                          <a:sym typeface="Wingdings"/>
                        </a:rPr>
                        <a:t></a:t>
                      </a:r>
                      <a:endParaRPr lang="en-US" sz="28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itchFamily="34" charset="0"/>
                          <a:sym typeface="Wingdings"/>
                        </a:rPr>
                        <a:t></a:t>
                      </a:r>
                      <a:endParaRPr lang="en-US" sz="2800" dirty="0">
                        <a:latin typeface="Calibri" pitchFamily="34" charset="0"/>
                      </a:endParaRPr>
                    </a:p>
                  </a:txBody>
                  <a:tcPr/>
                </a:tc>
                <a:extLst>
                  <a:ext uri="{0D108BD9-81ED-4DB2-BD59-A6C34878D82A}">
                    <a16:rowId xmlns="" xmlns:a16="http://schemas.microsoft.com/office/drawing/2014/main" val="10007"/>
                  </a:ext>
                </a:extLst>
              </a:tr>
            </a:tbl>
          </a:graphicData>
        </a:graphic>
      </p:graphicFrame>
      <p:sp>
        <p:nvSpPr>
          <p:cNvPr id="4" name="Rectangle 3"/>
          <p:cNvSpPr/>
          <p:nvPr/>
        </p:nvSpPr>
        <p:spPr bwMode="auto">
          <a:xfrm>
            <a:off x="0" y="6172200"/>
            <a:ext cx="9144000" cy="685800"/>
          </a:xfrm>
          <a:prstGeom prst="rect">
            <a:avLst/>
          </a:prstGeom>
          <a:solidFill>
            <a:srgbClr val="FF993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8" name="Rectangle 7"/>
          <p:cNvSpPr/>
          <p:nvPr/>
        </p:nvSpPr>
        <p:spPr>
          <a:xfrm>
            <a:off x="4187094" y="457200"/>
            <a:ext cx="4347306" cy="677108"/>
          </a:xfrm>
          <a:prstGeom prst="rect">
            <a:avLst/>
          </a:prstGeom>
        </p:spPr>
        <p:txBody>
          <a:bodyPr wrap="square">
            <a:spAutoFit/>
          </a:bodyPr>
          <a:lstStyle/>
          <a:p>
            <a:r>
              <a:rPr lang="en-US" dirty="0">
                <a:solidFill>
                  <a:srgbClr val="FFFFFF"/>
                </a:solidFill>
                <a:latin typeface="Calibri" pitchFamily="34" charset="0"/>
              </a:rPr>
              <a:t>Additional Options</a:t>
            </a:r>
          </a:p>
        </p:txBody>
      </p:sp>
      <p:pic>
        <p:nvPicPr>
          <p:cNvPr id="9" name="Picture 8" descr="3105085360_09b44f77d6_z.jpg"/>
          <p:cNvPicPr>
            <a:picLocks noChangeAspect="1"/>
          </p:cNvPicPr>
          <p:nvPr/>
        </p:nvPicPr>
        <p:blipFill>
          <a:blip r:embed="rId3" cstate="print"/>
          <a:stretch>
            <a:fillRect/>
          </a:stretch>
        </p:blipFill>
        <p:spPr>
          <a:xfrm>
            <a:off x="304800" y="5943600"/>
            <a:ext cx="11430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390261258"/>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667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Assistive Technology</a:t>
            </a:r>
          </a:p>
        </p:txBody>
      </p:sp>
      <p:sp>
        <p:nvSpPr>
          <p:cNvPr id="25" name="Rectangle 24"/>
          <p:cNvSpPr/>
          <p:nvPr/>
        </p:nvSpPr>
        <p:spPr>
          <a:xfrm>
            <a:off x="609600" y="2362200"/>
            <a:ext cx="5867400" cy="1569660"/>
          </a:xfrm>
          <a:prstGeom prst="rect">
            <a:avLst/>
          </a:prstGeom>
        </p:spPr>
        <p:txBody>
          <a:bodyPr wrap="square">
            <a:spAutoFit/>
          </a:bodyPr>
          <a:lstStyle/>
          <a:p>
            <a:pPr algn="l"/>
            <a:r>
              <a:rPr lang="en-US" sz="2400" dirty="0">
                <a:solidFill>
                  <a:schemeClr val="tx1"/>
                </a:solidFill>
                <a:latin typeface="Calibri" pitchFamily="34" charset="0"/>
              </a:rPr>
              <a:t>Specialized equipment that increase abilities in daily living or assists with enhancing communication. May also include items for life support. </a:t>
            </a:r>
            <a:endParaRPr lang="en-US" sz="1400" dirty="0">
              <a:solidFill>
                <a:schemeClr val="tx1"/>
              </a:solidFill>
              <a:latin typeface="Calibri" pitchFamily="34" charset="0"/>
            </a:endParaRPr>
          </a:p>
        </p:txBody>
      </p:sp>
      <p:sp>
        <p:nvSpPr>
          <p:cNvPr id="37" name="Rectangle 36"/>
          <p:cNvSpPr/>
          <p:nvPr/>
        </p:nvSpPr>
        <p:spPr bwMode="auto">
          <a:xfrm>
            <a:off x="7162800" y="39624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Up to  $5000/per </a:t>
            </a:r>
            <a:r>
              <a:rPr lang="en-US" sz="1400" b="1" dirty="0" smtClean="0">
                <a:solidFill>
                  <a:schemeClr val="tx1"/>
                </a:solidFill>
                <a:latin typeface="Calibri" pitchFamily="34" charset="0"/>
              </a:rPr>
              <a:t>calendar</a:t>
            </a:r>
            <a:r>
              <a:rPr kumimoji="0" lang="en-US" sz="1400" b="1" i="0" u="none" strike="noStrike" cap="none" normalizeH="0" dirty="0" smtClean="0">
                <a:ln>
                  <a:noFill/>
                </a:ln>
                <a:solidFill>
                  <a:schemeClr val="tx1"/>
                </a:solidFill>
                <a:effectLst/>
                <a:latin typeface="Calibri" pitchFamily="34" charset="0"/>
              </a:rPr>
              <a:t> </a:t>
            </a:r>
            <a:r>
              <a:rPr kumimoji="0" lang="en-US" sz="1400" b="1" i="0" u="none" strike="noStrike" cap="none" normalizeH="0" dirty="0">
                <a:ln>
                  <a:noFill/>
                </a:ln>
                <a:solidFill>
                  <a:schemeClr val="tx1"/>
                </a:solidFill>
                <a:effectLst/>
                <a:latin typeface="Calibri" pitchFamily="34" charset="0"/>
              </a:rPr>
              <a:t>year</a:t>
            </a:r>
            <a:endParaRPr kumimoji="0" lang="en-US" sz="1400" b="1" i="0" u="none" strike="noStrike" cap="none" normalizeH="0" baseline="0" dirty="0">
              <a:ln>
                <a:noFill/>
              </a:ln>
              <a:solidFill>
                <a:schemeClr val="tx1"/>
              </a:solidFill>
              <a:effectLst/>
              <a:latin typeface="Calibri" pitchFamily="34" charset="0"/>
            </a:endParaRPr>
          </a:p>
        </p:txBody>
      </p:sp>
      <p:sp>
        <p:nvSpPr>
          <p:cNvPr id="38" name="TextBox 37"/>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45" name="Rectangle 44"/>
          <p:cNvSpPr/>
          <p:nvPr/>
        </p:nvSpPr>
        <p:spPr bwMode="auto">
          <a:xfrm>
            <a:off x="7162800" y="2362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6" name="Rectangle 45"/>
          <p:cNvSpPr/>
          <p:nvPr/>
        </p:nvSpPr>
        <p:spPr bwMode="auto">
          <a:xfrm>
            <a:off x="7162800" y="2743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7" name="Rectangle 46"/>
          <p:cNvSpPr/>
          <p:nvPr/>
        </p:nvSpPr>
        <p:spPr bwMode="auto">
          <a:xfrm>
            <a:off x="7162800" y="3124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2" name="Rectangle 51"/>
          <p:cNvSpPr/>
          <p:nvPr/>
        </p:nvSpPr>
        <p:spPr bwMode="auto">
          <a:xfrm>
            <a:off x="7162800" y="35052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smtClean="0">
                <a:latin typeface="Calibri" pitchFamily="34" charset="0"/>
              </a:rPr>
              <a:t>Limit</a:t>
            </a:r>
            <a:endParaRPr kumimoji="0" lang="en-US" sz="1600" b="1" i="0" u="none" strike="noStrike" cap="none" normalizeH="0" baseline="0" dirty="0">
              <a:ln>
                <a:noFill/>
              </a:ln>
              <a:solidFill>
                <a:schemeClr val="bg1"/>
              </a:solidFill>
              <a:effectLst/>
              <a:latin typeface="Calibri" pitchFamily="34" charset="0"/>
            </a:endParaRPr>
          </a:p>
        </p:txBody>
      </p:sp>
      <p:sp>
        <p:nvSpPr>
          <p:cNvPr id="29" name="Rectangle 28"/>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6" name="Rectangle 35"/>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
        <p:nvSpPr>
          <p:cNvPr id="16" name="Rectangle 15"/>
          <p:cNvSpPr/>
          <p:nvPr/>
        </p:nvSpPr>
        <p:spPr bwMode="auto">
          <a:xfrm rot="20915557">
            <a:off x="4064688" y="42255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7" name="TextBox 16"/>
          <p:cNvSpPr txBox="1"/>
          <p:nvPr/>
        </p:nvSpPr>
        <p:spPr>
          <a:xfrm rot="20919431">
            <a:off x="3980648" y="424714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No changes!</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81200"/>
            <a:ext cx="2057400" cy="2514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228600" y="2209800"/>
            <a:ext cx="6781800" cy="461665"/>
          </a:xfrm>
          <a:prstGeom prst="rect">
            <a:avLst/>
          </a:prstGeom>
          <a:noFill/>
          <a:ln w="9525">
            <a:noFill/>
            <a:miter lim="800000"/>
            <a:headEnd/>
            <a:tailEnd/>
          </a:ln>
        </p:spPr>
        <p:txBody>
          <a:bodyPr wrap="square">
            <a:spAutoFit/>
          </a:bodyPr>
          <a:lstStyle/>
          <a:p>
            <a:pPr algn="l"/>
            <a:r>
              <a:rPr lang="en-US" sz="2400" b="1" u="sng" dirty="0">
                <a:solidFill>
                  <a:schemeClr val="tx1"/>
                </a:solidFill>
                <a:latin typeface="Calibri" pitchFamily="34" charset="0"/>
                <a:ea typeface="Calibri"/>
                <a:cs typeface="Times New Roman"/>
              </a:rPr>
              <a:t>Electronic Home-Based Services</a:t>
            </a:r>
          </a:p>
        </p:txBody>
      </p:sp>
      <p:sp>
        <p:nvSpPr>
          <p:cNvPr id="36" name="Rectangle 35"/>
          <p:cNvSpPr/>
          <p:nvPr/>
        </p:nvSpPr>
        <p:spPr>
          <a:xfrm>
            <a:off x="304800" y="2819400"/>
            <a:ext cx="6096000" cy="2092881"/>
          </a:xfrm>
          <a:prstGeom prst="rect">
            <a:avLst/>
          </a:prstGeom>
        </p:spPr>
        <p:txBody>
          <a:bodyPr wrap="square">
            <a:spAutoFit/>
          </a:bodyPr>
          <a:lstStyle/>
          <a:p>
            <a:pPr algn="l"/>
            <a:r>
              <a:rPr lang="en-US" sz="2000" dirty="0">
                <a:solidFill>
                  <a:schemeClr val="tx1"/>
                </a:solidFill>
                <a:latin typeface="Calibri" pitchFamily="34" charset="0"/>
              </a:rPr>
              <a:t>Goods and services based on Smart Home© technology.   </a:t>
            </a:r>
          </a:p>
          <a:p>
            <a:pPr algn="l"/>
            <a:r>
              <a:rPr lang="en-US" sz="2000" dirty="0">
                <a:solidFill>
                  <a:schemeClr val="tx1"/>
                </a:solidFill>
                <a:latin typeface="Calibri" pitchFamily="34" charset="0"/>
              </a:rPr>
              <a:t>This includes the purchases of electronic devices, software, services, and supplies that enable individuals to access technology that can be used in the individual’s residence to support greater independence and self-determination. </a:t>
            </a:r>
            <a:endParaRPr lang="en-US" sz="2000" dirty="0">
              <a:latin typeface="Calibri" pitchFamily="34" charset="0"/>
            </a:endParaRPr>
          </a:p>
        </p:txBody>
      </p:sp>
      <p:sp>
        <p:nvSpPr>
          <p:cNvPr id="27" name="TextBox 26"/>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47" name="Rectangle 4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8" name="Rectangle 47"/>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9" name="Rectangle 48"/>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3" name="Rectangle 52"/>
          <p:cNvSpPr/>
          <p:nvPr/>
        </p:nvSpPr>
        <p:spPr bwMode="auto">
          <a:xfrm>
            <a:off x="7162800"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smtClean="0">
                <a:latin typeface="Calibri" pitchFamily="34" charset="0"/>
              </a:rPr>
              <a:t>Limit</a:t>
            </a:r>
            <a:endParaRPr kumimoji="0" lang="en-US" sz="1600" b="1" i="0" u="none" strike="noStrike" cap="none" normalizeH="0" baseline="0" dirty="0">
              <a:ln>
                <a:noFill/>
              </a:ln>
              <a:solidFill>
                <a:schemeClr val="bg1"/>
              </a:solidFill>
              <a:effectLst/>
              <a:latin typeface="Calibri" pitchFamily="34" charset="0"/>
            </a:endParaRPr>
          </a:p>
        </p:txBody>
      </p:sp>
      <p:sp>
        <p:nvSpPr>
          <p:cNvPr id="54" name="Rectangle 53"/>
          <p:cNvSpPr/>
          <p:nvPr/>
        </p:nvSpPr>
        <p:spPr bwMode="auto">
          <a:xfrm>
            <a:off x="7162800" y="4038600"/>
            <a:ext cx="18288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b="1" dirty="0">
                <a:solidFill>
                  <a:sysClr val="windowText" lastClr="000000"/>
                </a:solidFill>
                <a:latin typeface="Calibri" pitchFamily="34" charset="0"/>
              </a:rPr>
              <a:t>Up to $5000 annually</a:t>
            </a:r>
            <a:endParaRPr kumimoji="0" lang="en-US" sz="1400" b="1" i="0" u="none" strike="noStrike" cap="none" normalizeH="0" baseline="0" dirty="0">
              <a:ln>
                <a:noFill/>
              </a:ln>
              <a:solidFill>
                <a:sysClr val="windowText" lastClr="000000"/>
              </a:solidFill>
              <a:effectLst/>
              <a:latin typeface="Calibri" pitchFamily="34" charset="0"/>
            </a:endParaRPr>
          </a:p>
        </p:txBody>
      </p:sp>
      <p:sp>
        <p:nvSpPr>
          <p:cNvPr id="55" name="Rectangle 54"/>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6" name="Rectangle 55"/>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
        <p:nvSpPr>
          <p:cNvPr id="57" name="Rectangle 56"/>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8" name="TextBox 57"/>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Electronic Home-Based Services</a:t>
            </a:r>
          </a:p>
        </p:txBody>
      </p:sp>
      <p:sp>
        <p:nvSpPr>
          <p:cNvPr id="27" name="Rectangle 26"/>
          <p:cNvSpPr/>
          <p:nvPr/>
        </p:nvSpPr>
        <p:spPr>
          <a:xfrm>
            <a:off x="457200" y="3962400"/>
            <a:ext cx="5943600" cy="1631216"/>
          </a:xfrm>
          <a:prstGeom prst="rect">
            <a:avLst/>
          </a:prstGeom>
        </p:spPr>
        <p:txBody>
          <a:bodyPr wrap="square">
            <a:spAutoFit/>
          </a:bodyPr>
          <a:lstStyle/>
          <a:p>
            <a:pPr algn="l">
              <a:buClr>
                <a:srgbClr val="00B050"/>
              </a:buClr>
              <a:buFont typeface="Wingdings" pitchFamily="2" charset="2"/>
              <a:buChar char="ü"/>
            </a:pPr>
            <a:r>
              <a:rPr lang="en-US" sz="2000" dirty="0">
                <a:solidFill>
                  <a:schemeClr val="tx1"/>
                </a:solidFill>
                <a:latin typeface="Calibri" pitchFamily="34" charset="0"/>
              </a:rPr>
              <a:t> Preliminary assessment related to needs</a:t>
            </a:r>
          </a:p>
          <a:p>
            <a:pPr algn="l">
              <a:buClr>
                <a:srgbClr val="00B050"/>
              </a:buClr>
              <a:buFont typeface="Wingdings" pitchFamily="2" charset="2"/>
              <a:buChar char="ü"/>
            </a:pPr>
            <a:r>
              <a:rPr lang="en-US" sz="2000" dirty="0">
                <a:solidFill>
                  <a:schemeClr val="tx1"/>
                </a:solidFill>
                <a:latin typeface="Calibri" pitchFamily="34" charset="0"/>
              </a:rPr>
              <a:t> Acquisition, training and use of goods and services </a:t>
            </a:r>
          </a:p>
          <a:p>
            <a:pPr marL="234950" indent="-234950" algn="l">
              <a:buClr>
                <a:srgbClr val="00B050"/>
              </a:buClr>
              <a:buFont typeface="Wingdings" pitchFamily="2" charset="2"/>
              <a:buChar char="ü"/>
            </a:pPr>
            <a:r>
              <a:rPr lang="en-US" sz="2000" dirty="0">
                <a:solidFill>
                  <a:schemeClr val="tx1"/>
                </a:solidFill>
                <a:latin typeface="Calibri" pitchFamily="34" charset="0"/>
              </a:rPr>
              <a:t> Ongoing maintenance and monitoring of services to  facilitate outcomes in person-centered plan</a:t>
            </a:r>
          </a:p>
        </p:txBody>
      </p:sp>
      <p:sp>
        <p:nvSpPr>
          <p:cNvPr id="35" name="Rectangle 34"/>
          <p:cNvSpPr/>
          <p:nvPr/>
        </p:nvSpPr>
        <p:spPr>
          <a:xfrm>
            <a:off x="304800" y="3352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a:t>
            </a:r>
          </a:p>
        </p:txBody>
      </p:sp>
      <p:sp>
        <p:nvSpPr>
          <p:cNvPr id="47" name="Right Arrow 46"/>
          <p:cNvSpPr/>
          <p:nvPr/>
        </p:nvSpPr>
        <p:spPr bwMode="auto">
          <a:xfrm>
            <a:off x="7010400" y="4495800"/>
            <a:ext cx="1600200" cy="1066800"/>
          </a:xfrm>
          <a:prstGeom prst="rightArrow">
            <a:avLst/>
          </a:prstGeom>
          <a:solidFill>
            <a:srgbClr val="0B2D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pic>
        <p:nvPicPr>
          <p:cNvPr id="20" name="Picture 19" descr="image-20150120-24438-1m5z3c7.jpg"/>
          <p:cNvPicPr>
            <a:picLocks noChangeAspect="1"/>
          </p:cNvPicPr>
          <p:nvPr/>
        </p:nvPicPr>
        <p:blipFill>
          <a:blip r:embed="rId3" cstate="print"/>
          <a:stretch>
            <a:fillRect/>
          </a:stretch>
        </p:blipFill>
        <p:spPr>
          <a:xfrm>
            <a:off x="5715000" y="1547872"/>
            <a:ext cx="3195616"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Rectangle 20"/>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Rectangle 21"/>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1000"/>
                                        <p:tgtEl>
                                          <p:spTgt spid="27">
                                            <p:txEl>
                                              <p:pRg st="1" end="1"/>
                                            </p:txEl>
                                          </p:spTgt>
                                        </p:tgtEl>
                                      </p:cBhvr>
                                    </p:animEffect>
                                    <p:anim calcmode="lin" valueType="num">
                                      <p:cBhvr>
                                        <p:cTn id="13"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1000"/>
                                        <p:tgtEl>
                                          <p:spTgt spid="27">
                                            <p:txEl>
                                              <p:pRg st="2" end="2"/>
                                            </p:txEl>
                                          </p:spTgt>
                                        </p:tgtEl>
                                      </p:cBhvr>
                                    </p:animEffect>
                                    <p:anim calcmode="lin" valueType="num">
                                      <p:cBhvr>
                                        <p:cTn id="18"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
                                            <p:txEl>
                                              <p:pRg st="2" end="2"/>
                                            </p:txEl>
                                          </p:spTgt>
                                        </p:tgtEl>
                                        <p:attrNameLst>
                                          <p:attrName>ppt_y</p:attrName>
                                        </p:attrNameLst>
                                      </p:cBhvr>
                                      <p:tavLst>
                                        <p:tav tm="0">
                                          <p:val>
                                            <p:strVal val="#ppt_y-.1"/>
                                          </p:val>
                                        </p:tav>
                                        <p:tav tm="100000">
                                          <p:val>
                                            <p:strVal val="#ppt_y"/>
                                          </p:val>
                                        </p:tav>
                                      </p:tavLst>
                                    </p:anim>
                                  </p:childTnLst>
                                </p:cTn>
                              </p:par>
                              <p:par>
                                <p:cTn id="20" presetID="55"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strVal val="#ppt_w*0.7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animEffect transition="in" filter="fade">
                                      <p:cBhvr>
                                        <p:cTn id="2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allAtOnce"/>
      <p:bldP spid="47"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Electronic Home-Based Services</a:t>
            </a:r>
          </a:p>
        </p:txBody>
      </p:sp>
      <p:sp>
        <p:nvSpPr>
          <p:cNvPr id="35" name="Rectangle 34"/>
          <p:cNvSpPr/>
          <p:nvPr/>
        </p:nvSpPr>
        <p:spPr>
          <a:xfrm>
            <a:off x="3048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items and services must….</a:t>
            </a:r>
          </a:p>
        </p:txBody>
      </p:sp>
      <p:sp>
        <p:nvSpPr>
          <p:cNvPr id="19" name="Rectangle 18"/>
          <p:cNvSpPr/>
          <p:nvPr/>
        </p:nvSpPr>
        <p:spPr>
          <a:xfrm>
            <a:off x="228600" y="2743200"/>
            <a:ext cx="8763000" cy="2246769"/>
          </a:xfrm>
          <a:prstGeom prst="rect">
            <a:avLst/>
          </a:prstGeom>
        </p:spPr>
        <p:txBody>
          <a:bodyPr wrap="square">
            <a:spAutoFit/>
          </a:bodyPr>
          <a:lstStyle/>
          <a:p>
            <a:pPr algn="l">
              <a:buClr>
                <a:srgbClr val="00B050"/>
              </a:buClr>
              <a:buFont typeface="Wingdings" pitchFamily="2" charset="2"/>
              <a:buChar char="ü"/>
            </a:pPr>
            <a:r>
              <a:rPr lang="en-US" sz="2000" dirty="0">
                <a:solidFill>
                  <a:schemeClr val="tx1"/>
                </a:solidFill>
                <a:latin typeface="Calibri" pitchFamily="34" charset="0"/>
              </a:rPr>
              <a:t> decrease the need for other Medicaid services (e.g., reliance on staff supports) </a:t>
            </a:r>
          </a:p>
          <a:p>
            <a:pPr algn="l">
              <a:buClr>
                <a:srgbClr val="00B050"/>
              </a:buClr>
            </a:pPr>
            <a:r>
              <a:rPr lang="en-US" sz="2000" b="1" dirty="0">
                <a:solidFill>
                  <a:schemeClr val="tx1"/>
                </a:solidFill>
                <a:latin typeface="Calibri" pitchFamily="34" charset="0"/>
              </a:rPr>
              <a:t>         AND/OR </a:t>
            </a:r>
          </a:p>
          <a:p>
            <a:pPr algn="l">
              <a:buClr>
                <a:srgbClr val="00B050"/>
              </a:buClr>
              <a:buFont typeface="Wingdings" pitchFamily="2" charset="2"/>
              <a:buChar char="ü"/>
            </a:pPr>
            <a:r>
              <a:rPr lang="en-US" sz="2000" dirty="0">
                <a:solidFill>
                  <a:schemeClr val="tx1"/>
                </a:solidFill>
                <a:latin typeface="Calibri" pitchFamily="34" charset="0"/>
              </a:rPr>
              <a:t> promote inclusion in the community </a:t>
            </a:r>
          </a:p>
          <a:p>
            <a:pPr algn="l">
              <a:buClr>
                <a:srgbClr val="00B050"/>
              </a:buClr>
            </a:pPr>
            <a:r>
              <a:rPr lang="en-US" sz="2000" b="1" dirty="0">
                <a:solidFill>
                  <a:schemeClr val="tx1"/>
                </a:solidFill>
                <a:latin typeface="Calibri" pitchFamily="34" charset="0"/>
              </a:rPr>
              <a:t>         AND/OR </a:t>
            </a:r>
          </a:p>
          <a:p>
            <a:pPr algn="l">
              <a:buClr>
                <a:srgbClr val="00B050"/>
              </a:buClr>
              <a:buFont typeface="Wingdings" pitchFamily="2" charset="2"/>
              <a:buChar char="ü"/>
            </a:pPr>
            <a:r>
              <a:rPr lang="en-US" sz="2000" dirty="0">
                <a:solidFill>
                  <a:schemeClr val="tx1"/>
                </a:solidFill>
                <a:latin typeface="Calibri" pitchFamily="34" charset="0"/>
              </a:rPr>
              <a:t> increase the individual’s safety in the home environment</a:t>
            </a:r>
            <a:endParaRPr lang="en-US" sz="2000" dirty="0">
              <a:latin typeface="Calibri" pitchFamily="34" charset="0"/>
            </a:endParaRPr>
          </a:p>
        </p:txBody>
      </p:sp>
      <p:sp>
        <p:nvSpPr>
          <p:cNvPr id="20" name="Rectangle 19"/>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Electronic Home-Based Services</a:t>
            </a:r>
          </a:p>
        </p:txBody>
      </p:sp>
      <p:sp>
        <p:nvSpPr>
          <p:cNvPr id="35" name="Rectangle 34"/>
          <p:cNvSpPr/>
          <p:nvPr/>
        </p:nvSpPr>
        <p:spPr>
          <a:xfrm>
            <a:off x="381000" y="2286000"/>
            <a:ext cx="8382000" cy="1015663"/>
          </a:xfrm>
          <a:prstGeom prst="rect">
            <a:avLst/>
          </a:prstGeom>
        </p:spPr>
        <p:txBody>
          <a:bodyPr wrap="square">
            <a:spAutoFit/>
          </a:bodyPr>
          <a:lstStyle/>
          <a:p>
            <a:pPr algn="l"/>
            <a:r>
              <a:rPr lang="en-US" sz="2000" dirty="0">
                <a:solidFill>
                  <a:schemeClr val="tx1"/>
                </a:solidFill>
                <a:latin typeface="Calibri" pitchFamily="34" charset="0"/>
              </a:rPr>
              <a:t>The provider of ongoing electronic monitoring systems must provide an </a:t>
            </a:r>
            <a:r>
              <a:rPr lang="en-US" sz="2000" b="1" dirty="0">
                <a:solidFill>
                  <a:schemeClr val="tx1"/>
                </a:solidFill>
                <a:latin typeface="Calibri" pitchFamily="34" charset="0"/>
              </a:rPr>
              <a:t>emergency response center </a:t>
            </a:r>
            <a:r>
              <a:rPr lang="en-US" sz="2000" dirty="0">
                <a:solidFill>
                  <a:schemeClr val="tx1"/>
                </a:solidFill>
                <a:latin typeface="Calibri" pitchFamily="34" charset="0"/>
              </a:rPr>
              <a:t>with fully trained operators 24-hours a day, 365, or 366, days per year as appropriate.</a:t>
            </a:r>
          </a:p>
        </p:txBody>
      </p:sp>
      <p:sp>
        <p:nvSpPr>
          <p:cNvPr id="36" name="Rectangle 35"/>
          <p:cNvSpPr/>
          <p:nvPr/>
        </p:nvSpPr>
        <p:spPr>
          <a:xfrm>
            <a:off x="381000" y="3276600"/>
            <a:ext cx="8610600" cy="707886"/>
          </a:xfrm>
          <a:prstGeom prst="rect">
            <a:avLst/>
          </a:prstGeom>
        </p:spPr>
        <p:txBody>
          <a:bodyPr wrap="square">
            <a:spAutoFit/>
          </a:bodyPr>
          <a:lstStyle/>
          <a:p>
            <a:pPr algn="l"/>
            <a:r>
              <a:rPr lang="en-US" sz="2000" dirty="0">
                <a:solidFill>
                  <a:srgbClr val="000000"/>
                </a:solidFill>
                <a:latin typeface="Calibri" pitchFamily="34" charset="0"/>
              </a:rPr>
              <a:t>When </a:t>
            </a:r>
            <a:r>
              <a:rPr lang="en-US" sz="2000" b="1" dirty="0">
                <a:solidFill>
                  <a:srgbClr val="000000"/>
                </a:solidFill>
                <a:latin typeface="Calibri" pitchFamily="34" charset="0"/>
              </a:rPr>
              <a:t>emergencies</a:t>
            </a:r>
            <a:r>
              <a:rPr lang="en-US" sz="2000" dirty="0">
                <a:solidFill>
                  <a:srgbClr val="000000"/>
                </a:solidFill>
                <a:latin typeface="Calibri" pitchFamily="34" charset="0"/>
              </a:rPr>
              <a:t> occur the provider must notify the appropriate responding organization or an emergency responder that the individual needs help. </a:t>
            </a:r>
            <a:endParaRPr lang="en-US" dirty="0"/>
          </a:p>
        </p:txBody>
      </p:sp>
      <p:sp>
        <p:nvSpPr>
          <p:cNvPr id="37" name="Rectangle 36"/>
          <p:cNvSpPr/>
          <p:nvPr/>
        </p:nvSpPr>
        <p:spPr>
          <a:xfrm>
            <a:off x="381000" y="4114800"/>
            <a:ext cx="8077200" cy="1015663"/>
          </a:xfrm>
          <a:prstGeom prst="rect">
            <a:avLst/>
          </a:prstGeom>
        </p:spPr>
        <p:txBody>
          <a:bodyPr wrap="square">
            <a:spAutoFit/>
          </a:bodyPr>
          <a:lstStyle/>
          <a:p>
            <a:pPr algn="l"/>
            <a:r>
              <a:rPr lang="en-US" sz="2000" dirty="0">
                <a:solidFill>
                  <a:srgbClr val="000000"/>
                </a:solidFill>
                <a:latin typeface="Calibri" pitchFamily="34" charset="0"/>
              </a:rPr>
              <a:t>The provider is responsible to </a:t>
            </a:r>
            <a:r>
              <a:rPr lang="en-US" sz="2000" b="1" dirty="0">
                <a:solidFill>
                  <a:srgbClr val="000000"/>
                </a:solidFill>
                <a:latin typeface="Calibri" pitchFamily="34" charset="0"/>
              </a:rPr>
              <a:t>furnish, install, maintain, test and train </a:t>
            </a:r>
            <a:r>
              <a:rPr lang="en-US" sz="2000" dirty="0">
                <a:solidFill>
                  <a:srgbClr val="000000"/>
                </a:solidFill>
                <a:latin typeface="Calibri" pitchFamily="34" charset="0"/>
              </a:rPr>
              <a:t>family/caregivers on the items and services and replace or repair items within 24 hours of notice.</a:t>
            </a:r>
            <a:endParaRPr lang="en-US" dirty="0"/>
          </a:p>
        </p:txBody>
      </p:sp>
      <p:sp>
        <p:nvSpPr>
          <p:cNvPr id="20" name="Rectangle 19"/>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1000"/>
                                        <p:tgtEl>
                                          <p:spTgt spid="37">
                                            <p:txEl>
                                              <p:pRg st="0" end="0"/>
                                            </p:txEl>
                                          </p:spTgt>
                                        </p:tgtEl>
                                      </p:cBhvr>
                                    </p:animEffect>
                                    <p:anim calcmode="lin" valueType="num">
                                      <p:cBhvr>
                                        <p:cTn id="1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Electronic Home-Based Services</a:t>
            </a:r>
          </a:p>
        </p:txBody>
      </p:sp>
      <p:sp>
        <p:nvSpPr>
          <p:cNvPr id="36" name="Rectangle 35"/>
          <p:cNvSpPr/>
          <p:nvPr/>
        </p:nvSpPr>
        <p:spPr>
          <a:xfrm>
            <a:off x="381000" y="2362200"/>
            <a:ext cx="8305800" cy="1938992"/>
          </a:xfrm>
          <a:prstGeom prst="rect">
            <a:avLst/>
          </a:prstGeom>
        </p:spPr>
        <p:txBody>
          <a:bodyPr wrap="square">
            <a:spAutoFit/>
          </a:bodyPr>
          <a:lstStyle/>
          <a:p>
            <a:pPr algn="l"/>
            <a:r>
              <a:rPr lang="en-US" sz="2000" b="1" dirty="0">
                <a:solidFill>
                  <a:schemeClr val="tx1"/>
                </a:solidFill>
                <a:latin typeface="Calibri" pitchFamily="34" charset="0"/>
              </a:rPr>
              <a:t>The technology specialist conducting the </a:t>
            </a:r>
            <a:r>
              <a:rPr lang="en-US" sz="2000" b="1" u="sng" dirty="0">
                <a:solidFill>
                  <a:schemeClr val="tx1"/>
                </a:solidFill>
                <a:latin typeface="Calibri" pitchFamily="34" charset="0"/>
              </a:rPr>
              <a:t>preliminary assessment</a:t>
            </a:r>
            <a:r>
              <a:rPr lang="en-US" sz="2000" b="1" dirty="0">
                <a:solidFill>
                  <a:schemeClr val="tx1"/>
                </a:solidFill>
                <a:latin typeface="Calibri" pitchFamily="34" charset="0"/>
              </a:rPr>
              <a:t> may be:</a:t>
            </a:r>
          </a:p>
          <a:p>
            <a:pPr algn="l">
              <a:buFont typeface="Arial" pitchFamily="34" charset="0"/>
              <a:buChar char="•"/>
            </a:pPr>
            <a:r>
              <a:rPr lang="en-US" sz="2000" dirty="0">
                <a:solidFill>
                  <a:schemeClr val="tx1"/>
                </a:solidFill>
                <a:latin typeface="Calibri" pitchFamily="34" charset="0"/>
              </a:rPr>
              <a:t>  An </a:t>
            </a:r>
            <a:r>
              <a:rPr lang="en-US" sz="2000" b="1" dirty="0">
                <a:solidFill>
                  <a:schemeClr val="tx1"/>
                </a:solidFill>
                <a:latin typeface="Calibri" pitchFamily="34" charset="0"/>
              </a:rPr>
              <a:t>occupational therapist </a:t>
            </a:r>
            <a:r>
              <a:rPr lang="en-US" sz="2000" dirty="0">
                <a:solidFill>
                  <a:schemeClr val="tx1"/>
                </a:solidFill>
                <a:latin typeface="Calibri" pitchFamily="34" charset="0"/>
              </a:rPr>
              <a:t>who is certified by the Commonwealth of Virginia and specializes in assistive technologies, mobile technologies and smart home accommodations for people with developmental disabilities </a:t>
            </a:r>
            <a:r>
              <a:rPr lang="en-US" sz="2000" b="1" dirty="0">
                <a:solidFill>
                  <a:schemeClr val="tx1"/>
                </a:solidFill>
                <a:latin typeface="Calibri" pitchFamily="34" charset="0"/>
              </a:rPr>
              <a:t>or</a:t>
            </a:r>
            <a:r>
              <a:rPr lang="en-US" sz="2000" dirty="0">
                <a:solidFill>
                  <a:schemeClr val="tx1"/>
                </a:solidFill>
                <a:latin typeface="Calibri" pitchFamily="34" charset="0"/>
              </a:rPr>
              <a:t> </a:t>
            </a:r>
          </a:p>
          <a:p>
            <a:pPr algn="l">
              <a:buFont typeface="Arial" pitchFamily="34" charset="0"/>
              <a:buChar char="•"/>
            </a:pPr>
            <a:r>
              <a:rPr lang="en-US" sz="2000" dirty="0">
                <a:solidFill>
                  <a:schemeClr val="tx1"/>
                </a:solidFill>
                <a:latin typeface="Calibri" pitchFamily="34" charset="0"/>
              </a:rPr>
              <a:t> other similarly credentialed specialist</a:t>
            </a:r>
          </a:p>
        </p:txBody>
      </p:sp>
      <p:sp>
        <p:nvSpPr>
          <p:cNvPr id="18" name="Rectangle 17"/>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9" name="Rectangle 18"/>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animEffect transition="in" filter="fade">
                                      <p:cBhvr>
                                        <p:cTn id="7" dur="1000"/>
                                        <p:tgtEl>
                                          <p:spTgt spid="36">
                                            <p:txEl>
                                              <p:pRg st="1" end="1"/>
                                            </p:txEl>
                                          </p:spTgt>
                                        </p:tgtEl>
                                      </p:cBhvr>
                                    </p:animEffect>
                                    <p:anim calcmode="lin" valueType="num">
                                      <p:cBhvr>
                                        <p:cTn id="8"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6">
                                            <p:txEl>
                                              <p:pRg st="2" end="2"/>
                                            </p:txEl>
                                          </p:spTgt>
                                        </p:tgtEl>
                                        <p:attrNameLst>
                                          <p:attrName>style.visibility</p:attrName>
                                        </p:attrNameLst>
                                      </p:cBhvr>
                                      <p:to>
                                        <p:strVal val="visible"/>
                                      </p:to>
                                    </p:set>
                                    <p:animEffect transition="in" filter="fade">
                                      <p:cBhvr>
                                        <p:cTn id="14" dur="1000"/>
                                        <p:tgtEl>
                                          <p:spTgt spid="36">
                                            <p:txEl>
                                              <p:pRg st="2" end="2"/>
                                            </p:txEl>
                                          </p:spTgt>
                                        </p:tgtEl>
                                      </p:cBhvr>
                                    </p:animEffect>
                                    <p:anim calcmode="lin" valueType="num">
                                      <p:cBhvr>
                                        <p:cTn id="15"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667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24" name="Text Box 2"/>
          <p:cNvSpPr txBox="1">
            <a:spLocks noChangeArrowheads="1"/>
          </p:cNvSpPr>
          <p:nvPr/>
        </p:nvSpPr>
        <p:spPr bwMode="auto">
          <a:xfrm>
            <a:off x="317500" y="1579562"/>
            <a:ext cx="6464300" cy="523220"/>
          </a:xfrm>
          <a:prstGeom prst="rect">
            <a:avLst/>
          </a:prstGeom>
          <a:noFill/>
          <a:ln w="9525">
            <a:noFill/>
            <a:miter lim="800000"/>
            <a:headEnd/>
            <a:tailEnd/>
          </a:ln>
        </p:spPr>
        <p:txBody>
          <a:bodyPr wrap="square">
            <a:spAutoFit/>
          </a:bodyPr>
          <a:lstStyle/>
          <a:p>
            <a:pPr algn="l"/>
            <a:r>
              <a:rPr lang="en-US" sz="2800" b="1" u="sng" dirty="0" smtClean="0">
                <a:solidFill>
                  <a:srgbClr val="000000"/>
                </a:solidFill>
                <a:latin typeface="Calibri" pitchFamily="34" charset="0"/>
                <a:ea typeface="Calibri"/>
                <a:cs typeface="Times New Roman"/>
              </a:rPr>
              <a:t>Individual and Family/Caregiver Training</a:t>
            </a:r>
            <a:endParaRPr lang="en-US" sz="2800" b="1" u="sng" dirty="0">
              <a:solidFill>
                <a:srgbClr val="000000"/>
              </a:solidFill>
              <a:latin typeface="Calibri" pitchFamily="34" charset="0"/>
              <a:ea typeface="Calibri"/>
              <a:cs typeface="Times New Roman"/>
            </a:endParaRPr>
          </a:p>
        </p:txBody>
      </p:sp>
      <p:sp>
        <p:nvSpPr>
          <p:cNvPr id="25" name="Rectangle 24"/>
          <p:cNvSpPr/>
          <p:nvPr/>
        </p:nvSpPr>
        <p:spPr>
          <a:xfrm>
            <a:off x="609600" y="2362200"/>
            <a:ext cx="5867400" cy="2308324"/>
          </a:xfrm>
          <a:prstGeom prst="rect">
            <a:avLst/>
          </a:prstGeom>
        </p:spPr>
        <p:txBody>
          <a:bodyPr wrap="square">
            <a:spAutoFit/>
          </a:bodyPr>
          <a:lstStyle/>
          <a:p>
            <a:pPr algn="l"/>
            <a:r>
              <a:rPr lang="en-US" sz="2400" dirty="0" smtClean="0">
                <a:solidFill>
                  <a:srgbClr val="000000"/>
                </a:solidFill>
                <a:latin typeface="Calibri" pitchFamily="34" charset="0"/>
              </a:rPr>
              <a:t>Training and counseling to individuals, families and caregivers to improve supports or educate the individual to gain a better understanding of his/her disability or increase his/her self-determination/self-advocacy abilities. </a:t>
            </a:r>
            <a:endParaRPr lang="en-US" sz="1400" dirty="0">
              <a:solidFill>
                <a:srgbClr val="000000"/>
              </a:solidFill>
              <a:latin typeface="Calibri" pitchFamily="34" charset="0"/>
            </a:endParaRPr>
          </a:p>
        </p:txBody>
      </p:sp>
      <p:sp>
        <p:nvSpPr>
          <p:cNvPr id="37" name="Rectangle 36"/>
          <p:cNvSpPr/>
          <p:nvPr/>
        </p:nvSpPr>
        <p:spPr bwMode="auto">
          <a:xfrm>
            <a:off x="7162800" y="39624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400" b="1" dirty="0">
                <a:solidFill>
                  <a:srgbClr val="000000"/>
                </a:solidFill>
                <a:latin typeface="Calibri" pitchFamily="34" charset="0"/>
              </a:rPr>
              <a:t>Up to  </a:t>
            </a:r>
            <a:r>
              <a:rPr lang="en-US" sz="1400" b="1" dirty="0" smtClean="0">
                <a:solidFill>
                  <a:srgbClr val="000000"/>
                </a:solidFill>
                <a:latin typeface="Calibri" pitchFamily="34" charset="0"/>
              </a:rPr>
              <a:t>80 hours per ISP year</a:t>
            </a:r>
            <a:endParaRPr lang="en-US" sz="1400" b="1" dirty="0">
              <a:solidFill>
                <a:srgbClr val="000000"/>
              </a:solidFill>
              <a:latin typeface="Calibri" pitchFamily="34" charset="0"/>
            </a:endParaRPr>
          </a:p>
        </p:txBody>
      </p:sp>
      <p:sp>
        <p:nvSpPr>
          <p:cNvPr id="38" name="TextBox 37"/>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solidFill>
                  <a:srgbClr val="FFFFFF"/>
                </a:solidFill>
                <a:latin typeface="Calibri" pitchFamily="34" charset="0"/>
              </a:rPr>
              <a:t>Applicable waivers</a:t>
            </a:r>
            <a:endParaRPr lang="en-US" b="1" dirty="0">
              <a:solidFill>
                <a:srgbClr val="FFFFFF"/>
              </a:solidFill>
              <a:latin typeface="Calibri" pitchFamily="34" charset="0"/>
            </a:endParaRPr>
          </a:p>
        </p:txBody>
      </p:sp>
      <p:sp>
        <p:nvSpPr>
          <p:cNvPr id="46" name="Rectangle 45"/>
          <p:cNvSpPr/>
          <p:nvPr/>
        </p:nvSpPr>
        <p:spPr bwMode="auto">
          <a:xfrm>
            <a:off x="7162800" y="27432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b="1" dirty="0">
                <a:solidFill>
                  <a:srgbClr val="000000"/>
                </a:solidFill>
                <a:latin typeface="Calibri" pitchFamily="34" charset="0"/>
              </a:rPr>
              <a:t>Family &amp; Individual</a:t>
            </a:r>
          </a:p>
        </p:txBody>
      </p:sp>
      <p:sp>
        <p:nvSpPr>
          <p:cNvPr id="52" name="Rectangle 51"/>
          <p:cNvSpPr/>
          <p:nvPr/>
        </p:nvSpPr>
        <p:spPr bwMode="auto">
          <a:xfrm>
            <a:off x="7162800" y="35052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600" b="1" dirty="0" smtClean="0">
                <a:solidFill>
                  <a:srgbClr val="FFFFFF"/>
                </a:solidFill>
                <a:latin typeface="Calibri" pitchFamily="34" charset="0"/>
              </a:rPr>
              <a:t>Limit</a:t>
            </a:r>
            <a:endParaRPr lang="en-US" sz="1600" b="1" dirty="0">
              <a:solidFill>
                <a:srgbClr val="FFFFFF"/>
              </a:solidFill>
              <a:latin typeface="Calibri" pitchFamily="34" charset="0"/>
            </a:endParaRPr>
          </a:p>
        </p:txBody>
      </p:sp>
      <p:sp>
        <p:nvSpPr>
          <p:cNvPr id="29" name="Rectangle 28"/>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36" name="Rectangle 35"/>
          <p:cNvSpPr/>
          <p:nvPr/>
        </p:nvSpPr>
        <p:spPr>
          <a:xfrm>
            <a:off x="4187094" y="457200"/>
            <a:ext cx="4347306" cy="677108"/>
          </a:xfrm>
          <a:prstGeom prst="rect">
            <a:avLst/>
          </a:prstGeom>
        </p:spPr>
        <p:txBody>
          <a:bodyPr wrap="square">
            <a:spAutoFit/>
          </a:bodyPr>
          <a:lstStyle/>
          <a:p>
            <a:r>
              <a:rPr lang="en-US" dirty="0">
                <a:solidFill>
                  <a:srgbClr val="FFFFFF"/>
                </a:solidFill>
                <a:latin typeface="Calibri" pitchFamily="34" charset="0"/>
              </a:rPr>
              <a:t>Additional Options</a:t>
            </a:r>
          </a:p>
        </p:txBody>
      </p:sp>
      <p:sp>
        <p:nvSpPr>
          <p:cNvPr id="16" name="Rectangle 15"/>
          <p:cNvSpPr/>
          <p:nvPr/>
        </p:nvSpPr>
        <p:spPr bwMode="auto">
          <a:xfrm rot="20915557">
            <a:off x="6579288" y="5292369"/>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17" name="TextBox 16"/>
          <p:cNvSpPr txBox="1"/>
          <p:nvPr/>
        </p:nvSpPr>
        <p:spPr>
          <a:xfrm rot="20919431">
            <a:off x="6495248" y="5313942"/>
            <a:ext cx="2160377" cy="400110"/>
          </a:xfrm>
          <a:prstGeom prst="rect">
            <a:avLst/>
          </a:prstGeom>
          <a:noFill/>
        </p:spPr>
        <p:txBody>
          <a:bodyPr wrap="square" rtlCol="0">
            <a:spAutoFit/>
          </a:bodyPr>
          <a:lstStyle/>
          <a:p>
            <a:pPr>
              <a:spcBef>
                <a:spcPts val="0"/>
              </a:spcBef>
            </a:pPr>
            <a:r>
              <a:rPr lang="en-US" sz="2000" b="1" dirty="0">
                <a:solidFill>
                  <a:srgbClr val="000000"/>
                </a:solidFill>
                <a:latin typeface="Calibri" pitchFamily="34" charset="0"/>
              </a:rPr>
              <a:t>No changes!</a:t>
            </a:r>
          </a:p>
        </p:txBody>
      </p:sp>
    </p:spTree>
    <p:extLst>
      <p:ext uri="{BB962C8B-B14F-4D97-AF65-F5344CB8AC3E}">
        <p14:creationId xmlns="" xmlns:p14="http://schemas.microsoft.com/office/powerpoint/2010/main" val="5471894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096000" cy="944563"/>
          </a:xfrm>
        </p:spPr>
        <p:txBody>
          <a:bodyPr>
            <a:normAutofit/>
          </a:bodyPr>
          <a:lstStyle/>
          <a:p>
            <a:r>
              <a:rPr lang="en-US" sz="4400" dirty="0">
                <a:latin typeface="Calibri" pitchFamily="34" charset="0"/>
              </a:rPr>
              <a:t>VIDES</a:t>
            </a:r>
          </a:p>
        </p:txBody>
      </p:sp>
      <p:sp>
        <p:nvSpPr>
          <p:cNvPr id="3" name="Content Placeholder 2"/>
          <p:cNvSpPr txBox="1">
            <a:spLocks/>
          </p:cNvSpPr>
          <p:nvPr/>
        </p:nvSpPr>
        <p:spPr>
          <a:xfrm>
            <a:off x="457200" y="1676400"/>
            <a:ext cx="8001000" cy="48768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Replaces </a:t>
            </a:r>
            <a:r>
              <a:rPr kumimoji="0" lang="en-US" sz="2800" b="0" i="0" u="none" strike="noStrike" kern="0" cap="none" spc="0" normalizeH="0" baseline="0" noProof="0" dirty="0">
                <a:ln>
                  <a:noFill/>
                </a:ln>
                <a:solidFill>
                  <a:schemeClr val="tx1"/>
                </a:solidFill>
                <a:effectLst/>
                <a:uLnTx/>
                <a:uFillTx/>
                <a:latin typeface="Calibri" pitchFamily="34" charset="0"/>
                <a:ea typeface="+mn-ea"/>
                <a:cs typeface="+mn-cs"/>
              </a:rPr>
              <a:t>the Level of Functioning</a:t>
            </a:r>
            <a:r>
              <a:rPr kumimoji="0" lang="en-US" sz="2800" b="0" i="0" u="none" strike="noStrike" kern="0" cap="none" spc="0" normalizeH="0" noProof="0" dirty="0">
                <a:ln>
                  <a:noFill/>
                </a:ln>
                <a:solidFill>
                  <a:schemeClr val="tx1"/>
                </a:solidFill>
                <a:effectLst/>
                <a:uLnTx/>
                <a:uFillTx/>
                <a:latin typeface="Calibri" pitchFamily="34" charset="0"/>
                <a:ea typeface="+mn-ea"/>
                <a:cs typeface="+mn-cs"/>
              </a:rPr>
              <a:t> Survey (LOF)</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noProof="0" dirty="0">
              <a:ln>
                <a:noFill/>
              </a:ln>
              <a:solidFill>
                <a:schemeClr val="tx1"/>
              </a:solidFill>
              <a:effectLst/>
              <a:uLnTx/>
              <a:uFillTx/>
              <a:latin typeface="Calibri" pitchFamily="34" charset="0"/>
              <a:ea typeface="+mn-ea"/>
              <a:cs typeface="+mn-cs"/>
            </a:endParaRPr>
          </a:p>
          <a:p>
            <a:pPr marL="342900" lvl="0" indent="-342900" algn="l">
              <a:spcBef>
                <a:spcPct val="20000"/>
              </a:spcBef>
              <a:buFontTx/>
              <a:buChar char="•"/>
              <a:defRPr/>
            </a:pPr>
            <a:r>
              <a:rPr lang="en-US" sz="2800" kern="0" baseline="0" dirty="0">
                <a:solidFill>
                  <a:schemeClr val="tx1"/>
                </a:solidFill>
                <a:latin typeface="Calibri" pitchFamily="34" charset="0"/>
              </a:rPr>
              <a:t>Used initially </a:t>
            </a:r>
            <a:r>
              <a:rPr lang="en-US" sz="2800" kern="0" dirty="0">
                <a:solidFill>
                  <a:schemeClr val="tx1"/>
                </a:solidFill>
                <a:latin typeface="Calibri" pitchFamily="34" charset="0"/>
              </a:rPr>
              <a:t>and annually </a:t>
            </a:r>
            <a:r>
              <a:rPr lang="en-US" sz="2800" kern="0" baseline="0" dirty="0">
                <a:solidFill>
                  <a:schemeClr val="tx1"/>
                </a:solidFill>
                <a:latin typeface="Calibri" pitchFamily="34" charset="0"/>
              </a:rPr>
              <a:t>by the SC/CM </a:t>
            </a:r>
            <a:r>
              <a:rPr lang="en-US" sz="2800" kern="0" dirty="0">
                <a:solidFill>
                  <a:schemeClr val="tx1"/>
                </a:solidFill>
                <a:latin typeface="Calibri" pitchFamily="34" charset="0"/>
              </a:rPr>
              <a:t>to confirm functional eligibility for the DD Waivers.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800" kern="0" dirty="0">
              <a:solidFill>
                <a:schemeClr val="tx1"/>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baseline="0" noProof="0" dirty="0">
                <a:solidFill>
                  <a:schemeClr val="tx1"/>
                </a:solidFill>
                <a:latin typeface="Calibri" pitchFamily="34" charset="0"/>
              </a:rPr>
              <a:t>Includes </a:t>
            </a:r>
            <a:r>
              <a:rPr lang="en-US" sz="2800" kern="0" noProof="0" dirty="0" smtClean="0">
                <a:solidFill>
                  <a:schemeClr val="tx1"/>
                </a:solidFill>
                <a:latin typeface="Calibri" pitchFamily="34" charset="0"/>
              </a:rPr>
              <a:t>versions for </a:t>
            </a:r>
            <a:r>
              <a:rPr lang="en-US" sz="2800" kern="0" dirty="0" smtClean="0">
                <a:solidFill>
                  <a:schemeClr val="tx1"/>
                </a:solidFill>
                <a:latin typeface="Calibri" pitchFamily="34" charset="0"/>
              </a:rPr>
              <a:t>i</a:t>
            </a:r>
            <a:r>
              <a:rPr lang="en-US" sz="2800" kern="0" noProof="0" dirty="0" err="1" smtClean="0">
                <a:solidFill>
                  <a:schemeClr val="tx1"/>
                </a:solidFill>
                <a:latin typeface="Calibri" pitchFamily="34" charset="0"/>
              </a:rPr>
              <a:t>nfants</a:t>
            </a:r>
            <a:r>
              <a:rPr lang="en-US" sz="2800" kern="0" noProof="0" dirty="0" smtClean="0">
                <a:solidFill>
                  <a:schemeClr val="tx1"/>
                </a:solidFill>
                <a:latin typeface="Calibri" pitchFamily="34" charset="0"/>
              </a:rPr>
              <a:t>, children and </a:t>
            </a:r>
            <a:r>
              <a:rPr lang="en-US" sz="2800" kern="0" noProof="0" dirty="0">
                <a:solidFill>
                  <a:schemeClr val="tx1"/>
                </a:solidFill>
                <a:latin typeface="Calibri" pitchFamily="34" charset="0"/>
              </a:rPr>
              <a:t>adults. </a:t>
            </a:r>
            <a:endParaRPr kumimoji="0" lang="en-US" sz="32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Electronic Home-Based Services</a:t>
            </a:r>
          </a:p>
        </p:txBody>
      </p:sp>
      <p:sp>
        <p:nvSpPr>
          <p:cNvPr id="143361" name="Rectangle 1"/>
          <p:cNvSpPr>
            <a:spLocks noChangeArrowheads="1"/>
          </p:cNvSpPr>
          <p:nvPr/>
        </p:nvSpPr>
        <p:spPr bwMode="auto">
          <a:xfrm>
            <a:off x="609600" y="2743200"/>
            <a:ext cx="6400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rgbClr val="000000"/>
                </a:solidFill>
                <a:effectLst/>
                <a:latin typeface="Calibri" pitchFamily="34" charset="0"/>
                <a:ea typeface="Times New Roman" pitchFamily="18" charset="0"/>
                <a:cs typeface="Times New Roman" pitchFamily="18" charset="0"/>
              </a:rPr>
              <a:t>Not</a:t>
            </a:r>
            <a:r>
              <a:rPr kumimoji="0" lang="en-US"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available to individuals receiving residential supports that are reimbursed on a daily basis (e.g., group home, sponsored or supported living residential services). </a:t>
            </a:r>
            <a:endParaRPr kumimoji="0" lang="en-US" sz="2400" b="0" i="0" u="none" strike="noStrike" cap="none" normalizeH="0" baseline="0" dirty="0">
              <a:ln>
                <a:noFill/>
              </a:ln>
              <a:solidFill>
                <a:schemeClr val="tx1"/>
              </a:solidFill>
              <a:effectLst/>
              <a:latin typeface="Calibri" pitchFamily="34" charset="0"/>
              <a:cs typeface="Arial" pitchFamily="34" charset="0"/>
            </a:endParaRPr>
          </a:p>
        </p:txBody>
      </p:sp>
      <p:sp>
        <p:nvSpPr>
          <p:cNvPr id="27" name="&quot;No&quot; Symbol 26"/>
          <p:cNvSpPr/>
          <p:nvPr/>
        </p:nvSpPr>
        <p:spPr>
          <a:xfrm>
            <a:off x="7391400" y="1981200"/>
            <a:ext cx="1143000" cy="1143000"/>
          </a:xfrm>
          <a:prstGeom prst="noSmoking">
            <a:avLst>
              <a:gd name="adj" fmla="val 10391"/>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35" name="TextBox 34"/>
          <p:cNvSpPr txBox="1"/>
          <p:nvPr/>
        </p:nvSpPr>
        <p:spPr>
          <a:xfrm>
            <a:off x="7541453" y="2209800"/>
            <a:ext cx="835486" cy="677108"/>
          </a:xfrm>
          <a:prstGeom prst="rect">
            <a:avLst/>
          </a:prstGeom>
          <a:noFill/>
        </p:spPr>
        <p:txBody>
          <a:bodyPr wrap="none" rtlCol="0">
            <a:spAutoFit/>
          </a:bodyPr>
          <a:lstStyle/>
          <a:p>
            <a:r>
              <a:rPr lang="en-US" b="1" dirty="0">
                <a:solidFill>
                  <a:schemeClr val="tx1"/>
                </a:solidFill>
                <a:latin typeface="Arial Black" pitchFamily="34" charset="0"/>
              </a:rPr>
              <a:t>24</a:t>
            </a:r>
          </a:p>
        </p:txBody>
      </p:sp>
      <p:sp>
        <p:nvSpPr>
          <p:cNvPr id="20" name="Rectangle 19"/>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1" name="Rectangle 20"/>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05000"/>
            <a:ext cx="2057400" cy="27432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Environmental Modifications</a:t>
            </a:r>
          </a:p>
        </p:txBody>
      </p:sp>
      <p:sp>
        <p:nvSpPr>
          <p:cNvPr id="25" name="Rectangle 4"/>
          <p:cNvSpPr>
            <a:spLocks noChangeArrowheads="1"/>
          </p:cNvSpPr>
          <p:nvPr/>
        </p:nvSpPr>
        <p:spPr bwMode="auto">
          <a:xfrm>
            <a:off x="609600" y="2514600"/>
            <a:ext cx="6019800" cy="1815882"/>
          </a:xfrm>
          <a:prstGeom prst="rect">
            <a:avLst/>
          </a:prstGeom>
          <a:noFill/>
          <a:ln w="9525">
            <a:noFill/>
            <a:miter lim="800000"/>
            <a:headEnd/>
            <a:tailEnd/>
          </a:ln>
        </p:spPr>
        <p:txBody>
          <a:bodyPr wrap="square">
            <a:spAutoFit/>
          </a:bodyPr>
          <a:lstStyle/>
          <a:p>
            <a:pPr algn="l"/>
            <a:r>
              <a:rPr lang="en-US" sz="2800" dirty="0">
                <a:solidFill>
                  <a:schemeClr val="tx1"/>
                </a:solidFill>
                <a:latin typeface="Calibri" pitchFamily="34" charset="0"/>
              </a:rPr>
              <a:t>Physical adaptations to a home, vehicle, and, in some instances, a workplace which provide direct medical or remedial benefit .</a:t>
            </a:r>
            <a:r>
              <a:rPr lang="en-US" sz="2800" dirty="0">
                <a:latin typeface="Calibri" pitchFamily="34" charset="0"/>
              </a:rPr>
              <a:t>to the individual. </a:t>
            </a:r>
          </a:p>
        </p:txBody>
      </p:sp>
      <p:sp>
        <p:nvSpPr>
          <p:cNvPr id="37" name="TextBox 36"/>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46" name="Rectangle 45"/>
          <p:cNvSpPr/>
          <p:nvPr/>
        </p:nvSpPr>
        <p:spPr bwMode="auto">
          <a:xfrm>
            <a:off x="7162800" y="40386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Up to  $5000/per c</a:t>
            </a:r>
            <a:r>
              <a:rPr lang="en-US" sz="1400" b="1" dirty="0">
                <a:solidFill>
                  <a:schemeClr val="tx1"/>
                </a:solidFill>
                <a:latin typeface="Calibri" pitchFamily="34" charset="0"/>
              </a:rPr>
              <a:t>alendar </a:t>
            </a:r>
            <a:r>
              <a:rPr kumimoji="0" lang="en-US" sz="1400" b="1" i="0" u="none" strike="noStrike" cap="none" normalizeH="0" dirty="0">
                <a:ln>
                  <a:noFill/>
                </a:ln>
                <a:solidFill>
                  <a:schemeClr val="tx1"/>
                </a:solidFill>
                <a:effectLst/>
                <a:latin typeface="Calibri" pitchFamily="34" charset="0"/>
              </a:rPr>
              <a:t>year</a:t>
            </a:r>
            <a:endParaRPr kumimoji="0" lang="en-US" sz="1400" b="1" i="0" u="none" strike="noStrike" cap="none" normalizeH="0" baseline="0" dirty="0">
              <a:ln>
                <a:noFill/>
              </a:ln>
              <a:solidFill>
                <a:schemeClr val="tx1"/>
              </a:solidFill>
              <a:effectLst/>
              <a:latin typeface="Calibri" pitchFamily="34" charset="0"/>
            </a:endParaRPr>
          </a:p>
        </p:txBody>
      </p:sp>
      <p:sp>
        <p:nvSpPr>
          <p:cNvPr id="47" name="Rectangle 46"/>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48" name="Rectangle 47"/>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9" name="Rectangle 48"/>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53" name="Rectangle 52"/>
          <p:cNvSpPr/>
          <p:nvPr/>
        </p:nvSpPr>
        <p:spPr bwMode="auto">
          <a:xfrm>
            <a:off x="7162800"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smtClean="0">
                <a:latin typeface="Calibri" pitchFamily="34" charset="0"/>
              </a:rPr>
              <a:t>Limit</a:t>
            </a:r>
            <a:endParaRPr kumimoji="0" lang="en-US" sz="1600" b="1" i="0" u="none" strike="noStrike" cap="none" normalizeH="0" baseline="0" dirty="0">
              <a:ln>
                <a:noFill/>
              </a:ln>
              <a:solidFill>
                <a:schemeClr val="bg1"/>
              </a:solidFill>
              <a:effectLst/>
              <a:latin typeface="Calibri" pitchFamily="34" charset="0"/>
            </a:endParaRPr>
          </a:p>
        </p:txBody>
      </p:sp>
      <p:sp>
        <p:nvSpPr>
          <p:cNvPr id="29" name="Rectangle 28"/>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36" name="Rectangle 35"/>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
        <p:nvSpPr>
          <p:cNvPr id="16" name="Rectangle 15"/>
          <p:cNvSpPr/>
          <p:nvPr/>
        </p:nvSpPr>
        <p:spPr bwMode="auto">
          <a:xfrm rot="20915557">
            <a:off x="4674289" y="52923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7" name="TextBox 16"/>
          <p:cNvSpPr txBox="1"/>
          <p:nvPr/>
        </p:nvSpPr>
        <p:spPr>
          <a:xfrm rot="20919431">
            <a:off x="4589739" y="53332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No changes!</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7086600" y="1981200"/>
            <a:ext cx="2057400" cy="28956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Text Box 2"/>
          <p:cNvSpPr txBox="1">
            <a:spLocks noChangeArrowheads="1"/>
          </p:cNvSpPr>
          <p:nvPr/>
        </p:nvSpPr>
        <p:spPr bwMode="auto">
          <a:xfrm>
            <a:off x="317500" y="1579562"/>
            <a:ext cx="5854700" cy="523220"/>
          </a:xfrm>
          <a:prstGeom prst="rect">
            <a:avLst/>
          </a:prstGeom>
          <a:noFill/>
          <a:ln w="9525">
            <a:noFill/>
            <a:miter lim="800000"/>
            <a:headEnd/>
            <a:tailEnd/>
          </a:ln>
        </p:spPr>
        <p:txBody>
          <a:bodyPr wrap="square">
            <a:spAutoFit/>
          </a:bodyPr>
          <a:lstStyle/>
          <a:p>
            <a:pPr algn="l"/>
            <a:r>
              <a:rPr lang="en-US" sz="2800" b="1" u="sng" dirty="0">
                <a:solidFill>
                  <a:schemeClr val="tx1"/>
                </a:solidFill>
                <a:latin typeface="Calibri" pitchFamily="34" charset="0"/>
                <a:ea typeface="Calibri"/>
                <a:cs typeface="Times New Roman"/>
              </a:rPr>
              <a:t>Transition Services</a:t>
            </a:r>
          </a:p>
        </p:txBody>
      </p:sp>
      <p:sp>
        <p:nvSpPr>
          <p:cNvPr id="25" name="Rectangle 24"/>
          <p:cNvSpPr/>
          <p:nvPr/>
        </p:nvSpPr>
        <p:spPr>
          <a:xfrm>
            <a:off x="533400" y="2438400"/>
            <a:ext cx="6324600" cy="1631216"/>
          </a:xfrm>
          <a:prstGeom prst="rect">
            <a:avLst/>
          </a:prstGeom>
        </p:spPr>
        <p:txBody>
          <a:bodyPr wrap="square">
            <a:spAutoFit/>
          </a:bodyPr>
          <a:lstStyle/>
          <a:p>
            <a:pPr algn="l"/>
            <a:r>
              <a:rPr lang="en-US" sz="2000" dirty="0">
                <a:solidFill>
                  <a:schemeClr val="tx1"/>
                </a:solidFill>
                <a:latin typeface="Calibri" pitchFamily="34" charset="0"/>
              </a:rPr>
              <a:t>Nonrecurring set-up expenses for individuals who are transitioning from an institution or licensed or certified provider-operated living arrangement to a living arrangement in a private residence where the person is directly responsible for his or her own living expenses. </a:t>
            </a:r>
            <a:endParaRPr lang="en-US" sz="2000" dirty="0">
              <a:latin typeface="Calibri" pitchFamily="34" charset="0"/>
            </a:endParaRPr>
          </a:p>
        </p:txBody>
      </p:sp>
      <p:sp>
        <p:nvSpPr>
          <p:cNvPr id="27" name="TextBox 26"/>
          <p:cNvSpPr txBox="1"/>
          <p:nvPr/>
        </p:nvSpPr>
        <p:spPr>
          <a:xfrm>
            <a:off x="7162800" y="20574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35" name="Rectangle 34"/>
          <p:cNvSpPr/>
          <p:nvPr/>
        </p:nvSpPr>
        <p:spPr bwMode="auto">
          <a:xfrm>
            <a:off x="7162800" y="2514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6" name="Rectangle 35"/>
          <p:cNvSpPr/>
          <p:nvPr/>
        </p:nvSpPr>
        <p:spPr bwMode="auto">
          <a:xfrm>
            <a:off x="7162800" y="2895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37" name="Rectangle 36"/>
          <p:cNvSpPr/>
          <p:nvPr/>
        </p:nvSpPr>
        <p:spPr bwMode="auto">
          <a:xfrm>
            <a:off x="7162800" y="32766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6" name="Rectangle 45"/>
          <p:cNvSpPr/>
          <p:nvPr/>
        </p:nvSpPr>
        <p:spPr bwMode="auto">
          <a:xfrm>
            <a:off x="7162800" y="4267200"/>
            <a:ext cx="18288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r>
              <a:rPr lang="en-US" sz="1200" dirty="0">
                <a:solidFill>
                  <a:schemeClr val="tx1"/>
                </a:solidFill>
                <a:latin typeface="Calibri" pitchFamily="34" charset="0"/>
              </a:rPr>
              <a:t>Expended within 9 months of authorization</a:t>
            </a:r>
          </a:p>
        </p:txBody>
      </p:sp>
      <p:sp>
        <p:nvSpPr>
          <p:cNvPr id="47" name="Rectangle 46"/>
          <p:cNvSpPr/>
          <p:nvPr/>
        </p:nvSpPr>
        <p:spPr bwMode="auto">
          <a:xfrm>
            <a:off x="7162800" y="3657600"/>
            <a:ext cx="685800" cy="5334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600" b="1" dirty="0" smtClean="0">
                <a:latin typeface="Calibri" pitchFamily="34" charset="0"/>
              </a:rPr>
              <a:t>Limit</a:t>
            </a:r>
            <a:endParaRPr kumimoji="0" lang="en-US" sz="1600" b="1" i="0" u="none" strike="noStrike" cap="none" normalizeH="0" baseline="0" dirty="0">
              <a:ln>
                <a:noFill/>
              </a:ln>
              <a:solidFill>
                <a:schemeClr val="bg1"/>
              </a:solidFill>
              <a:effectLst/>
              <a:latin typeface="Calibri" pitchFamily="34" charset="0"/>
            </a:endParaRPr>
          </a:p>
        </p:txBody>
      </p:sp>
      <p:sp>
        <p:nvSpPr>
          <p:cNvPr id="48" name="Rectangle 47"/>
          <p:cNvSpPr/>
          <p:nvPr/>
        </p:nvSpPr>
        <p:spPr bwMode="auto">
          <a:xfrm>
            <a:off x="7848600" y="3657600"/>
            <a:ext cx="1143000" cy="5334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400" dirty="0">
                <a:solidFill>
                  <a:sysClr val="windowText" lastClr="000000"/>
                </a:solidFill>
                <a:latin typeface="Calibri" pitchFamily="34" charset="0"/>
              </a:rPr>
              <a:t>Up to $5000 Lifetime</a:t>
            </a:r>
            <a:endParaRPr kumimoji="0" lang="en-US" sz="1400" i="0" u="none" strike="noStrike" cap="none" normalizeH="0" baseline="0" dirty="0">
              <a:ln>
                <a:noFill/>
              </a:ln>
              <a:solidFill>
                <a:sysClr val="windowText" lastClr="000000"/>
              </a:solidFill>
              <a:effectLst/>
              <a:latin typeface="Calibri" pitchFamily="34" charset="0"/>
            </a:endParaRPr>
          </a:p>
        </p:txBody>
      </p:sp>
      <p:sp>
        <p:nvSpPr>
          <p:cNvPr id="29" name="Rectangle 28"/>
          <p:cNvSpPr/>
          <p:nvPr/>
        </p:nvSpPr>
        <p:spPr bwMode="auto">
          <a:xfrm>
            <a:off x="0" y="6553200"/>
            <a:ext cx="7772400" cy="304800"/>
          </a:xfrm>
          <a:prstGeom prst="rect">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5" name="Rectangle 44"/>
          <p:cNvSpPr/>
          <p:nvPr/>
        </p:nvSpPr>
        <p:spPr>
          <a:xfrm>
            <a:off x="4187094" y="457200"/>
            <a:ext cx="4347306" cy="677108"/>
          </a:xfrm>
          <a:prstGeom prst="rect">
            <a:avLst/>
          </a:prstGeom>
        </p:spPr>
        <p:txBody>
          <a:bodyPr wrap="square">
            <a:spAutoFit/>
          </a:bodyPr>
          <a:lstStyle/>
          <a:p>
            <a:r>
              <a:rPr lang="en-US" dirty="0">
                <a:latin typeface="Calibri" pitchFamily="34" charset="0"/>
              </a:rPr>
              <a:t>Additional Options</a:t>
            </a:r>
          </a:p>
        </p:txBody>
      </p:sp>
      <p:sp>
        <p:nvSpPr>
          <p:cNvPr id="17" name="Rectangle 16"/>
          <p:cNvSpPr/>
          <p:nvPr/>
        </p:nvSpPr>
        <p:spPr bwMode="auto">
          <a:xfrm rot="20915557">
            <a:off x="4674289" y="52923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8" name="TextBox 17"/>
          <p:cNvSpPr txBox="1"/>
          <p:nvPr/>
        </p:nvSpPr>
        <p:spPr>
          <a:xfrm rot="20919431">
            <a:off x="4589739" y="53332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No changes!</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304800" y="1524000"/>
            <a:ext cx="8077200" cy="5334000"/>
          </a:xfrm>
          <a:prstGeom prst="rect">
            <a:avLst/>
          </a:prstGeom>
          <a:noFill/>
          <a:ln w="9525">
            <a:noFill/>
            <a:miter lim="800000"/>
            <a:headEnd/>
            <a:tailEnd/>
          </a:ln>
        </p:spPr>
      </p:pic>
      <p:sp>
        <p:nvSpPr>
          <p:cNvPr id="5"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a:ln>
                  <a:noFill/>
                </a:ln>
                <a:solidFill>
                  <a:schemeClr val="bg1"/>
                </a:solidFill>
                <a:effectLst/>
                <a:uLnTx/>
                <a:uFillTx/>
                <a:latin typeface="Calibri" pitchFamily="34" charset="0"/>
                <a:ea typeface="+mj-ea"/>
                <a:cs typeface="+mj-cs"/>
              </a:rPr>
              <a:t>Integrated Supports</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a:ln>
                  <a:noFill/>
                </a:ln>
                <a:solidFill>
                  <a:schemeClr val="bg1"/>
                </a:solidFill>
                <a:effectLst/>
                <a:uLnTx/>
                <a:uFillTx/>
                <a:latin typeface="Calibri" pitchFamily="34" charset="0"/>
                <a:ea typeface="+mj-ea"/>
                <a:cs typeface="+mj-cs"/>
              </a:rPr>
              <a:t>Integrated Supports</a:t>
            </a:r>
          </a:p>
        </p:txBody>
      </p:sp>
      <p:pic>
        <p:nvPicPr>
          <p:cNvPr id="4" name="Picture 3" descr="1.bmp"/>
          <p:cNvPicPr>
            <a:picLocks noChangeAspect="1"/>
          </p:cNvPicPr>
          <p:nvPr/>
        </p:nvPicPr>
        <p:blipFill>
          <a:blip r:embed="rId3" cstate="print"/>
          <a:stretch>
            <a:fillRect/>
          </a:stretch>
        </p:blipFill>
        <p:spPr>
          <a:xfrm>
            <a:off x="0" y="1224088"/>
            <a:ext cx="9144000" cy="4409824"/>
          </a:xfrm>
          <a:prstGeom prst="rect">
            <a:avLst/>
          </a:prstGeom>
        </p:spPr>
      </p:pic>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362950" cy="4351338"/>
          </a:xfrm>
        </p:spPr>
        <p:txBody>
          <a:bodyPr>
            <a:noAutofit/>
          </a:bodyPr>
          <a:lstStyle/>
          <a:p>
            <a:pPr lvl="1" indent="-457200">
              <a:lnSpc>
                <a:spcPct val="110000"/>
              </a:lnSpc>
              <a:spcBef>
                <a:spcPts val="1200"/>
              </a:spcBef>
              <a:buClr>
                <a:schemeClr val="accent1">
                  <a:lumMod val="50000"/>
                </a:schemeClr>
              </a:buClr>
              <a:buFont typeface="Wingdings" panose="05000000000000000000" pitchFamily="2" charset="2"/>
              <a:buChar char="§"/>
            </a:pPr>
            <a:r>
              <a:rPr lang="en-US" sz="2000" dirty="0" smtClean="0">
                <a:latin typeface="Calibri" pitchFamily="34" charset="0"/>
              </a:rPr>
              <a:t>This work is part of a larger overall effort pertaining to system redesign to improve services to people with IDD </a:t>
            </a:r>
          </a:p>
          <a:p>
            <a:pPr lvl="1" indent="-457200">
              <a:lnSpc>
                <a:spcPct val="110000"/>
              </a:lnSpc>
              <a:spcBef>
                <a:spcPts val="1200"/>
              </a:spcBef>
              <a:buClr>
                <a:schemeClr val="accent1">
                  <a:lumMod val="50000"/>
                </a:schemeClr>
              </a:buClr>
              <a:buFont typeface="Wingdings" panose="05000000000000000000" pitchFamily="2" charset="2"/>
              <a:buChar char="§"/>
            </a:pPr>
            <a:r>
              <a:rPr lang="en-US" sz="2000" dirty="0" smtClean="0">
                <a:latin typeface="Calibri" pitchFamily="34" charset="0"/>
              </a:rPr>
              <a:t>The demonstration illustrates a planning tool website that is being developed</a:t>
            </a:r>
          </a:p>
          <a:p>
            <a:pPr lvl="1" indent="-457200">
              <a:lnSpc>
                <a:spcPct val="110000"/>
              </a:lnSpc>
              <a:spcBef>
                <a:spcPts val="1200"/>
              </a:spcBef>
              <a:buClr>
                <a:schemeClr val="accent1">
                  <a:lumMod val="50000"/>
                </a:schemeClr>
              </a:buClr>
              <a:buFont typeface="Wingdings" panose="05000000000000000000" pitchFamily="2" charset="2"/>
              <a:buChar char="§"/>
            </a:pPr>
            <a:r>
              <a:rPr lang="en-US" sz="2000" dirty="0" smtClean="0">
                <a:latin typeface="Calibri" pitchFamily="34" charset="0"/>
              </a:rPr>
              <a:t>Several of the concepts underlying the planning tool are</a:t>
            </a:r>
            <a:br>
              <a:rPr lang="en-US" sz="2000" dirty="0" smtClean="0">
                <a:latin typeface="Calibri" pitchFamily="34" charset="0"/>
              </a:rPr>
            </a:br>
            <a:r>
              <a:rPr lang="en-US" sz="2000" dirty="0" smtClean="0">
                <a:latin typeface="Calibri" pitchFamily="34" charset="0"/>
              </a:rPr>
              <a:t>inspired by LifeCourse principles and related work </a:t>
            </a:r>
            <a:br>
              <a:rPr lang="en-US" sz="2000" dirty="0" smtClean="0">
                <a:latin typeface="Calibri" pitchFamily="34" charset="0"/>
              </a:rPr>
            </a:br>
            <a:r>
              <a:rPr lang="en-US" sz="2000" dirty="0" smtClean="0">
                <a:latin typeface="Calibri" pitchFamily="34" charset="0"/>
              </a:rPr>
              <a:t>undertaken by Dr. </a:t>
            </a:r>
            <a:r>
              <a:rPr lang="en-US" sz="2000" dirty="0" err="1" smtClean="0">
                <a:latin typeface="Calibri" pitchFamily="34" charset="0"/>
              </a:rPr>
              <a:t>Sheli</a:t>
            </a:r>
            <a:r>
              <a:rPr lang="en-US" sz="2000" dirty="0" smtClean="0">
                <a:latin typeface="Calibri" pitchFamily="34" charset="0"/>
              </a:rPr>
              <a:t> Reynolds at the University of </a:t>
            </a:r>
            <a:br>
              <a:rPr lang="en-US" sz="2000" dirty="0" smtClean="0">
                <a:latin typeface="Calibri" pitchFamily="34" charset="0"/>
              </a:rPr>
            </a:br>
            <a:r>
              <a:rPr lang="en-US" sz="2000" dirty="0" smtClean="0">
                <a:latin typeface="Calibri" pitchFamily="34" charset="0"/>
              </a:rPr>
              <a:t>Missouri – Kansas City (UMKC). </a:t>
            </a:r>
            <a:endParaRPr lang="en-US" sz="2000" dirty="0">
              <a:latin typeface="Calibri" pitchFamily="34" charset="0"/>
            </a:endParaRPr>
          </a:p>
          <a:p>
            <a:pPr lvl="1" indent="-457200">
              <a:lnSpc>
                <a:spcPct val="110000"/>
              </a:lnSpc>
              <a:spcBef>
                <a:spcPts val="1200"/>
              </a:spcBef>
              <a:buClr>
                <a:schemeClr val="accent1">
                  <a:lumMod val="50000"/>
                </a:schemeClr>
              </a:buClr>
              <a:buFont typeface="Wingdings" panose="05000000000000000000" pitchFamily="2" charset="2"/>
              <a:buChar char="§"/>
            </a:pPr>
            <a:r>
              <a:rPr lang="en-US" sz="2000" dirty="0" smtClean="0">
                <a:latin typeface="Calibri" pitchFamily="34" charset="0"/>
              </a:rPr>
              <a:t>Many of the materials shown are also available for </a:t>
            </a:r>
            <a:br>
              <a:rPr lang="en-US" sz="2000" dirty="0" smtClean="0">
                <a:latin typeface="Calibri" pitchFamily="34" charset="0"/>
              </a:rPr>
            </a:br>
            <a:r>
              <a:rPr lang="en-US" sz="2000" dirty="0" smtClean="0">
                <a:latin typeface="Calibri" pitchFamily="34" charset="0"/>
              </a:rPr>
              <a:t>download at </a:t>
            </a:r>
            <a:r>
              <a:rPr lang="en-US" sz="2000" dirty="0" smtClean="0">
                <a:latin typeface="Calibri" pitchFamily="34" charset="0"/>
                <a:hlinkClick r:id="rId3"/>
              </a:rPr>
              <a:t>http://www.lifecoursetools.com/</a:t>
            </a:r>
            <a:r>
              <a:rPr lang="en-US" sz="2000" dirty="0" smtClean="0">
                <a:latin typeface="Calibri" pitchFamily="34" charset="0"/>
              </a:rPr>
              <a:t> </a:t>
            </a:r>
            <a:endParaRPr lang="en-US" sz="2000" dirty="0">
              <a:latin typeface="Calibri" pitchFamily="34" charset="0"/>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10400" y="4267200"/>
            <a:ext cx="1838475" cy="1958441"/>
          </a:xfrm>
          <a:prstGeom prst="rect">
            <a:avLst/>
          </a:prstGeom>
        </p:spPr>
      </p:pic>
      <p:sp>
        <p:nvSpPr>
          <p:cNvPr id="6" name="Title 3"/>
          <p:cNvSpPr txBox="1">
            <a:spLocks/>
          </p:cNvSpPr>
          <p:nvPr/>
        </p:nvSpPr>
        <p:spPr bwMode="auto">
          <a:xfrm>
            <a:off x="2209800" y="3810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Integrated Supports</a:t>
            </a:r>
          </a:p>
        </p:txBody>
      </p:sp>
    </p:spTree>
    <p:extLst>
      <p:ext uri="{BB962C8B-B14F-4D97-AF65-F5344CB8AC3E}">
        <p14:creationId xmlns="" xmlns:p14="http://schemas.microsoft.com/office/powerpoint/2010/main" val="2811917880"/>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981200"/>
            <a:ext cx="4347306" cy="1261884"/>
          </a:xfrm>
          <a:prstGeom prst="rect">
            <a:avLst/>
          </a:prstGeom>
        </p:spPr>
        <p:txBody>
          <a:bodyPr wrap="square">
            <a:spAutoFit/>
          </a:bodyPr>
          <a:lstStyle/>
          <a:p>
            <a:r>
              <a:rPr lang="en-US" dirty="0">
                <a:solidFill>
                  <a:schemeClr val="tx1"/>
                </a:solidFill>
                <a:latin typeface="Calibri" pitchFamily="34" charset="0"/>
              </a:rPr>
              <a:t>Provider Competencies </a:t>
            </a:r>
          </a:p>
        </p:txBody>
      </p:sp>
      <p:pic>
        <p:nvPicPr>
          <p:cNvPr id="9" name="Picture 8" descr="big-group-of-people.png"/>
          <p:cNvPicPr>
            <a:picLocks noChangeAspect="1"/>
          </p:cNvPicPr>
          <p:nvPr/>
        </p:nvPicPr>
        <p:blipFill>
          <a:blip r:embed="rId3" cstate="print"/>
          <a:stretch>
            <a:fillRect/>
          </a:stretch>
        </p:blipFill>
        <p:spPr>
          <a:xfrm>
            <a:off x="2209800" y="3657600"/>
            <a:ext cx="4572009" cy="2743206"/>
          </a:xfrm>
          <a:prstGeom prst="rect">
            <a:avLst/>
          </a:prstGeom>
        </p:spPr>
      </p:pic>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87094" y="457200"/>
            <a:ext cx="4347306" cy="677108"/>
          </a:xfrm>
          <a:prstGeom prst="rect">
            <a:avLst/>
          </a:prstGeom>
        </p:spPr>
        <p:txBody>
          <a:bodyPr wrap="square">
            <a:spAutoFit/>
          </a:bodyPr>
          <a:lstStyle/>
          <a:p>
            <a:r>
              <a:rPr lang="en-US" dirty="0">
                <a:latin typeface="Calibri" pitchFamily="34" charset="0"/>
              </a:rPr>
              <a:t>Competencies </a:t>
            </a:r>
          </a:p>
        </p:txBody>
      </p:sp>
      <p:sp>
        <p:nvSpPr>
          <p:cNvPr id="3" name="Text Box 2"/>
          <p:cNvSpPr txBox="1">
            <a:spLocks noChangeArrowheads="1"/>
          </p:cNvSpPr>
          <p:nvPr/>
        </p:nvSpPr>
        <p:spPr bwMode="auto">
          <a:xfrm>
            <a:off x="317500" y="1579562"/>
            <a:ext cx="7988300" cy="461665"/>
          </a:xfrm>
          <a:prstGeom prst="rect">
            <a:avLst/>
          </a:prstGeom>
          <a:noFill/>
          <a:ln w="9525">
            <a:noFill/>
            <a:miter lim="800000"/>
            <a:headEnd/>
            <a:tailEnd/>
          </a:ln>
        </p:spPr>
        <p:txBody>
          <a:bodyPr wrap="square">
            <a:spAutoFit/>
          </a:bodyPr>
          <a:lstStyle/>
          <a:p>
            <a:pPr algn="l"/>
            <a:r>
              <a:rPr lang="en-US" sz="2400" b="1" u="sng" dirty="0">
                <a:solidFill>
                  <a:schemeClr val="tx1"/>
                </a:solidFill>
                <a:latin typeface="Calibri" pitchFamily="34" charset="0"/>
                <a:ea typeface="Calibri"/>
                <a:cs typeface="Times New Roman"/>
              </a:rPr>
              <a:t>The Provider Record</a:t>
            </a:r>
          </a:p>
        </p:txBody>
      </p:sp>
      <p:sp>
        <p:nvSpPr>
          <p:cNvPr id="5" name="Rectangle 4"/>
          <p:cNvSpPr/>
          <p:nvPr/>
        </p:nvSpPr>
        <p:spPr>
          <a:xfrm>
            <a:off x="381000" y="2209800"/>
            <a:ext cx="8153400" cy="1046440"/>
          </a:xfrm>
          <a:prstGeom prst="rect">
            <a:avLst/>
          </a:prstGeom>
        </p:spPr>
        <p:txBody>
          <a:bodyPr wrap="square">
            <a:spAutoFit/>
          </a:bodyPr>
          <a:lstStyle/>
          <a:p>
            <a:pPr algn="l"/>
            <a:r>
              <a:rPr lang="en-US" sz="2000" b="1" dirty="0">
                <a:solidFill>
                  <a:schemeClr val="tx1"/>
                </a:solidFill>
                <a:latin typeface="Calibri" pitchFamily="34" charset="0"/>
              </a:rPr>
              <a:t>Establishing standards:</a:t>
            </a:r>
          </a:p>
          <a:p>
            <a:pPr algn="l"/>
            <a:endParaRPr lang="en-US" sz="800" b="1" dirty="0">
              <a:solidFill>
                <a:schemeClr val="tx1"/>
              </a:solidFill>
              <a:latin typeface="Calibri" pitchFamily="34" charset="0"/>
            </a:endParaRPr>
          </a:p>
          <a:p>
            <a:pPr marL="171450" indent="-171450" algn="l"/>
            <a:r>
              <a:rPr lang="en-US" sz="2000" dirty="0">
                <a:solidFill>
                  <a:schemeClr val="tx1"/>
                </a:solidFill>
                <a:latin typeface="Calibri" pitchFamily="34" charset="0"/>
              </a:rPr>
              <a:t>• Two key areas (Quality Service &amp; Expertise)</a:t>
            </a:r>
          </a:p>
        </p:txBody>
      </p:sp>
      <p:sp>
        <p:nvSpPr>
          <p:cNvPr id="6" name="Rounded Rectangle 5"/>
          <p:cNvSpPr/>
          <p:nvPr/>
        </p:nvSpPr>
        <p:spPr bwMode="auto">
          <a:xfrm>
            <a:off x="762000" y="3733800"/>
            <a:ext cx="3581400" cy="2209800"/>
          </a:xfrm>
          <a:prstGeom prst="roundRect">
            <a:avLst/>
          </a:prstGeom>
          <a:solidFill>
            <a:srgbClr val="0B2D78"/>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spcBef>
                <a:spcPts val="0"/>
              </a:spcBef>
            </a:pPr>
            <a:r>
              <a:rPr lang="en-US" sz="2400" b="1" u="sng" dirty="0">
                <a:latin typeface="Calibri" pitchFamily="34" charset="0"/>
              </a:rPr>
              <a:t>Quality Service</a:t>
            </a:r>
            <a:r>
              <a:rPr lang="en-US" sz="2400" b="1" dirty="0">
                <a:latin typeface="Calibri" pitchFamily="34" charset="0"/>
              </a:rPr>
              <a:t> </a:t>
            </a:r>
            <a:r>
              <a:rPr lang="en-US" sz="2400" dirty="0">
                <a:latin typeface="Calibri" pitchFamily="34" charset="0"/>
              </a:rPr>
              <a:t>includes indicators related to meeting policy and regulation</a:t>
            </a:r>
          </a:p>
          <a:p>
            <a:pPr>
              <a:spcBef>
                <a:spcPts val="0"/>
              </a:spcBef>
            </a:pPr>
            <a:r>
              <a:rPr lang="en-US" sz="2400" dirty="0">
                <a:latin typeface="Calibri" pitchFamily="34" charset="0"/>
              </a:rPr>
              <a:t>requirements.</a:t>
            </a:r>
            <a:endParaRPr kumimoji="0" lang="en-US" sz="2400" b="0" i="0" u="none" strike="noStrike" cap="none" normalizeH="0" baseline="0" dirty="0">
              <a:ln>
                <a:noFill/>
              </a:ln>
              <a:effectLst/>
              <a:latin typeface="Calibri" pitchFamily="34" charset="0"/>
            </a:endParaRPr>
          </a:p>
        </p:txBody>
      </p:sp>
      <p:sp>
        <p:nvSpPr>
          <p:cNvPr id="8" name="Rounded Rectangle 7"/>
          <p:cNvSpPr/>
          <p:nvPr/>
        </p:nvSpPr>
        <p:spPr bwMode="auto">
          <a:xfrm>
            <a:off x="4572000" y="3733800"/>
            <a:ext cx="3733800" cy="2209800"/>
          </a:xfrm>
          <a:prstGeom prst="roundRect">
            <a:avLst/>
          </a:pr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spcBef>
                <a:spcPts val="0"/>
              </a:spcBef>
            </a:pPr>
            <a:r>
              <a:rPr lang="en-US" sz="2400" b="1" u="sng" dirty="0">
                <a:latin typeface="Calibri" pitchFamily="34" charset="0"/>
              </a:rPr>
              <a:t>Expertise</a:t>
            </a:r>
            <a:r>
              <a:rPr lang="en-US" sz="2400" dirty="0">
                <a:latin typeface="Calibri" pitchFamily="34" charset="0"/>
              </a:rPr>
              <a:t> focuses on staff competency in supporting individuals with DD from basic to more advanced</a:t>
            </a:r>
          </a:p>
          <a:p>
            <a:pPr>
              <a:spcBef>
                <a:spcPts val="0"/>
              </a:spcBef>
            </a:pPr>
            <a:r>
              <a:rPr lang="en-US" sz="2400" dirty="0">
                <a:latin typeface="Calibri" pitchFamily="34" charset="0"/>
              </a:rPr>
              <a:t>levels.</a:t>
            </a:r>
            <a:endParaRPr kumimoji="0" lang="en-US" sz="2400" b="0" i="0" u="none" strike="noStrike" cap="none" normalizeH="0" baseline="0" dirty="0">
              <a:ln>
                <a:noFill/>
              </a:ln>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81000" y="2743200"/>
            <a:ext cx="3733800" cy="2209800"/>
          </a:xfrm>
          <a:prstGeom prst="roundRect">
            <a:avLst/>
          </a:prstGeom>
          <a:solidFill>
            <a:srgbClr val="00B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spcBef>
                <a:spcPts val="0"/>
              </a:spcBef>
            </a:pPr>
            <a:r>
              <a:rPr lang="en-US" sz="2400" b="1" u="sng" dirty="0">
                <a:latin typeface="Calibri" pitchFamily="34" charset="0"/>
              </a:rPr>
              <a:t>Expertise</a:t>
            </a:r>
            <a:r>
              <a:rPr lang="en-US" sz="2400" dirty="0">
                <a:latin typeface="Calibri" pitchFamily="34" charset="0"/>
              </a:rPr>
              <a:t> focuses on staff competency in supporting individuals with DD from basic to more advanced</a:t>
            </a:r>
          </a:p>
          <a:p>
            <a:pPr>
              <a:spcBef>
                <a:spcPts val="0"/>
              </a:spcBef>
            </a:pPr>
            <a:r>
              <a:rPr lang="en-US" sz="2400" dirty="0">
                <a:latin typeface="Calibri" pitchFamily="34" charset="0"/>
              </a:rPr>
              <a:t>levels.</a:t>
            </a:r>
            <a:endParaRPr kumimoji="0" lang="en-US" sz="2400" b="0" i="0" u="none" strike="noStrike" cap="none" normalizeH="0" baseline="0" dirty="0">
              <a:ln>
                <a:noFill/>
              </a:ln>
              <a:effectLst/>
              <a:latin typeface="Calibri" pitchFamily="34" charset="0"/>
            </a:endParaRPr>
          </a:p>
        </p:txBody>
      </p:sp>
      <p:sp>
        <p:nvSpPr>
          <p:cNvPr id="10" name="Left Brace 9"/>
          <p:cNvSpPr/>
          <p:nvPr/>
        </p:nvSpPr>
        <p:spPr bwMode="auto">
          <a:xfrm>
            <a:off x="4191000" y="2057400"/>
            <a:ext cx="990600" cy="365760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1" name="Rectangle 10"/>
          <p:cNvSpPr/>
          <p:nvPr/>
        </p:nvSpPr>
        <p:spPr>
          <a:xfrm>
            <a:off x="4876800" y="2286000"/>
            <a:ext cx="3733800" cy="3139321"/>
          </a:xfrm>
          <a:prstGeom prst="rect">
            <a:avLst/>
          </a:prstGeom>
        </p:spPr>
        <p:txBody>
          <a:bodyPr wrap="square">
            <a:spAutoFit/>
          </a:bodyPr>
          <a:lstStyle/>
          <a:p>
            <a:pPr algn="l"/>
            <a:r>
              <a:rPr lang="en-US" sz="1800" dirty="0">
                <a:solidFill>
                  <a:schemeClr val="tx1"/>
                </a:solidFill>
                <a:latin typeface="Calibri" pitchFamily="34" charset="0"/>
              </a:rPr>
              <a:t>A </a:t>
            </a:r>
            <a:r>
              <a:rPr lang="en-US" sz="1800" b="1" dirty="0">
                <a:solidFill>
                  <a:schemeClr val="tx1"/>
                </a:solidFill>
                <a:latin typeface="Calibri" pitchFamily="34" charset="0"/>
              </a:rPr>
              <a:t>basic level </a:t>
            </a:r>
            <a:r>
              <a:rPr lang="en-US" sz="1800" dirty="0">
                <a:solidFill>
                  <a:schemeClr val="tx1"/>
                </a:solidFill>
                <a:latin typeface="Calibri" pitchFamily="34" charset="0"/>
              </a:rPr>
              <a:t>process applies to all providers and includes a DD orientation manual, related training content, testing and a Direct Support Professional competency checklist. </a:t>
            </a:r>
          </a:p>
          <a:p>
            <a:pPr algn="l"/>
            <a:endParaRPr lang="en-US" sz="600" dirty="0">
              <a:solidFill>
                <a:schemeClr val="tx1"/>
              </a:solidFill>
              <a:latin typeface="Calibri" pitchFamily="34" charset="0"/>
            </a:endParaRPr>
          </a:p>
          <a:p>
            <a:pPr algn="l"/>
            <a:r>
              <a:rPr lang="en-US" sz="1800" dirty="0">
                <a:solidFill>
                  <a:schemeClr val="tx1"/>
                </a:solidFill>
                <a:latin typeface="Calibri" pitchFamily="34" charset="0"/>
              </a:rPr>
              <a:t>An </a:t>
            </a:r>
            <a:r>
              <a:rPr lang="en-US" sz="1800" b="1" dirty="0">
                <a:solidFill>
                  <a:schemeClr val="tx1"/>
                </a:solidFill>
                <a:latin typeface="Calibri" pitchFamily="34" charset="0"/>
              </a:rPr>
              <a:t>advanced level </a:t>
            </a:r>
            <a:r>
              <a:rPr lang="en-US" sz="1800" dirty="0">
                <a:solidFill>
                  <a:schemeClr val="tx1"/>
                </a:solidFill>
                <a:latin typeface="Calibri" pitchFamily="34" charset="0"/>
              </a:rPr>
              <a:t>process provides the option for providers to report expertise in the areas of medical supports, behavioral supports, autism and/or accessibility. </a:t>
            </a:r>
          </a:p>
        </p:txBody>
      </p:sp>
      <p:sp>
        <p:nvSpPr>
          <p:cNvPr id="12" name="Rectangle 11"/>
          <p:cNvSpPr/>
          <p:nvPr/>
        </p:nvSpPr>
        <p:spPr>
          <a:xfrm>
            <a:off x="4187094" y="457200"/>
            <a:ext cx="4347306" cy="677108"/>
          </a:xfrm>
          <a:prstGeom prst="rect">
            <a:avLst/>
          </a:prstGeom>
        </p:spPr>
        <p:txBody>
          <a:bodyPr wrap="square">
            <a:spAutoFit/>
          </a:bodyPr>
          <a:lstStyle/>
          <a:p>
            <a:r>
              <a:rPr lang="en-US" dirty="0">
                <a:latin typeface="Calibri" pitchFamily="34" charset="0"/>
              </a:rPr>
              <a:t>Competencies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87094" y="457200"/>
            <a:ext cx="4347306" cy="677108"/>
          </a:xfrm>
          <a:prstGeom prst="rect">
            <a:avLst/>
          </a:prstGeom>
        </p:spPr>
        <p:txBody>
          <a:bodyPr wrap="square">
            <a:spAutoFit/>
          </a:bodyPr>
          <a:lstStyle/>
          <a:p>
            <a:r>
              <a:rPr lang="en-US" dirty="0">
                <a:latin typeface="Calibri" pitchFamily="34" charset="0"/>
              </a:rPr>
              <a:t>Competencies </a:t>
            </a:r>
          </a:p>
        </p:txBody>
      </p:sp>
      <p:sp>
        <p:nvSpPr>
          <p:cNvPr id="3" name="Text Box 2"/>
          <p:cNvSpPr txBox="1">
            <a:spLocks noChangeArrowheads="1"/>
          </p:cNvSpPr>
          <p:nvPr/>
        </p:nvSpPr>
        <p:spPr bwMode="auto">
          <a:xfrm>
            <a:off x="317500" y="1579562"/>
            <a:ext cx="7988300" cy="461665"/>
          </a:xfrm>
          <a:prstGeom prst="rect">
            <a:avLst/>
          </a:prstGeom>
          <a:noFill/>
          <a:ln w="9525">
            <a:noFill/>
            <a:miter lim="800000"/>
            <a:headEnd/>
            <a:tailEnd/>
          </a:ln>
        </p:spPr>
        <p:txBody>
          <a:bodyPr wrap="square">
            <a:spAutoFit/>
          </a:bodyPr>
          <a:lstStyle/>
          <a:p>
            <a:pPr algn="l"/>
            <a:r>
              <a:rPr lang="en-US" sz="2400" b="1" u="sng" dirty="0">
                <a:solidFill>
                  <a:schemeClr val="tx1"/>
                </a:solidFill>
                <a:latin typeface="Calibri" pitchFamily="34" charset="0"/>
                <a:ea typeface="Calibri"/>
                <a:cs typeface="Times New Roman"/>
              </a:rPr>
              <a:t>Direct Support Professional and Supervisor Competencies</a:t>
            </a:r>
          </a:p>
        </p:txBody>
      </p:sp>
      <p:sp>
        <p:nvSpPr>
          <p:cNvPr id="4" name="Rectangle 3"/>
          <p:cNvSpPr/>
          <p:nvPr/>
        </p:nvSpPr>
        <p:spPr>
          <a:xfrm>
            <a:off x="381000" y="2209800"/>
            <a:ext cx="8534400" cy="2731517"/>
          </a:xfrm>
          <a:prstGeom prst="rect">
            <a:avLst/>
          </a:prstGeom>
        </p:spPr>
        <p:txBody>
          <a:bodyPr wrap="square">
            <a:spAutoFit/>
          </a:bodyPr>
          <a:lstStyle/>
          <a:p>
            <a:pPr algn="l"/>
            <a:r>
              <a:rPr lang="en-US" sz="2000" b="1" dirty="0">
                <a:solidFill>
                  <a:schemeClr val="tx1"/>
                </a:solidFill>
                <a:latin typeface="Calibri" pitchFamily="34" charset="0"/>
              </a:rPr>
              <a:t>Competencies are demonstrated based on type and intensity of service</a:t>
            </a:r>
          </a:p>
          <a:p>
            <a:pPr algn="l"/>
            <a:endParaRPr lang="en-US" sz="100" b="1" dirty="0">
              <a:solidFill>
                <a:schemeClr val="tx1"/>
              </a:solidFill>
              <a:latin typeface="Calibri" pitchFamily="34" charset="0"/>
            </a:endParaRPr>
          </a:p>
          <a:p>
            <a:pPr marL="171450" indent="-171450" algn="l"/>
            <a:r>
              <a:rPr lang="en-US" sz="2000" dirty="0">
                <a:solidFill>
                  <a:schemeClr val="tx1"/>
                </a:solidFill>
                <a:latin typeface="Calibri" pitchFamily="34" charset="0"/>
              </a:rPr>
              <a:t>• Beginning </a:t>
            </a:r>
            <a:r>
              <a:rPr lang="en-US" sz="2000" dirty="0" smtClean="0">
                <a:solidFill>
                  <a:schemeClr val="tx1"/>
                </a:solidFill>
                <a:latin typeface="Calibri" pitchFamily="34" charset="0"/>
              </a:rPr>
              <a:t>August 1</a:t>
            </a:r>
            <a:r>
              <a:rPr lang="en-US" sz="2000" dirty="0">
                <a:solidFill>
                  <a:schemeClr val="tx1"/>
                </a:solidFill>
                <a:latin typeface="Calibri" pitchFamily="34" charset="0"/>
              </a:rPr>
              <a:t>, 2016</a:t>
            </a:r>
          </a:p>
          <a:p>
            <a:pPr marL="171450" indent="-171450" algn="l"/>
            <a:r>
              <a:rPr lang="en-US" sz="2000" dirty="0">
                <a:solidFill>
                  <a:schemeClr val="tx1"/>
                </a:solidFill>
                <a:latin typeface="Calibri" pitchFamily="34" charset="0"/>
              </a:rPr>
              <a:t>• Needed to meet DBHDS requirements for person-centered practices and keeping individuals healthy and safe</a:t>
            </a:r>
          </a:p>
          <a:p>
            <a:pPr marL="171450" indent="-171450" algn="l"/>
            <a:r>
              <a:rPr lang="en-US" sz="2000" dirty="0">
                <a:solidFill>
                  <a:schemeClr val="tx1"/>
                </a:solidFill>
                <a:latin typeface="Calibri" pitchFamily="34" charset="0"/>
              </a:rPr>
              <a:t>• All direct support professionals and supervisors must demonstrate knowledge and competencies required to effectively support individuals receiving their services (including unique needs)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latin typeface="Calibri" pitchFamily="34" charset="0"/>
              </a:rPr>
              <a:t>VIDES</a:t>
            </a:r>
          </a:p>
        </p:txBody>
      </p:sp>
      <p:sp>
        <p:nvSpPr>
          <p:cNvPr id="3" name="Content Placeholder 2"/>
          <p:cNvSpPr txBox="1">
            <a:spLocks/>
          </p:cNvSpPr>
          <p:nvPr/>
        </p:nvSpPr>
        <p:spPr>
          <a:xfrm>
            <a:off x="228600" y="1828800"/>
            <a:ext cx="8229600" cy="4724400"/>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5" name="Rectangle 4"/>
          <p:cNvSpPr/>
          <p:nvPr/>
        </p:nvSpPr>
        <p:spPr>
          <a:xfrm>
            <a:off x="228600" y="1905000"/>
            <a:ext cx="8763000" cy="4056495"/>
          </a:xfrm>
          <a:prstGeom prst="rect">
            <a:avLst/>
          </a:prstGeom>
        </p:spPr>
        <p:txBody>
          <a:bodyPr wrap="square">
            <a:spAutoFit/>
          </a:bodyPr>
          <a:lstStyle/>
          <a:p>
            <a:pPr marL="342900" lvl="0" indent="-342900" algn="l">
              <a:spcBef>
                <a:spcPct val="20000"/>
              </a:spcBef>
              <a:buFontTx/>
              <a:buChar char="•"/>
              <a:defRPr/>
            </a:pPr>
            <a:r>
              <a:rPr lang="en-US" sz="2800" kern="0" dirty="0" smtClean="0">
                <a:solidFill>
                  <a:schemeClr val="tx1"/>
                </a:solidFill>
                <a:latin typeface="Calibri" pitchFamily="34" charset="0"/>
              </a:rPr>
              <a:t>The </a:t>
            </a:r>
            <a:r>
              <a:rPr lang="en-US" sz="2800" kern="0" dirty="0">
                <a:solidFill>
                  <a:schemeClr val="tx1"/>
                </a:solidFill>
                <a:latin typeface="Calibri" pitchFamily="34" charset="0"/>
              </a:rPr>
              <a:t>infant VIDES has 5 categories instead of 7</a:t>
            </a:r>
            <a:r>
              <a:rPr lang="en-US" sz="2800" kern="0" dirty="0" smtClean="0">
                <a:solidFill>
                  <a:schemeClr val="tx1"/>
                </a:solidFill>
                <a:latin typeface="Calibri" pitchFamily="34" charset="0"/>
              </a:rPr>
              <a:t>. </a:t>
            </a:r>
          </a:p>
          <a:p>
            <a:pPr lvl="0" algn="l">
              <a:spcBef>
                <a:spcPct val="20000"/>
              </a:spcBef>
              <a:defRPr/>
            </a:pPr>
            <a:endParaRPr lang="en-US" sz="2800" kern="0" dirty="0">
              <a:solidFill>
                <a:schemeClr val="tx1"/>
              </a:solidFill>
              <a:latin typeface="Calibri" pitchFamily="34" charset="0"/>
            </a:endParaRPr>
          </a:p>
          <a:p>
            <a:pPr marL="342900" lvl="0" indent="-342900" algn="l">
              <a:spcBef>
                <a:spcPct val="20000"/>
              </a:spcBef>
              <a:buFontTx/>
              <a:buChar char="•"/>
              <a:defRPr/>
            </a:pPr>
            <a:r>
              <a:rPr lang="en-US" sz="2800" kern="0" dirty="0">
                <a:solidFill>
                  <a:schemeClr val="tx1"/>
                </a:solidFill>
                <a:latin typeface="Calibri" pitchFamily="34" charset="0"/>
              </a:rPr>
              <a:t>Infants must met </a:t>
            </a:r>
            <a:r>
              <a:rPr lang="en-US" sz="2800" u="sng" kern="0" dirty="0">
                <a:solidFill>
                  <a:schemeClr val="tx1"/>
                </a:solidFill>
                <a:latin typeface="Calibri" pitchFamily="34" charset="0"/>
              </a:rPr>
              <a:t>2</a:t>
            </a:r>
            <a:r>
              <a:rPr lang="en-US" sz="2800" kern="0" dirty="0" smtClean="0">
                <a:solidFill>
                  <a:schemeClr val="tx1"/>
                </a:solidFill>
                <a:latin typeface="Calibri" pitchFamily="34" charset="0"/>
              </a:rPr>
              <a:t> </a:t>
            </a:r>
            <a:r>
              <a:rPr lang="en-US" sz="2800" kern="0" dirty="0">
                <a:solidFill>
                  <a:schemeClr val="tx1"/>
                </a:solidFill>
                <a:latin typeface="Calibri" pitchFamily="34" charset="0"/>
              </a:rPr>
              <a:t>of the 5 </a:t>
            </a:r>
            <a:r>
              <a:rPr lang="en-US" sz="2800" kern="0" dirty="0" smtClean="0">
                <a:solidFill>
                  <a:schemeClr val="tx1"/>
                </a:solidFill>
                <a:latin typeface="Calibri" pitchFamily="34" charset="0"/>
              </a:rPr>
              <a:t>categories </a:t>
            </a:r>
            <a:endParaRPr lang="en-US" sz="2800" kern="0" dirty="0">
              <a:solidFill>
                <a:schemeClr val="tx1"/>
              </a:solidFill>
              <a:latin typeface="Calibri" pitchFamily="34" charset="0"/>
            </a:endParaRPr>
          </a:p>
          <a:p>
            <a:pPr marL="342900" lvl="0" indent="-342900" algn="l">
              <a:spcBef>
                <a:spcPct val="20000"/>
              </a:spcBef>
              <a:buFontTx/>
              <a:buChar char="•"/>
              <a:defRPr/>
            </a:pPr>
            <a:endParaRPr lang="en-US" sz="2800" kern="0" dirty="0">
              <a:solidFill>
                <a:schemeClr val="tx1"/>
              </a:solidFill>
              <a:latin typeface="Calibri" pitchFamily="34" charset="0"/>
            </a:endParaRPr>
          </a:p>
          <a:p>
            <a:pPr marL="342900" lvl="0" indent="-342900" algn="l">
              <a:spcBef>
                <a:spcPct val="20000"/>
              </a:spcBef>
              <a:buFontTx/>
              <a:buChar char="•"/>
              <a:defRPr/>
            </a:pPr>
            <a:r>
              <a:rPr lang="en-US" sz="2800" kern="0" dirty="0" smtClean="0">
                <a:solidFill>
                  <a:schemeClr val="tx1"/>
                </a:solidFill>
                <a:latin typeface="Calibri" pitchFamily="34" charset="0"/>
              </a:rPr>
              <a:t>The child and adult VIDES have each have  </a:t>
            </a:r>
            <a:r>
              <a:rPr lang="en-US" sz="2800" u="sng" kern="0" dirty="0">
                <a:solidFill>
                  <a:schemeClr val="tx1"/>
                </a:solidFill>
                <a:latin typeface="Calibri" pitchFamily="34" charset="0"/>
              </a:rPr>
              <a:t>8</a:t>
            </a:r>
            <a:r>
              <a:rPr lang="en-US" sz="2800" kern="0" dirty="0" smtClean="0">
                <a:solidFill>
                  <a:schemeClr val="tx1"/>
                </a:solidFill>
                <a:latin typeface="Calibri" pitchFamily="34" charset="0"/>
              </a:rPr>
              <a:t> </a:t>
            </a:r>
            <a:r>
              <a:rPr lang="en-US" sz="2800" kern="0" dirty="0">
                <a:solidFill>
                  <a:schemeClr val="tx1"/>
                </a:solidFill>
                <a:latin typeface="Calibri" pitchFamily="34" charset="0"/>
              </a:rPr>
              <a:t>categories instead of 7</a:t>
            </a:r>
            <a:r>
              <a:rPr lang="en-US" sz="2800" kern="0" dirty="0" smtClean="0">
                <a:solidFill>
                  <a:schemeClr val="tx1"/>
                </a:solidFill>
                <a:latin typeface="Calibri" pitchFamily="34" charset="0"/>
              </a:rPr>
              <a:t>.  </a:t>
            </a:r>
          </a:p>
          <a:p>
            <a:pPr lvl="0" algn="l">
              <a:spcBef>
                <a:spcPct val="20000"/>
              </a:spcBef>
              <a:defRPr/>
            </a:pPr>
            <a:endParaRPr lang="en-US" sz="2800" kern="0" dirty="0" smtClean="0">
              <a:solidFill>
                <a:schemeClr val="tx1"/>
              </a:solidFill>
              <a:latin typeface="Calibri" pitchFamily="34" charset="0"/>
            </a:endParaRPr>
          </a:p>
          <a:p>
            <a:pPr marL="342900" lvl="0" indent="-342900" algn="l">
              <a:spcBef>
                <a:spcPct val="20000"/>
              </a:spcBef>
              <a:buFontTx/>
              <a:buChar char="•"/>
              <a:defRPr/>
            </a:pPr>
            <a:r>
              <a:rPr lang="en-US" sz="2800" kern="0" dirty="0" smtClean="0">
                <a:solidFill>
                  <a:schemeClr val="tx1"/>
                </a:solidFill>
                <a:latin typeface="Calibri" pitchFamily="34" charset="0"/>
              </a:rPr>
              <a:t>Children and Adults </a:t>
            </a:r>
            <a:r>
              <a:rPr lang="en-US" sz="2800" kern="0" dirty="0">
                <a:solidFill>
                  <a:schemeClr val="tx1"/>
                </a:solidFill>
                <a:latin typeface="Calibri" pitchFamily="34" charset="0"/>
              </a:rPr>
              <a:t>must meet </a:t>
            </a:r>
            <a:r>
              <a:rPr lang="en-US" sz="2800" u="sng" kern="0" dirty="0">
                <a:solidFill>
                  <a:schemeClr val="tx1"/>
                </a:solidFill>
                <a:latin typeface="Calibri" pitchFamily="34" charset="0"/>
              </a:rPr>
              <a:t>3</a:t>
            </a:r>
            <a:r>
              <a:rPr lang="en-US" sz="2800" kern="0" dirty="0" smtClean="0">
                <a:solidFill>
                  <a:schemeClr val="tx1"/>
                </a:solidFill>
                <a:latin typeface="Calibri" pitchFamily="34" charset="0"/>
              </a:rPr>
              <a:t> </a:t>
            </a:r>
            <a:r>
              <a:rPr lang="en-US" sz="2800" kern="0" dirty="0">
                <a:solidFill>
                  <a:schemeClr val="tx1"/>
                </a:solidFill>
                <a:latin typeface="Calibri" pitchFamily="34" charset="0"/>
              </a:rPr>
              <a:t>categories instead of 2</a:t>
            </a:r>
            <a:r>
              <a:rPr lang="en-US" sz="2800" kern="0" dirty="0" smtClean="0">
                <a:solidFill>
                  <a:schemeClr val="tx1"/>
                </a:solidFill>
                <a:latin typeface="Calibri" pitchFamily="34" charset="0"/>
              </a:rPr>
              <a:t>. </a:t>
            </a:r>
            <a:endParaRPr lang="en-US" sz="2800" kern="0" dirty="0">
              <a:solidFill>
                <a:schemeClr val="tx1"/>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87094" y="457200"/>
            <a:ext cx="4347306" cy="677108"/>
          </a:xfrm>
          <a:prstGeom prst="rect">
            <a:avLst/>
          </a:prstGeom>
        </p:spPr>
        <p:txBody>
          <a:bodyPr wrap="square">
            <a:spAutoFit/>
          </a:bodyPr>
          <a:lstStyle/>
          <a:p>
            <a:r>
              <a:rPr lang="en-US" dirty="0">
                <a:latin typeface="Calibri" pitchFamily="34" charset="0"/>
              </a:rPr>
              <a:t>Competencies </a:t>
            </a:r>
          </a:p>
        </p:txBody>
      </p:sp>
      <p:sp>
        <p:nvSpPr>
          <p:cNvPr id="3" name="Text Box 2"/>
          <p:cNvSpPr txBox="1">
            <a:spLocks noChangeArrowheads="1"/>
          </p:cNvSpPr>
          <p:nvPr/>
        </p:nvSpPr>
        <p:spPr bwMode="auto">
          <a:xfrm>
            <a:off x="317500" y="1579562"/>
            <a:ext cx="7988300" cy="461665"/>
          </a:xfrm>
          <a:prstGeom prst="rect">
            <a:avLst/>
          </a:prstGeom>
          <a:noFill/>
          <a:ln w="9525">
            <a:noFill/>
            <a:miter lim="800000"/>
            <a:headEnd/>
            <a:tailEnd/>
          </a:ln>
        </p:spPr>
        <p:txBody>
          <a:bodyPr wrap="square">
            <a:spAutoFit/>
          </a:bodyPr>
          <a:lstStyle/>
          <a:p>
            <a:pPr algn="l"/>
            <a:r>
              <a:rPr lang="en-US" sz="2400" b="1" u="sng" dirty="0">
                <a:solidFill>
                  <a:schemeClr val="tx1"/>
                </a:solidFill>
                <a:latin typeface="Calibri" pitchFamily="34" charset="0"/>
                <a:ea typeface="Calibri"/>
                <a:cs typeface="Times New Roman"/>
              </a:rPr>
              <a:t>Direct Support Professional and Supervisor Competencies</a:t>
            </a:r>
          </a:p>
        </p:txBody>
      </p:sp>
      <p:sp>
        <p:nvSpPr>
          <p:cNvPr id="4" name="Rectangle 3"/>
          <p:cNvSpPr/>
          <p:nvPr/>
        </p:nvSpPr>
        <p:spPr>
          <a:xfrm>
            <a:off x="381000" y="2209800"/>
            <a:ext cx="8534400" cy="2269852"/>
          </a:xfrm>
          <a:prstGeom prst="rect">
            <a:avLst/>
          </a:prstGeom>
        </p:spPr>
        <p:txBody>
          <a:bodyPr wrap="square">
            <a:spAutoFit/>
          </a:bodyPr>
          <a:lstStyle/>
          <a:p>
            <a:pPr algn="l"/>
            <a:r>
              <a:rPr lang="en-US" sz="2000" b="1" dirty="0">
                <a:solidFill>
                  <a:schemeClr val="tx1"/>
                </a:solidFill>
                <a:latin typeface="Calibri" pitchFamily="34" charset="0"/>
              </a:rPr>
              <a:t>Competencies are demonstrated based on type and intensity of service</a:t>
            </a:r>
          </a:p>
          <a:p>
            <a:pPr algn="l"/>
            <a:endParaRPr lang="en-US" sz="100" b="1" dirty="0">
              <a:solidFill>
                <a:schemeClr val="tx1"/>
              </a:solidFill>
              <a:latin typeface="Calibri" pitchFamily="34" charset="0"/>
            </a:endParaRPr>
          </a:p>
          <a:p>
            <a:pPr marL="171450" indent="-171450" algn="l"/>
            <a:r>
              <a:rPr lang="en-US" sz="2000" dirty="0">
                <a:solidFill>
                  <a:schemeClr val="tx1"/>
                </a:solidFill>
                <a:latin typeface="Calibri" pitchFamily="34" charset="0"/>
              </a:rPr>
              <a:t>• Providers may use the DBHDS competency-based training materials or another recognized curriculum that includes knowledge-based testing, coaching, regular, observational competency checks and a corrective action process</a:t>
            </a:r>
          </a:p>
          <a:p>
            <a:pPr marL="171450" indent="-171450" algn="l"/>
            <a:r>
              <a:rPr lang="en-US" sz="2000" dirty="0">
                <a:solidFill>
                  <a:schemeClr val="tx1"/>
                </a:solidFill>
                <a:latin typeface="Calibri" pitchFamily="34" charset="0"/>
              </a:rPr>
              <a:t>• Supports to individuals with intense medical or behavioral needs may only be provided by DSPs and supervisors demonstrating additional competencies</a:t>
            </a:r>
          </a:p>
        </p:txBody>
      </p:sp>
      <p:pic>
        <p:nvPicPr>
          <p:cNvPr id="1026" name="Picture 2"/>
          <p:cNvPicPr>
            <a:picLocks noChangeAspect="1" noChangeArrowheads="1"/>
          </p:cNvPicPr>
          <p:nvPr/>
        </p:nvPicPr>
        <p:blipFill>
          <a:blip r:embed="rId3" cstate="print"/>
          <a:srcRect/>
          <a:stretch>
            <a:fillRect/>
          </a:stretch>
        </p:blipFill>
        <p:spPr bwMode="auto">
          <a:xfrm>
            <a:off x="0" y="4724400"/>
            <a:ext cx="7696200" cy="2133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5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strVal val="#ppt_w*0.70"/>
                                          </p:val>
                                        </p:tav>
                                        <p:tav tm="100000">
                                          <p:val>
                                            <p:strVal val="#ppt_w"/>
                                          </p:val>
                                        </p:tav>
                                      </p:tavLst>
                                    </p:anim>
                                    <p:anim calcmode="lin" valueType="num">
                                      <p:cBhvr>
                                        <p:cTn id="18" dur="1000" fill="hold"/>
                                        <p:tgtEl>
                                          <p:spTgt spid="1026"/>
                                        </p:tgtEl>
                                        <p:attrNameLst>
                                          <p:attrName>ppt_h</p:attrName>
                                        </p:attrNameLst>
                                      </p:cBhvr>
                                      <p:tavLst>
                                        <p:tav tm="0">
                                          <p:val>
                                            <p:strVal val="#ppt_h"/>
                                          </p:val>
                                        </p:tav>
                                        <p:tav tm="100000">
                                          <p:val>
                                            <p:strVal val="#ppt_h"/>
                                          </p:val>
                                        </p:tav>
                                      </p:tavLst>
                                    </p:anim>
                                    <p:animEffect transition="in" filter="fade">
                                      <p:cBhvr>
                                        <p:cTn id="1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87094" y="457200"/>
            <a:ext cx="4347306" cy="677108"/>
          </a:xfrm>
          <a:prstGeom prst="rect">
            <a:avLst/>
          </a:prstGeom>
        </p:spPr>
        <p:txBody>
          <a:bodyPr wrap="square">
            <a:spAutoFit/>
          </a:bodyPr>
          <a:lstStyle/>
          <a:p>
            <a:r>
              <a:rPr lang="en-US" dirty="0">
                <a:latin typeface="Calibri" pitchFamily="34" charset="0"/>
              </a:rPr>
              <a:t>Competencies </a:t>
            </a:r>
          </a:p>
        </p:txBody>
      </p:sp>
      <p:sp>
        <p:nvSpPr>
          <p:cNvPr id="3" name="Text Box 2"/>
          <p:cNvSpPr txBox="1">
            <a:spLocks noChangeArrowheads="1"/>
          </p:cNvSpPr>
          <p:nvPr/>
        </p:nvSpPr>
        <p:spPr bwMode="auto">
          <a:xfrm>
            <a:off x="317500" y="1579562"/>
            <a:ext cx="7988300" cy="461665"/>
          </a:xfrm>
          <a:prstGeom prst="rect">
            <a:avLst/>
          </a:prstGeom>
          <a:noFill/>
          <a:ln w="9525">
            <a:noFill/>
            <a:miter lim="800000"/>
            <a:headEnd/>
            <a:tailEnd/>
          </a:ln>
        </p:spPr>
        <p:txBody>
          <a:bodyPr wrap="square">
            <a:spAutoFit/>
          </a:bodyPr>
          <a:lstStyle/>
          <a:p>
            <a:pPr algn="l"/>
            <a:r>
              <a:rPr lang="en-US" sz="2400" b="1" u="sng" dirty="0">
                <a:solidFill>
                  <a:schemeClr val="tx1"/>
                </a:solidFill>
                <a:latin typeface="Calibri" pitchFamily="34" charset="0"/>
                <a:ea typeface="Calibri"/>
                <a:cs typeface="Times New Roman"/>
              </a:rPr>
              <a:t>Direct Support Professional and Supervisor Competencies</a:t>
            </a:r>
          </a:p>
        </p:txBody>
      </p:sp>
      <p:sp>
        <p:nvSpPr>
          <p:cNvPr id="4" name="Rectangle 3"/>
          <p:cNvSpPr/>
          <p:nvPr/>
        </p:nvSpPr>
        <p:spPr>
          <a:xfrm>
            <a:off x="381000" y="2209800"/>
            <a:ext cx="8534400" cy="884858"/>
          </a:xfrm>
          <a:prstGeom prst="rect">
            <a:avLst/>
          </a:prstGeom>
        </p:spPr>
        <p:txBody>
          <a:bodyPr wrap="square">
            <a:spAutoFit/>
          </a:bodyPr>
          <a:lstStyle/>
          <a:p>
            <a:pPr algn="l"/>
            <a:r>
              <a:rPr lang="en-US" sz="2000" b="1" dirty="0">
                <a:solidFill>
                  <a:schemeClr val="tx1"/>
                </a:solidFill>
                <a:latin typeface="Calibri" pitchFamily="34" charset="0"/>
              </a:rPr>
              <a:t>Competencies are demonstrated based on type and intensity of service</a:t>
            </a:r>
          </a:p>
          <a:p>
            <a:pPr algn="l"/>
            <a:endParaRPr lang="en-US" sz="100" b="1" dirty="0">
              <a:solidFill>
                <a:schemeClr val="tx1"/>
              </a:solidFill>
              <a:latin typeface="Calibri" pitchFamily="34" charset="0"/>
            </a:endParaRPr>
          </a:p>
          <a:p>
            <a:pPr marL="171450" indent="-171450" algn="l"/>
            <a:r>
              <a:rPr lang="en-US" sz="2000" dirty="0">
                <a:solidFill>
                  <a:schemeClr val="tx1"/>
                </a:solidFill>
                <a:latin typeface="Calibri" pitchFamily="34" charset="0"/>
              </a:rPr>
              <a:t>• Advanced behavioral  and autism competencies are currently available</a:t>
            </a:r>
          </a:p>
        </p:txBody>
      </p:sp>
      <p:pic>
        <p:nvPicPr>
          <p:cNvPr id="6" name="Picture 2"/>
          <p:cNvPicPr>
            <a:picLocks noChangeAspect="1" noChangeArrowheads="1"/>
          </p:cNvPicPr>
          <p:nvPr/>
        </p:nvPicPr>
        <p:blipFill>
          <a:blip r:embed="rId3" cstate="print"/>
          <a:srcRect/>
          <a:stretch>
            <a:fillRect/>
          </a:stretch>
        </p:blipFill>
        <p:spPr bwMode="auto">
          <a:xfrm>
            <a:off x="304800" y="4764518"/>
            <a:ext cx="7239000" cy="209348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0" y="4114800"/>
            <a:ext cx="9144000" cy="400110"/>
          </a:xfrm>
          <a:prstGeom prst="rect">
            <a:avLst/>
          </a:prstGeom>
        </p:spPr>
        <p:txBody>
          <a:bodyPr wrap="square">
            <a:spAutoFit/>
          </a:bodyPr>
          <a:lstStyle/>
          <a:p>
            <a:r>
              <a:rPr lang="en-US" sz="2000" u="sng" dirty="0">
                <a:solidFill>
                  <a:srgbClr val="0070C0"/>
                </a:solidFill>
                <a:latin typeface="Calibri" pitchFamily="34" charset="0"/>
              </a:rPr>
              <a:t>http://autismtrainingva.vcu.edu/competencies/competencies-resources/</a:t>
            </a:r>
          </a:p>
        </p:txBody>
      </p:sp>
      <p:sp>
        <p:nvSpPr>
          <p:cNvPr id="9" name="Rectangle 8"/>
          <p:cNvSpPr/>
          <p:nvPr/>
        </p:nvSpPr>
        <p:spPr>
          <a:xfrm>
            <a:off x="228600" y="3200400"/>
            <a:ext cx="8610600" cy="707886"/>
          </a:xfrm>
          <a:prstGeom prst="rect">
            <a:avLst/>
          </a:prstGeom>
        </p:spPr>
        <p:txBody>
          <a:bodyPr wrap="square">
            <a:spAutoFit/>
          </a:bodyPr>
          <a:lstStyle/>
          <a:p>
            <a:r>
              <a:rPr lang="en-US" sz="2000" u="sng" dirty="0">
                <a:solidFill>
                  <a:srgbClr val="0070C0"/>
                </a:solidFill>
                <a:latin typeface="Calibri" pitchFamily="34" charset="0"/>
              </a:rPr>
              <a:t>http://www.dbhds.virginia.gov/professionals-and-service-providers/developmental-disability-services-for-providers/provider-development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itchFamily="34" charset="0"/>
              </a:rPr>
              <a:t>Waiver Management System (WaMS)</a:t>
            </a:r>
          </a:p>
        </p:txBody>
      </p:sp>
      <p:pic>
        <p:nvPicPr>
          <p:cNvPr id="8" name="Picture 3" descr="C:\Users\deanna.parker@dbhds.virginia.gov\Pictures\computer-network1.jpg"/>
          <p:cNvPicPr>
            <a:picLocks noChangeAspect="1" noChangeArrowheads="1"/>
          </p:cNvPicPr>
          <p:nvPr/>
        </p:nvPicPr>
        <p:blipFill>
          <a:blip r:embed="rId3" cstate="print"/>
          <a:srcRect/>
          <a:stretch>
            <a:fillRect/>
          </a:stretch>
        </p:blipFill>
        <p:spPr bwMode="auto">
          <a:xfrm>
            <a:off x="1371600" y="2133600"/>
            <a:ext cx="6172200" cy="4114800"/>
          </a:xfrm>
          <a:prstGeom prst="rect">
            <a:avLst/>
          </a:prstGeom>
          <a:noFill/>
        </p:spPr>
      </p:pic>
    </p:spTree>
    <p:extLst>
      <p:ext uri="{BB962C8B-B14F-4D97-AF65-F5344CB8AC3E}">
        <p14:creationId xmlns="" xmlns:p14="http://schemas.microsoft.com/office/powerpoint/2010/main" val="2910790730"/>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057400"/>
            <a:ext cx="7543800" cy="461665"/>
          </a:xfrm>
          <a:prstGeom prst="rect">
            <a:avLst/>
          </a:prstGeom>
        </p:spPr>
        <p:txBody>
          <a:bodyPr wrap="square">
            <a:spAutoFit/>
          </a:bodyPr>
          <a:lstStyle/>
          <a:p>
            <a:pPr marL="403225" indent="-403225" algn="l">
              <a:buClr>
                <a:srgbClr val="92D050"/>
              </a:buClr>
              <a:buFont typeface="Wingdings" pitchFamily="2" charset="2"/>
              <a:buChar char="ü"/>
            </a:pPr>
            <a:r>
              <a:rPr lang="en-US" sz="2400" dirty="0">
                <a:solidFill>
                  <a:schemeClr val="tx1"/>
                </a:solidFill>
                <a:latin typeface="Calibri" pitchFamily="34" charset="0"/>
              </a:rPr>
              <a:t>A data management system to manage waivers  </a:t>
            </a:r>
          </a:p>
        </p:txBody>
      </p:sp>
      <p:sp>
        <p:nvSpPr>
          <p:cNvPr id="6" name="Rectangle 5"/>
          <p:cNvSpPr/>
          <p:nvPr/>
        </p:nvSpPr>
        <p:spPr>
          <a:xfrm>
            <a:off x="533400" y="3505200"/>
            <a:ext cx="7543800" cy="461665"/>
          </a:xfrm>
          <a:prstGeom prst="rect">
            <a:avLst/>
          </a:prstGeom>
        </p:spPr>
        <p:txBody>
          <a:bodyPr wrap="square">
            <a:spAutoFit/>
          </a:bodyPr>
          <a:lstStyle/>
          <a:p>
            <a:pPr marL="403225" indent="-403225" algn="l">
              <a:buClr>
                <a:srgbClr val="92D050"/>
              </a:buClr>
              <a:buFont typeface="Wingdings" pitchFamily="2" charset="2"/>
              <a:buChar char="ü"/>
            </a:pPr>
            <a:r>
              <a:rPr lang="en-US" sz="2400" dirty="0">
                <a:solidFill>
                  <a:schemeClr val="tx1"/>
                </a:solidFill>
                <a:latin typeface="Calibri" pitchFamily="34" charset="0"/>
              </a:rPr>
              <a:t>Improves data about individual costs for state budgeting</a:t>
            </a:r>
          </a:p>
        </p:txBody>
      </p:sp>
      <p:sp>
        <p:nvSpPr>
          <p:cNvPr id="7" name="Rectangle 6"/>
          <p:cNvSpPr/>
          <p:nvPr/>
        </p:nvSpPr>
        <p:spPr>
          <a:xfrm>
            <a:off x="533400" y="2667000"/>
            <a:ext cx="7543800" cy="830997"/>
          </a:xfrm>
          <a:prstGeom prst="rect">
            <a:avLst/>
          </a:prstGeom>
        </p:spPr>
        <p:txBody>
          <a:bodyPr wrap="square">
            <a:spAutoFit/>
          </a:bodyPr>
          <a:lstStyle/>
          <a:p>
            <a:pPr marL="403225" indent="-403225" algn="l">
              <a:buClr>
                <a:srgbClr val="92D050"/>
              </a:buClr>
              <a:buFont typeface="Wingdings" pitchFamily="2" charset="2"/>
              <a:buChar char="ü"/>
            </a:pPr>
            <a:r>
              <a:rPr lang="en-US" sz="2400" dirty="0">
                <a:solidFill>
                  <a:schemeClr val="tx1"/>
                </a:solidFill>
                <a:latin typeface="Calibri" pitchFamily="34" charset="0"/>
              </a:rPr>
              <a:t>Interfaces with the Virginia Medicaid Management Information System (VAMMIS)</a:t>
            </a:r>
          </a:p>
        </p:txBody>
      </p:sp>
      <p:sp>
        <p:nvSpPr>
          <p:cNvPr id="9" name="Title 1"/>
          <p:cNvSpPr>
            <a:spLocks noGrp="1"/>
          </p:cNvSpPr>
          <p:nvPr>
            <p:ph type="title"/>
          </p:nvPr>
        </p:nvSpPr>
        <p:spPr>
          <a:xfrm>
            <a:off x="2057400" y="228600"/>
            <a:ext cx="6858000" cy="944563"/>
          </a:xfrm>
        </p:spPr>
        <p:txBody>
          <a:bodyPr/>
          <a:lstStyle/>
          <a:p>
            <a:r>
              <a:rPr lang="en-US" sz="3200" dirty="0">
                <a:latin typeface="Calibri" pitchFamily="34" charset="0"/>
              </a:rPr>
              <a:t>Waiver Management System (WaMS)</a:t>
            </a:r>
          </a:p>
        </p:txBody>
      </p:sp>
      <p:pic>
        <p:nvPicPr>
          <p:cNvPr id="10" name="Picture 3" descr="C:\Users\deanna.parker@dbhds.virginia.gov\Pictures\computer-network1.jpg"/>
          <p:cNvPicPr>
            <a:picLocks noChangeAspect="1" noChangeArrowheads="1"/>
          </p:cNvPicPr>
          <p:nvPr/>
        </p:nvPicPr>
        <p:blipFill>
          <a:blip r:embed="rId3" cstate="print"/>
          <a:srcRect/>
          <a:stretch>
            <a:fillRect/>
          </a:stretch>
        </p:blipFill>
        <p:spPr bwMode="auto">
          <a:xfrm>
            <a:off x="3124200" y="4343400"/>
            <a:ext cx="2438400" cy="1625600"/>
          </a:xfrm>
          <a:prstGeom prst="rect">
            <a:avLst/>
          </a:prstGeom>
          <a:noFill/>
        </p:spPr>
      </p:pic>
    </p:spTree>
    <p:extLst>
      <p:ext uri="{BB962C8B-B14F-4D97-AF65-F5344CB8AC3E}">
        <p14:creationId xmlns="" xmlns:p14="http://schemas.microsoft.com/office/powerpoint/2010/main" val="2910790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057400" y="228600"/>
            <a:ext cx="6858000" cy="944563"/>
          </a:xfrm>
        </p:spPr>
        <p:txBody>
          <a:bodyPr/>
          <a:lstStyle/>
          <a:p>
            <a:r>
              <a:rPr lang="en-US" sz="3200" dirty="0">
                <a:latin typeface="Calibri" pitchFamily="34" charset="0"/>
              </a:rPr>
              <a:t>Waiver Management System (WaMS)</a:t>
            </a:r>
          </a:p>
        </p:txBody>
      </p:sp>
      <p:sp>
        <p:nvSpPr>
          <p:cNvPr id="8" name="Content Placeholder 2"/>
          <p:cNvSpPr txBox="1">
            <a:spLocks/>
          </p:cNvSpPr>
          <p:nvPr/>
        </p:nvSpPr>
        <p:spPr>
          <a:xfrm>
            <a:off x="152400" y="2209800"/>
            <a:ext cx="8991600" cy="4648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Calibri" pitchFamily="34" charset="0"/>
              </a:rPr>
              <a:t>Review calendars submitted through new WaMS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Calibri" pitchFamily="34" charset="0"/>
              </a:rPr>
              <a:t>Support CMs with developing ISPs that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Calibri" pitchFamily="34" charset="0"/>
              </a:rPr>
              <a:t>include accessing community resources and ongoing natural supports which are appropriate to assessed needs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Calibri" pitchFamily="34" charset="0"/>
              </a:rPr>
              <a:t>Monitor trends and perform analyses 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Calibri" pitchFamily="34" charset="0"/>
              </a:rPr>
              <a:t>Utilization of new waiver services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Calibri" pitchFamily="34" charset="0"/>
              </a:rPr>
              <a:t>The </a:t>
            </a:r>
            <a:r>
              <a:rPr kumimoji="0" lang="en-US" sz="2000" b="0" i="0" u="none" strike="noStrike" kern="0" cap="none" spc="0" normalizeH="0" noProof="0" dirty="0" smtClean="0">
                <a:ln>
                  <a:noFill/>
                </a:ln>
                <a:solidFill>
                  <a:schemeClr val="tx1"/>
                </a:solidFill>
                <a:effectLst/>
                <a:uLnTx/>
                <a:uFillTx/>
                <a:latin typeface="Calibri" pitchFamily="34" charset="0"/>
              </a:rPr>
              <a:t>potential i</a:t>
            </a:r>
            <a:r>
              <a:rPr kumimoji="0" lang="en-US" sz="2000" b="0" i="0" u="none" strike="noStrike" kern="0" cap="none" spc="0" normalizeH="0" baseline="0" noProof="0" dirty="0" smtClean="0">
                <a:ln>
                  <a:noFill/>
                </a:ln>
                <a:solidFill>
                  <a:schemeClr val="tx1"/>
                </a:solidFill>
                <a:effectLst/>
                <a:uLnTx/>
                <a:uFillTx/>
                <a:latin typeface="Calibri" pitchFamily="34" charset="0"/>
              </a:rPr>
              <a:t>mpact </a:t>
            </a:r>
            <a:r>
              <a:rPr kumimoji="0" lang="en-US" sz="2000" b="0" i="0" u="none" strike="noStrike" kern="0" cap="none" spc="0" normalizeH="0" baseline="0" noProof="0" dirty="0">
                <a:ln>
                  <a:noFill/>
                </a:ln>
                <a:solidFill>
                  <a:schemeClr val="tx1"/>
                </a:solidFill>
                <a:effectLst/>
                <a:uLnTx/>
                <a:uFillTx/>
                <a:latin typeface="Calibri" pitchFamily="34" charset="0"/>
              </a:rPr>
              <a:t>of service mix packages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chemeClr val="tx1"/>
                </a:solidFill>
                <a:effectLst/>
                <a:uLnTx/>
                <a:uFillTx/>
                <a:latin typeface="Calibri" pitchFamily="34" charset="0"/>
              </a:rPr>
              <a:t>Adjustments needed to service mix packages to test with 5 to 8 CSBs in FY </a:t>
            </a:r>
            <a:r>
              <a:rPr kumimoji="0" lang="en-US" sz="2000" b="0" i="0" u="none" strike="noStrike" kern="0" cap="none" spc="0" normalizeH="0" baseline="0" noProof="0" dirty="0" smtClean="0">
                <a:ln>
                  <a:noFill/>
                </a:ln>
                <a:solidFill>
                  <a:schemeClr val="tx1"/>
                </a:solidFill>
                <a:effectLst/>
                <a:uLnTx/>
                <a:uFillTx/>
                <a:latin typeface="Calibri" pitchFamily="34" charset="0"/>
              </a:rPr>
              <a:t>18</a:t>
            </a:r>
            <a:endParaRPr kumimoji="0" lang="en-US" sz="2000" b="0" i="0" u="none" strike="noStrike" kern="0" cap="none" spc="0" normalizeH="0" baseline="0" noProof="0" dirty="0">
              <a:ln>
                <a:noFill/>
              </a:ln>
              <a:solidFill>
                <a:schemeClr val="tx1"/>
              </a:solidFill>
              <a:effectLst/>
              <a:uLnTx/>
              <a:uFillTx/>
              <a:latin typeface="Calibri" pitchFamily="34" charset="0"/>
            </a:endParaRPr>
          </a:p>
        </p:txBody>
      </p:sp>
      <p:sp>
        <p:nvSpPr>
          <p:cNvPr id="10" name="Title 1"/>
          <p:cNvSpPr txBox="1">
            <a:spLocks/>
          </p:cNvSpPr>
          <p:nvPr/>
        </p:nvSpPr>
        <p:spPr bwMode="auto">
          <a:xfrm>
            <a:off x="152400" y="1219200"/>
            <a:ext cx="81915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Calibri" pitchFamily="34" charset="0"/>
                <a:ea typeface="+mj-ea"/>
                <a:cs typeface="+mj-cs"/>
              </a:rPr>
              <a:t>Role of Pre-Authorization</a:t>
            </a:r>
          </a:p>
        </p:txBody>
      </p:sp>
    </p:spTree>
    <p:extLst>
      <p:ext uri="{BB962C8B-B14F-4D97-AF65-F5344CB8AC3E}">
        <p14:creationId xmlns="" xmlns:p14="http://schemas.microsoft.com/office/powerpoint/2010/main" val="2910790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ATH_O~1.JPG"/>
          <p:cNvPicPr>
            <a:picLocks noChangeAspect="1"/>
          </p:cNvPicPr>
          <p:nvPr/>
        </p:nvPicPr>
        <p:blipFill>
          <a:blip r:embed="rId3" cstate="print"/>
          <a:stretch>
            <a:fillRect/>
          </a:stretch>
        </p:blipFill>
        <p:spPr>
          <a:xfrm>
            <a:off x="5867400" y="4114800"/>
            <a:ext cx="2667000" cy="2000250"/>
          </a:xfrm>
          <a:prstGeom prst="rect">
            <a:avLst/>
          </a:prstGeom>
        </p:spPr>
      </p:pic>
      <p:sp>
        <p:nvSpPr>
          <p:cNvPr id="5" name="Rectangle 4"/>
          <p:cNvSpPr/>
          <p:nvPr/>
        </p:nvSpPr>
        <p:spPr>
          <a:xfrm>
            <a:off x="5791944" y="381000"/>
            <a:ext cx="2691186" cy="677108"/>
          </a:xfrm>
          <a:prstGeom prst="rect">
            <a:avLst/>
          </a:prstGeom>
        </p:spPr>
        <p:txBody>
          <a:bodyPr wrap="none">
            <a:spAutoFit/>
          </a:bodyPr>
          <a:lstStyle/>
          <a:p>
            <a:pPr>
              <a:buNone/>
            </a:pPr>
            <a:r>
              <a:rPr lang="en-US" b="1" dirty="0">
                <a:latin typeface="Calibri" pitchFamily="34" charset="0"/>
              </a:rPr>
              <a:t>Takeaways…</a:t>
            </a:r>
          </a:p>
        </p:txBody>
      </p:sp>
      <p:sp>
        <p:nvSpPr>
          <p:cNvPr id="7" name="Rectangle 6"/>
          <p:cNvSpPr/>
          <p:nvPr/>
        </p:nvSpPr>
        <p:spPr>
          <a:xfrm>
            <a:off x="609600" y="2667000"/>
            <a:ext cx="8153400" cy="954107"/>
          </a:xfrm>
          <a:prstGeom prst="rect">
            <a:avLst/>
          </a:prstGeom>
        </p:spPr>
        <p:txBody>
          <a:bodyPr wrap="square">
            <a:spAutoFit/>
          </a:bodyPr>
          <a:lstStyle/>
          <a:p>
            <a:pPr algn="l"/>
            <a:r>
              <a:rPr lang="en-US" sz="2800" dirty="0">
                <a:solidFill>
                  <a:schemeClr val="tx1"/>
                </a:solidFill>
                <a:latin typeface="Calibri" pitchFamily="34" charset="0"/>
              </a:rPr>
              <a:t>There will be one process to qualify for and access DD supports. </a:t>
            </a:r>
          </a:p>
        </p:txBody>
      </p:sp>
      <p:sp>
        <p:nvSpPr>
          <p:cNvPr id="9" name="TextBox 8"/>
          <p:cNvSpPr txBox="1"/>
          <p:nvPr/>
        </p:nvSpPr>
        <p:spPr>
          <a:xfrm>
            <a:off x="0" y="6172200"/>
            <a:ext cx="2553456" cy="369332"/>
          </a:xfrm>
          <a:prstGeom prst="rect">
            <a:avLst/>
          </a:prstGeom>
          <a:solidFill>
            <a:schemeClr val="accent4"/>
          </a:solidFill>
        </p:spPr>
        <p:txBody>
          <a:bodyPr wrap="none" rtlCol="0">
            <a:spAutoFit/>
          </a:bodyPr>
          <a:lstStyle/>
          <a:p>
            <a:r>
              <a:rPr lang="en-US" sz="1800" dirty="0">
                <a:latin typeface="Calibri" pitchFamily="34" charset="0"/>
              </a:rPr>
              <a:t>Handout: MLMC Benefits</a:t>
            </a:r>
          </a:p>
        </p:txBody>
      </p:sp>
      <p:sp>
        <p:nvSpPr>
          <p:cNvPr id="10" name="Rectangle 9"/>
          <p:cNvSpPr/>
          <p:nvPr/>
        </p:nvSpPr>
        <p:spPr>
          <a:xfrm>
            <a:off x="1387628" y="1752600"/>
            <a:ext cx="6121356" cy="677108"/>
          </a:xfrm>
          <a:prstGeom prst="rect">
            <a:avLst/>
          </a:prstGeom>
        </p:spPr>
        <p:txBody>
          <a:bodyPr wrap="none">
            <a:spAutoFit/>
          </a:bodyPr>
          <a:lstStyle/>
          <a:p>
            <a:pPr>
              <a:buNone/>
            </a:pPr>
            <a:r>
              <a:rPr lang="en-US" b="1" dirty="0">
                <a:solidFill>
                  <a:schemeClr val="tx1"/>
                </a:solidFill>
                <a:latin typeface="Calibri" pitchFamily="34" charset="0"/>
              </a:rPr>
              <a:t>Changes are needed so that…</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2743200"/>
            <a:ext cx="7924800" cy="954107"/>
          </a:xfrm>
          <a:prstGeom prst="rect">
            <a:avLst/>
          </a:prstGeom>
        </p:spPr>
        <p:txBody>
          <a:bodyPr wrap="square">
            <a:spAutoFit/>
          </a:bodyPr>
          <a:lstStyle/>
          <a:p>
            <a:pPr algn="l"/>
            <a:r>
              <a:rPr lang="en-US" sz="2800" dirty="0">
                <a:solidFill>
                  <a:schemeClr val="tx1"/>
                </a:solidFill>
                <a:latin typeface="Calibri" pitchFamily="34" charset="0"/>
              </a:rPr>
              <a:t>Services and funding are based on individual needs and preferences. </a:t>
            </a:r>
          </a:p>
        </p:txBody>
      </p:sp>
      <p:pic>
        <p:nvPicPr>
          <p:cNvPr id="9" name="Picture 8" descr="man-with-down-syndrome-007.jpg"/>
          <p:cNvPicPr>
            <a:picLocks noChangeAspect="1"/>
          </p:cNvPicPr>
          <p:nvPr/>
        </p:nvPicPr>
        <p:blipFill>
          <a:blip r:embed="rId3" cstate="print"/>
          <a:stretch>
            <a:fillRect/>
          </a:stretch>
        </p:blipFill>
        <p:spPr>
          <a:xfrm>
            <a:off x="5410200" y="4114800"/>
            <a:ext cx="3238500" cy="1943100"/>
          </a:xfrm>
          <a:prstGeom prst="rect">
            <a:avLst/>
          </a:prstGeom>
        </p:spPr>
      </p:pic>
      <p:sp>
        <p:nvSpPr>
          <p:cNvPr id="10" name="Rectangle 9"/>
          <p:cNvSpPr/>
          <p:nvPr/>
        </p:nvSpPr>
        <p:spPr>
          <a:xfrm>
            <a:off x="5791944" y="381000"/>
            <a:ext cx="2691186" cy="677108"/>
          </a:xfrm>
          <a:prstGeom prst="rect">
            <a:avLst/>
          </a:prstGeom>
        </p:spPr>
        <p:txBody>
          <a:bodyPr wrap="none">
            <a:spAutoFit/>
          </a:bodyPr>
          <a:lstStyle/>
          <a:p>
            <a:pPr>
              <a:buNone/>
            </a:pPr>
            <a:r>
              <a:rPr lang="en-US" b="1" dirty="0">
                <a:latin typeface="Calibri" pitchFamily="34" charset="0"/>
              </a:rPr>
              <a:t>Takeaways…</a:t>
            </a:r>
          </a:p>
        </p:txBody>
      </p:sp>
      <p:sp>
        <p:nvSpPr>
          <p:cNvPr id="11" name="Rectangle 10"/>
          <p:cNvSpPr/>
          <p:nvPr/>
        </p:nvSpPr>
        <p:spPr>
          <a:xfrm>
            <a:off x="1387628" y="1752600"/>
            <a:ext cx="6121356" cy="677108"/>
          </a:xfrm>
          <a:prstGeom prst="rect">
            <a:avLst/>
          </a:prstGeom>
        </p:spPr>
        <p:txBody>
          <a:bodyPr wrap="none">
            <a:spAutoFit/>
          </a:bodyPr>
          <a:lstStyle/>
          <a:p>
            <a:pPr>
              <a:buNone/>
            </a:pPr>
            <a:r>
              <a:rPr lang="en-US" b="1" dirty="0">
                <a:solidFill>
                  <a:schemeClr val="tx1"/>
                </a:solidFill>
                <a:latin typeface="Calibri" pitchFamily="34" charset="0"/>
              </a:rPr>
              <a:t>Changes are needed so that…</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7628" y="1752600"/>
            <a:ext cx="6121356" cy="677108"/>
          </a:xfrm>
          <a:prstGeom prst="rect">
            <a:avLst/>
          </a:prstGeom>
        </p:spPr>
        <p:txBody>
          <a:bodyPr wrap="none">
            <a:spAutoFit/>
          </a:bodyPr>
          <a:lstStyle/>
          <a:p>
            <a:pPr>
              <a:buNone/>
            </a:pPr>
            <a:r>
              <a:rPr lang="en-US" b="1" dirty="0">
                <a:solidFill>
                  <a:schemeClr val="tx1"/>
                </a:solidFill>
                <a:latin typeface="Calibri" pitchFamily="34" charset="0"/>
              </a:rPr>
              <a:t>Changes are needed so that…</a:t>
            </a:r>
          </a:p>
        </p:txBody>
      </p:sp>
      <p:sp>
        <p:nvSpPr>
          <p:cNvPr id="7" name="Rectangle 6"/>
          <p:cNvSpPr/>
          <p:nvPr/>
        </p:nvSpPr>
        <p:spPr>
          <a:xfrm>
            <a:off x="457200" y="2743200"/>
            <a:ext cx="8001000" cy="523220"/>
          </a:xfrm>
          <a:prstGeom prst="rect">
            <a:avLst/>
          </a:prstGeom>
        </p:spPr>
        <p:txBody>
          <a:bodyPr wrap="square">
            <a:spAutoFit/>
          </a:bodyPr>
          <a:lstStyle/>
          <a:p>
            <a:pPr algn="l"/>
            <a:r>
              <a:rPr lang="en-US" sz="2800" dirty="0">
                <a:solidFill>
                  <a:schemeClr val="tx1"/>
                </a:solidFill>
                <a:latin typeface="Calibri" pitchFamily="34" charset="0"/>
              </a:rPr>
              <a:t>New services create more choices and opportunities.</a:t>
            </a:r>
          </a:p>
        </p:txBody>
      </p:sp>
      <p:pic>
        <p:nvPicPr>
          <p:cNvPr id="9" name="Picture 8" descr="Choices2.jpg"/>
          <p:cNvPicPr>
            <a:picLocks noChangeAspect="1"/>
          </p:cNvPicPr>
          <p:nvPr/>
        </p:nvPicPr>
        <p:blipFill>
          <a:blip r:embed="rId3" cstate="print"/>
          <a:stretch>
            <a:fillRect/>
          </a:stretch>
        </p:blipFill>
        <p:spPr>
          <a:xfrm>
            <a:off x="5638800" y="4114800"/>
            <a:ext cx="2561345" cy="1828800"/>
          </a:xfrm>
          <a:prstGeom prst="rect">
            <a:avLst/>
          </a:prstGeom>
        </p:spPr>
      </p:pic>
      <p:sp>
        <p:nvSpPr>
          <p:cNvPr id="10" name="Rectangle 9"/>
          <p:cNvSpPr/>
          <p:nvPr/>
        </p:nvSpPr>
        <p:spPr>
          <a:xfrm>
            <a:off x="5791944" y="381000"/>
            <a:ext cx="2691186" cy="677108"/>
          </a:xfrm>
          <a:prstGeom prst="rect">
            <a:avLst/>
          </a:prstGeom>
        </p:spPr>
        <p:txBody>
          <a:bodyPr wrap="none">
            <a:spAutoFit/>
          </a:bodyPr>
          <a:lstStyle/>
          <a:p>
            <a:pPr>
              <a:buNone/>
            </a:pPr>
            <a:r>
              <a:rPr lang="en-US" b="1" dirty="0">
                <a:latin typeface="Calibri" pitchFamily="34" charset="0"/>
              </a:rPr>
              <a:t>Takeaways…</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7628" y="1752600"/>
            <a:ext cx="6121356" cy="677108"/>
          </a:xfrm>
          <a:prstGeom prst="rect">
            <a:avLst/>
          </a:prstGeom>
        </p:spPr>
        <p:txBody>
          <a:bodyPr wrap="none">
            <a:spAutoFit/>
          </a:bodyPr>
          <a:lstStyle/>
          <a:p>
            <a:pPr>
              <a:buNone/>
            </a:pPr>
            <a:r>
              <a:rPr lang="en-US" b="1" dirty="0">
                <a:solidFill>
                  <a:schemeClr val="tx1"/>
                </a:solidFill>
                <a:latin typeface="Calibri" pitchFamily="34" charset="0"/>
              </a:rPr>
              <a:t>Changes are needed so that…</a:t>
            </a:r>
          </a:p>
        </p:txBody>
      </p:sp>
      <p:sp>
        <p:nvSpPr>
          <p:cNvPr id="8" name="Rectangle 7"/>
          <p:cNvSpPr/>
          <p:nvPr/>
        </p:nvSpPr>
        <p:spPr>
          <a:xfrm>
            <a:off x="533400" y="2743200"/>
            <a:ext cx="8153400" cy="954107"/>
          </a:xfrm>
          <a:prstGeom prst="rect">
            <a:avLst/>
          </a:prstGeom>
        </p:spPr>
        <p:txBody>
          <a:bodyPr wrap="square">
            <a:spAutoFit/>
          </a:bodyPr>
          <a:lstStyle/>
          <a:p>
            <a:pPr algn="l"/>
            <a:r>
              <a:rPr lang="en-US" sz="2800" dirty="0">
                <a:solidFill>
                  <a:schemeClr val="tx1"/>
                </a:solidFill>
                <a:latin typeface="Calibri" pitchFamily="34" charset="0"/>
              </a:rPr>
              <a:t>There is consistency, equity, quality and accountability across the waivers. </a:t>
            </a:r>
          </a:p>
        </p:txBody>
      </p:sp>
      <p:pic>
        <p:nvPicPr>
          <p:cNvPr id="9" name="Picture 8" descr="geo-targeting1.png"/>
          <p:cNvPicPr>
            <a:picLocks noChangeAspect="1"/>
          </p:cNvPicPr>
          <p:nvPr/>
        </p:nvPicPr>
        <p:blipFill>
          <a:blip r:embed="rId3" cstate="print"/>
          <a:stretch>
            <a:fillRect/>
          </a:stretch>
        </p:blipFill>
        <p:spPr>
          <a:xfrm>
            <a:off x="6324600" y="4038600"/>
            <a:ext cx="2068060" cy="2044425"/>
          </a:xfrm>
          <a:prstGeom prst="rect">
            <a:avLst/>
          </a:prstGeom>
        </p:spPr>
      </p:pic>
      <p:sp>
        <p:nvSpPr>
          <p:cNvPr id="10" name="Rectangle 9"/>
          <p:cNvSpPr/>
          <p:nvPr/>
        </p:nvSpPr>
        <p:spPr>
          <a:xfrm>
            <a:off x="5791944" y="381000"/>
            <a:ext cx="2691186" cy="677108"/>
          </a:xfrm>
          <a:prstGeom prst="rect">
            <a:avLst/>
          </a:prstGeom>
        </p:spPr>
        <p:txBody>
          <a:bodyPr wrap="none">
            <a:spAutoFit/>
          </a:bodyPr>
          <a:lstStyle/>
          <a:p>
            <a:pPr>
              <a:buNone/>
            </a:pPr>
            <a:r>
              <a:rPr lang="en-US" b="1" dirty="0">
                <a:latin typeface="Calibri" pitchFamily="34" charset="0"/>
              </a:rPr>
              <a:t>Takeaways…</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4114800"/>
            <a:ext cx="8229600" cy="1569660"/>
          </a:xfrm>
          <a:prstGeom prst="rect">
            <a:avLst/>
          </a:prstGeom>
        </p:spPr>
        <p:txBody>
          <a:bodyPr wrap="square">
            <a:spAutoFit/>
          </a:bodyPr>
          <a:lstStyle/>
          <a:p>
            <a:r>
              <a:rPr lang="en-US" sz="3200" dirty="0">
                <a:solidFill>
                  <a:schemeClr val="tx1"/>
                </a:solidFill>
                <a:hlinkClick r:id="rId3"/>
              </a:rPr>
              <a:t>http://www.dbhds.virginia.gov/individuals-and-families/developmental-disabilities/my-life-my-community</a:t>
            </a:r>
            <a:r>
              <a:rPr lang="en-US" sz="3200" dirty="0">
                <a:solidFill>
                  <a:schemeClr val="tx1"/>
                </a:solidFill>
              </a:rPr>
              <a:t> </a:t>
            </a:r>
          </a:p>
        </p:txBody>
      </p:sp>
      <p:sp>
        <p:nvSpPr>
          <p:cNvPr id="4" name="TextBox 3"/>
          <p:cNvSpPr txBox="1"/>
          <p:nvPr/>
        </p:nvSpPr>
        <p:spPr>
          <a:xfrm>
            <a:off x="1738345" y="1905000"/>
            <a:ext cx="5756705" cy="184665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spcBef>
                <a:spcPts val="0"/>
              </a:spcBef>
            </a:pPr>
            <a:r>
              <a:rPr lang="en-US" i="1" dirty="0">
                <a:solidFill>
                  <a:schemeClr val="tx1"/>
                </a:solidFill>
              </a:rPr>
              <a:t>Updates at </a:t>
            </a:r>
          </a:p>
          <a:p>
            <a:pPr>
              <a:spcBef>
                <a:spcPts val="0"/>
              </a:spcBef>
            </a:pPr>
            <a:r>
              <a:rPr lang="en-US" b="1" i="1" dirty="0">
                <a:solidFill>
                  <a:schemeClr val="accent1">
                    <a:lumMod val="50000"/>
                  </a:schemeClr>
                </a:solidFill>
              </a:rPr>
              <a:t>My </a:t>
            </a:r>
            <a:r>
              <a:rPr lang="en-US" b="1" i="1" dirty="0" smtClean="0">
                <a:solidFill>
                  <a:schemeClr val="accent1">
                    <a:lumMod val="50000"/>
                  </a:schemeClr>
                </a:solidFill>
              </a:rPr>
              <a:t>Life, </a:t>
            </a:r>
            <a:r>
              <a:rPr lang="en-US" b="1" i="1" dirty="0">
                <a:solidFill>
                  <a:schemeClr val="accent1">
                    <a:lumMod val="50000"/>
                  </a:schemeClr>
                </a:solidFill>
              </a:rPr>
              <a:t>My Community </a:t>
            </a:r>
          </a:p>
          <a:p>
            <a:pPr>
              <a:spcBef>
                <a:spcPts val="0"/>
              </a:spcBef>
            </a:pPr>
            <a:r>
              <a:rPr lang="en-US" dirty="0">
                <a:solidFill>
                  <a:schemeClr val="tx1"/>
                </a:solidFill>
              </a:rPr>
              <a:t>at DBHDS.virginia.gov</a:t>
            </a:r>
          </a:p>
        </p:txBody>
      </p:sp>
      <p:sp>
        <p:nvSpPr>
          <p:cNvPr id="6" name="Title 13"/>
          <p:cNvSpPr>
            <a:spLocks noGrp="1"/>
          </p:cNvSpPr>
          <p:nvPr>
            <p:ph type="title"/>
          </p:nvPr>
        </p:nvSpPr>
        <p:spPr>
          <a:xfrm>
            <a:off x="2057400" y="228600"/>
            <a:ext cx="6858000" cy="944563"/>
          </a:xfrm>
        </p:spPr>
        <p:txBody>
          <a:bodyPr/>
          <a:lstStyle/>
          <a:p>
            <a:r>
              <a:rPr lang="en-US" dirty="0"/>
              <a:t>My </a:t>
            </a:r>
            <a:r>
              <a:rPr lang="en-US" dirty="0" smtClean="0"/>
              <a:t>Life, </a:t>
            </a:r>
            <a:r>
              <a:rPr lang="en-US" dirty="0"/>
              <a:t>My Community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000" y="2438400"/>
            <a:ext cx="8382000" cy="3048000"/>
          </a:xfrm>
          <a:prstGeom prst="rect">
            <a:avLst/>
          </a:prstGeom>
        </p:spPr>
        <p:txBody>
          <a:bodyPr>
            <a:normAutofit/>
          </a:bodyPr>
          <a:lstStyle/>
          <a:p>
            <a:pPr marR="0" lvl="0" algn="l" defTabSz="914400" rtl="0" eaLnBrk="1" fontAlgn="base" latinLnBrk="0" hangingPunct="1">
              <a:lnSpc>
                <a:spcPct val="100000"/>
              </a:lnSpc>
              <a:spcBef>
                <a:spcPct val="20000"/>
              </a:spcBef>
              <a:spcAft>
                <a:spcPct val="0"/>
              </a:spcAft>
              <a:buClrTx/>
              <a:buSzTx/>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ea typeface="+mn-ea"/>
                <a:cs typeface="+mn-cs"/>
              </a:rPr>
              <a:t>SCs</a:t>
            </a:r>
            <a:r>
              <a:rPr kumimoji="0" lang="en-US" sz="2800" b="0" i="0" u="none" strike="noStrike" kern="0" cap="none" spc="0" normalizeH="0" noProof="0" dirty="0" smtClean="0">
                <a:ln>
                  <a:noFill/>
                </a:ln>
                <a:solidFill>
                  <a:schemeClr val="tx1"/>
                </a:solidFill>
                <a:effectLst/>
                <a:uLnTx/>
                <a:uFillTx/>
                <a:latin typeface="Calibri" pitchFamily="34" charset="0"/>
                <a:ea typeface="+mn-ea"/>
                <a:cs typeface="+mn-cs"/>
              </a:rPr>
              <a:t> and CMs will be trained by their Waiver Experts before using the VIDES. </a:t>
            </a:r>
            <a:endParaRPr kumimoji="0" lang="en-US" sz="32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5" name="Picture 4" descr="calendar.png"/>
          <p:cNvPicPr>
            <a:picLocks noChangeAspect="1"/>
          </p:cNvPicPr>
          <p:nvPr/>
        </p:nvPicPr>
        <p:blipFill>
          <a:blip r:embed="rId3" cstate="print"/>
          <a:stretch>
            <a:fillRect/>
          </a:stretch>
        </p:blipFill>
        <p:spPr>
          <a:xfrm>
            <a:off x="5486400" y="3200400"/>
            <a:ext cx="3200400" cy="3200400"/>
          </a:xfrm>
          <a:prstGeom prst="rect">
            <a:avLst/>
          </a:prstGeom>
        </p:spPr>
      </p:pic>
      <p:sp>
        <p:nvSpPr>
          <p:cNvPr id="6" name="Title 3"/>
          <p:cNvSpPr>
            <a:spLocks noGrp="1"/>
          </p:cNvSpPr>
          <p:nvPr>
            <p:ph type="title"/>
          </p:nvPr>
        </p:nvSpPr>
        <p:spPr>
          <a:xfrm>
            <a:off x="2057400" y="228600"/>
            <a:ext cx="6858000" cy="944563"/>
          </a:xfrm>
        </p:spPr>
        <p:txBody>
          <a:bodyPr>
            <a:normAutofit/>
          </a:bodyPr>
          <a:lstStyle/>
          <a:p>
            <a:r>
              <a:rPr lang="en-US" sz="4400" dirty="0" smtClean="0">
                <a:latin typeface="Calibri" pitchFamily="34" charset="0"/>
              </a:rPr>
              <a:t>VIDES</a:t>
            </a:r>
            <a:endParaRPr lang="en-US" sz="4400" dirty="0">
              <a:latin typeface="Calibri" pitchFamily="34" charset="0"/>
            </a:endParaRPr>
          </a:p>
        </p:txBody>
      </p:sp>
      <p:sp>
        <p:nvSpPr>
          <p:cNvPr id="7" name="TextBox 6"/>
          <p:cNvSpPr txBox="1"/>
          <p:nvPr/>
        </p:nvSpPr>
        <p:spPr>
          <a:xfrm>
            <a:off x="685800" y="4038600"/>
            <a:ext cx="4572000" cy="954107"/>
          </a:xfrm>
          <a:prstGeom prst="rect">
            <a:avLst/>
          </a:prstGeom>
          <a:solidFill>
            <a:srgbClr val="92D050"/>
          </a:solidFill>
        </p:spPr>
        <p:txBody>
          <a:bodyPr wrap="square" rtlCol="0">
            <a:spAutoFit/>
          </a:bodyPr>
          <a:lstStyle/>
          <a:p>
            <a:r>
              <a:rPr lang="en-US" sz="2800" dirty="0" smtClean="0">
                <a:solidFill>
                  <a:schemeClr val="tx1"/>
                </a:solidFill>
                <a:latin typeface="Calibri" panose="020F0502020204030204" pitchFamily="34" charset="0"/>
              </a:rPr>
              <a:t>Coming soon online training for the VIDES </a:t>
            </a:r>
            <a:endParaRPr lang="en-US" sz="2800" dirty="0">
              <a:solidFill>
                <a:schemeClr val="tx1"/>
              </a:solidFill>
              <a:latin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399069" y="2438400"/>
            <a:ext cx="4459554" cy="1200329"/>
          </a:xfrm>
          <a:prstGeom prst="rect">
            <a:avLst/>
          </a:prstGeom>
          <a:noFill/>
          <a:ln w="9525">
            <a:noFill/>
            <a:miter lim="800000"/>
            <a:headEnd/>
            <a:tailEnd/>
          </a:ln>
        </p:spPr>
        <p:txBody>
          <a:bodyPr wrap="none">
            <a:spAutoFit/>
          </a:bodyPr>
          <a:lstStyle/>
          <a:p>
            <a:pPr fontAlgn="auto">
              <a:spcBef>
                <a:spcPts val="0"/>
              </a:spcBef>
              <a:spcAft>
                <a:spcPts val="0"/>
              </a:spcAft>
            </a:pPr>
            <a:r>
              <a:rPr lang="en-US" sz="7200" b="1">
                <a:solidFill>
                  <a:prstClr val="black"/>
                </a:solidFill>
                <a:latin typeface="Calibri" pitchFamily="34" charset="0"/>
              </a:rPr>
              <a:t>Thank you</a:t>
            </a:r>
            <a:r>
              <a:rPr lang="en-US" sz="7200" b="1" dirty="0">
                <a:solidFill>
                  <a:prstClr val="black"/>
                </a:solidFill>
                <a:latin typeface="Calibri" pitchFamily="34" charset="0"/>
              </a:rPr>
              <a:t>!</a:t>
            </a:r>
            <a:endParaRPr lang="en-US" sz="7200" dirty="0">
              <a:solidFill>
                <a:prstClr val="black"/>
              </a:solidFill>
              <a:latin typeface="Calibri"/>
            </a:endParaRPr>
          </a:p>
        </p:txBody>
      </p:sp>
      <p:pic>
        <p:nvPicPr>
          <p:cNvPr id="4" name="Picture 3" descr="Logo - MLMC.jpg"/>
          <p:cNvPicPr>
            <a:picLocks noChangeAspect="1"/>
          </p:cNvPicPr>
          <p:nvPr/>
        </p:nvPicPr>
        <p:blipFill>
          <a:blip r:embed="rId3" cstate="print"/>
          <a:stretch>
            <a:fillRect/>
          </a:stretch>
        </p:blipFill>
        <p:spPr>
          <a:xfrm>
            <a:off x="5638800" y="4953000"/>
            <a:ext cx="2796988" cy="1267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3352800"/>
            <a:ext cx="7315200" cy="2819400"/>
          </a:xfrm>
          <a:gradFill>
            <a:gsLst>
              <a:gs pos="0">
                <a:schemeClr val="accent5">
                  <a:lumMod val="40000"/>
                  <a:lumOff val="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marL="0" indent="0" algn="ctr">
              <a:buNone/>
            </a:pPr>
            <a:r>
              <a:rPr lang="en-US" sz="3200" dirty="0" smtClean="0">
                <a:solidFill>
                  <a:srgbClr val="1C1C1C"/>
                </a:solidFill>
                <a:latin typeface="Calibri" pitchFamily="34" charset="0"/>
              </a:rPr>
              <a:t>People </a:t>
            </a:r>
            <a:r>
              <a:rPr lang="en-US" sz="3200" dirty="0">
                <a:solidFill>
                  <a:srgbClr val="1C1C1C"/>
                </a:solidFill>
                <a:latin typeface="Calibri" pitchFamily="34" charset="0"/>
              </a:rPr>
              <a:t>with developmental disabilities living, working, and participating in their own communities is becoming the norm,</a:t>
            </a:r>
          </a:p>
          <a:p>
            <a:pPr marL="0" indent="0" algn="ctr">
              <a:buNone/>
            </a:pPr>
            <a:r>
              <a:rPr lang="en-US" sz="3200" b="1" dirty="0">
                <a:solidFill>
                  <a:srgbClr val="2E7D92"/>
                </a:solidFill>
                <a:latin typeface="Calibri" pitchFamily="34" charset="0"/>
              </a:rPr>
              <a:t>not the exception</a:t>
            </a:r>
            <a:r>
              <a:rPr lang="en-US" sz="3200" b="1" dirty="0">
                <a:latin typeface="Calibri" pitchFamily="34" charset="0"/>
              </a:rPr>
              <a:t>. </a:t>
            </a:r>
          </a:p>
        </p:txBody>
      </p:sp>
      <p:pic>
        <p:nvPicPr>
          <p:cNvPr id="5" name="Picture 4" descr="Logo - MLMC.jpg"/>
          <p:cNvPicPr>
            <a:picLocks noChangeAspect="1"/>
          </p:cNvPicPr>
          <p:nvPr/>
        </p:nvPicPr>
        <p:blipFill>
          <a:blip r:embed="rId3" cstate="print"/>
          <a:stretch>
            <a:fillRect/>
          </a:stretch>
        </p:blipFill>
        <p:spPr>
          <a:xfrm>
            <a:off x="3124200" y="1905000"/>
            <a:ext cx="2796988" cy="1267968"/>
          </a:xfrm>
          <a:prstGeom prst="rect">
            <a:avLst/>
          </a:prstGeom>
        </p:spPr>
      </p:pic>
    </p:spTree>
    <p:extLst>
      <p:ext uri="{BB962C8B-B14F-4D97-AF65-F5344CB8AC3E}">
        <p14:creationId xmlns="" xmlns:p14="http://schemas.microsoft.com/office/powerpoint/2010/main" val="37374247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600" y="2209800"/>
            <a:ext cx="8077200" cy="2011363"/>
          </a:xfrm>
        </p:spPr>
        <p:txBody>
          <a:bodyPr/>
          <a:lstStyle/>
          <a:p>
            <a:pPr algn="ctr">
              <a:defRPr/>
            </a:pPr>
            <a:r>
              <a:rPr lang="en-US" sz="4800" dirty="0" smtClean="0">
                <a:solidFill>
                  <a:schemeClr val="tx1"/>
                </a:solidFill>
                <a:latin typeface="Calibri" pitchFamily="34" charset="0"/>
              </a:rPr>
              <a:t>Combined Statewide Waiver Wait List </a:t>
            </a:r>
            <a:r>
              <a:rPr lang="en-US" sz="3600" dirty="0" smtClean="0">
                <a:solidFill>
                  <a:schemeClr val="tx1"/>
                </a:solidFill>
                <a:latin typeface="Calibri" pitchFamily="34" charset="0"/>
              </a:rPr>
              <a:t/>
            </a:r>
            <a:br>
              <a:rPr lang="en-US" sz="3600" dirty="0" smtClean="0">
                <a:solidFill>
                  <a:schemeClr val="tx1"/>
                </a:solidFill>
                <a:latin typeface="Calibri" pitchFamily="34" charset="0"/>
              </a:rPr>
            </a:br>
            <a:endParaRPr lang="en-US" dirty="0">
              <a:solidFill>
                <a:schemeClr val="tx1"/>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Calibri" pitchFamily="34" charset="0"/>
              </a:rPr>
              <a:t>Statewide Waiver Wait List</a:t>
            </a:r>
            <a:endParaRPr lang="en-US" dirty="0">
              <a:latin typeface="Calibri" pitchFamily="34" charset="0"/>
            </a:endParaRPr>
          </a:p>
        </p:txBody>
      </p:sp>
      <p:sp>
        <p:nvSpPr>
          <p:cNvPr id="3" name="TextBox 3"/>
          <p:cNvSpPr txBox="1">
            <a:spLocks noChangeArrowheads="1"/>
          </p:cNvSpPr>
          <p:nvPr/>
        </p:nvSpPr>
        <p:spPr bwMode="auto">
          <a:xfrm>
            <a:off x="762000" y="1981200"/>
            <a:ext cx="7086600" cy="3962623"/>
          </a:xfrm>
          <a:prstGeom prst="rect">
            <a:avLst/>
          </a:prstGeom>
          <a:noFill/>
          <a:ln w="9525">
            <a:noFill/>
            <a:miter lim="800000"/>
            <a:headEnd/>
            <a:tailEnd/>
          </a:ln>
        </p:spPr>
        <p:txBody>
          <a:bodyPr wrap="square">
            <a:spAutoFit/>
          </a:bodyPr>
          <a:lstStyle/>
          <a:p>
            <a:r>
              <a:rPr lang="en-US" sz="3200" dirty="0">
                <a:solidFill>
                  <a:schemeClr val="tx1"/>
                </a:solidFill>
                <a:latin typeface="Calibri" pitchFamily="34" charset="0"/>
              </a:rPr>
              <a:t>A </a:t>
            </a:r>
            <a:r>
              <a:rPr lang="en-US" sz="3200" b="1" dirty="0">
                <a:solidFill>
                  <a:schemeClr val="tx1"/>
                </a:solidFill>
                <a:latin typeface="Calibri" pitchFamily="34" charset="0"/>
              </a:rPr>
              <a:t>significant change </a:t>
            </a:r>
            <a:r>
              <a:rPr lang="en-US" sz="3200" dirty="0">
                <a:solidFill>
                  <a:schemeClr val="tx1"/>
                </a:solidFill>
                <a:latin typeface="Calibri" pitchFamily="34" charset="0"/>
              </a:rPr>
              <a:t>in the amended waivers is the eligibility of individuals with developmental disabilities for services through any of the three amended waivers.  </a:t>
            </a:r>
          </a:p>
          <a:p>
            <a:pPr>
              <a:buFont typeface="Arial" pitchFamily="34" charset="0"/>
              <a:buChar char="•"/>
            </a:pPr>
            <a:endParaRPr lang="en-US" sz="2300" dirty="0">
              <a:solidFill>
                <a:schemeClr val="tx1"/>
              </a:solidFill>
              <a:latin typeface="Calibri" pitchFamily="34" charset="0"/>
            </a:endParaRPr>
          </a:p>
          <a:p>
            <a:endParaRPr lang="en-US" dirty="0">
              <a:solidFill>
                <a:schemeClr val="tx1"/>
              </a:solidFill>
              <a:latin typeface="Calibri" pitchFamily="34" charset="0"/>
            </a:endParaRPr>
          </a:p>
        </p:txBody>
      </p:sp>
      <p:pic>
        <p:nvPicPr>
          <p:cNvPr id="5" name="Picture 4" descr="change-button.jpg"/>
          <p:cNvPicPr>
            <a:picLocks noChangeAspect="1"/>
          </p:cNvPicPr>
          <p:nvPr/>
        </p:nvPicPr>
        <p:blipFill>
          <a:blip r:embed="rId3" cstate="print"/>
          <a:stretch>
            <a:fillRect/>
          </a:stretch>
        </p:blipFill>
        <p:spPr>
          <a:xfrm>
            <a:off x="6400800" y="4419600"/>
            <a:ext cx="2062162" cy="1986218"/>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1600200"/>
            <a:ext cx="8229600" cy="4893647"/>
          </a:xfrm>
          <a:prstGeom prst="rect">
            <a:avLst/>
          </a:prstGeom>
          <a:noFill/>
          <a:ln w="9525">
            <a:noFill/>
            <a:miter lim="800000"/>
            <a:headEnd/>
            <a:tailEnd/>
          </a:ln>
        </p:spPr>
        <p:txBody>
          <a:bodyPr>
            <a:spAutoFit/>
          </a:bodyPr>
          <a:lstStyle/>
          <a:p>
            <a:pPr marL="342900" indent="-342900" algn="l">
              <a:buFont typeface="Arial" pitchFamily="34" charset="0"/>
              <a:buChar char="•"/>
            </a:pPr>
            <a:r>
              <a:rPr lang="en-US" sz="2400" dirty="0" smtClean="0">
                <a:solidFill>
                  <a:schemeClr val="tx1"/>
                </a:solidFill>
                <a:latin typeface="Calibri" panose="020F0502020204030204" pitchFamily="34" charset="0"/>
                <a:cs typeface="Calibri" panose="020F0502020204030204" pitchFamily="34" charset="0"/>
              </a:rPr>
              <a:t>All </a:t>
            </a:r>
            <a:r>
              <a:rPr lang="en-US" sz="2400" dirty="0">
                <a:solidFill>
                  <a:schemeClr val="tx1"/>
                </a:solidFill>
                <a:latin typeface="Calibri" pitchFamily="34" charset="0"/>
                <a:cs typeface="Calibri" panose="020F0502020204030204" pitchFamily="34" charset="0"/>
              </a:rPr>
              <a:t>three amended waivers will serve individuals with a diagnosis </a:t>
            </a:r>
            <a:r>
              <a:rPr lang="en-US" sz="2400" dirty="0" smtClean="0">
                <a:solidFill>
                  <a:schemeClr val="tx1"/>
                </a:solidFill>
                <a:latin typeface="Calibri" pitchFamily="34" charset="0"/>
                <a:cs typeface="Calibri" panose="020F0502020204030204" pitchFamily="34" charset="0"/>
              </a:rPr>
              <a:t>of DD (which includes ID). </a:t>
            </a:r>
          </a:p>
          <a:p>
            <a:pPr algn="l">
              <a:buFont typeface="Arial" pitchFamily="34" charset="0"/>
              <a:buChar char="•"/>
            </a:pPr>
            <a:endParaRPr lang="en-US" sz="2400" dirty="0">
              <a:solidFill>
                <a:schemeClr val="tx1"/>
              </a:solidFill>
              <a:latin typeface="Calibri" pitchFamily="34" charset="0"/>
              <a:cs typeface="Calibri" panose="020F0502020204030204" pitchFamily="34" charset="0"/>
            </a:endParaRPr>
          </a:p>
          <a:p>
            <a:pPr marL="292100" indent="-292100" algn="l">
              <a:buFont typeface="Arial" pitchFamily="34" charset="0"/>
              <a:buChar char="•"/>
            </a:pPr>
            <a:r>
              <a:rPr lang="en-US" sz="2400" dirty="0" smtClean="0">
                <a:solidFill>
                  <a:schemeClr val="tx1"/>
                </a:solidFill>
                <a:latin typeface="Calibri" pitchFamily="34" charset="0"/>
                <a:cs typeface="Calibri" panose="020F0502020204030204" pitchFamily="34" charset="0"/>
              </a:rPr>
              <a:t> Individuals </a:t>
            </a:r>
            <a:r>
              <a:rPr lang="en-US" sz="2400" dirty="0">
                <a:solidFill>
                  <a:schemeClr val="tx1"/>
                </a:solidFill>
                <a:latin typeface="Calibri" pitchFamily="34" charset="0"/>
                <a:cs typeface="Calibri" panose="020F0502020204030204" pitchFamily="34" charset="0"/>
              </a:rPr>
              <a:t>seeking </a:t>
            </a:r>
            <a:r>
              <a:rPr lang="en-US" sz="2400" dirty="0" smtClean="0">
                <a:solidFill>
                  <a:schemeClr val="tx1"/>
                </a:solidFill>
                <a:latin typeface="Calibri" pitchFamily="34" charset="0"/>
                <a:cs typeface="Calibri" panose="020F0502020204030204" pitchFamily="34" charset="0"/>
              </a:rPr>
              <a:t>waiver </a:t>
            </a:r>
            <a:r>
              <a:rPr lang="en-US" sz="2400" dirty="0">
                <a:solidFill>
                  <a:schemeClr val="tx1"/>
                </a:solidFill>
                <a:latin typeface="Calibri" pitchFamily="34" charset="0"/>
                <a:cs typeface="Calibri" panose="020F0502020204030204" pitchFamily="34" charset="0"/>
              </a:rPr>
              <a:t>services </a:t>
            </a:r>
            <a:r>
              <a:rPr lang="en-US" sz="2400" dirty="0" smtClean="0">
                <a:solidFill>
                  <a:schemeClr val="tx1"/>
                </a:solidFill>
                <a:latin typeface="Calibri" pitchFamily="34" charset="0"/>
                <a:cs typeface="Calibri" panose="020F0502020204030204" pitchFamily="34" charset="0"/>
              </a:rPr>
              <a:t>for persons with any developmental disability will </a:t>
            </a:r>
            <a:r>
              <a:rPr lang="en-US" sz="2400" dirty="0">
                <a:solidFill>
                  <a:schemeClr val="tx1"/>
                </a:solidFill>
                <a:latin typeface="Calibri" pitchFamily="34" charset="0"/>
                <a:cs typeface="Calibri" panose="020F0502020204030204" pitchFamily="34" charset="0"/>
              </a:rPr>
              <a:t>have diagnostic and functional eligibility confirmed by their local CSB and, as appropriate, be placed on a single state wide waiting list. </a:t>
            </a:r>
            <a:endParaRPr lang="en-US" sz="2400" dirty="0" smtClean="0">
              <a:solidFill>
                <a:schemeClr val="tx1"/>
              </a:solidFill>
              <a:latin typeface="Calibri" pitchFamily="34" charset="0"/>
              <a:cs typeface="Calibri" panose="020F0502020204030204" pitchFamily="34" charset="0"/>
            </a:endParaRPr>
          </a:p>
          <a:p>
            <a:pPr algn="l">
              <a:buFont typeface="Arial" pitchFamily="34" charset="0"/>
              <a:buChar char="•"/>
            </a:pPr>
            <a:endParaRPr lang="en-US" sz="2400" dirty="0">
              <a:solidFill>
                <a:schemeClr val="tx1"/>
              </a:solidFill>
              <a:latin typeface="Calibri" pitchFamily="34" charset="0"/>
              <a:cs typeface="Calibri" panose="020F0502020204030204" pitchFamily="34" charset="0"/>
            </a:endParaRPr>
          </a:p>
          <a:p>
            <a:pPr marL="292100" indent="-292100" algn="l">
              <a:buFont typeface="Arial" pitchFamily="34" charset="0"/>
              <a:buChar char="•"/>
            </a:pPr>
            <a:r>
              <a:rPr lang="en-US" sz="2400" dirty="0" smtClean="0">
                <a:solidFill>
                  <a:schemeClr val="tx1"/>
                </a:solidFill>
                <a:latin typeface="Calibri" pitchFamily="34" charset="0"/>
                <a:cs typeface="Calibri" panose="020F0502020204030204" pitchFamily="34" charset="0"/>
              </a:rPr>
              <a:t> Waiver </a:t>
            </a:r>
            <a:r>
              <a:rPr lang="en-US" sz="2400" dirty="0">
                <a:solidFill>
                  <a:schemeClr val="tx1"/>
                </a:solidFill>
                <a:latin typeface="Calibri" pitchFamily="34" charset="0"/>
                <a:cs typeface="Calibri" panose="020F0502020204030204" pitchFamily="34" charset="0"/>
              </a:rPr>
              <a:t>wait lists will be maintained by the local CSB for all individuals under their jurisdiction, including those served by </a:t>
            </a:r>
            <a:r>
              <a:rPr lang="en-US" sz="2400" dirty="0" smtClean="0">
                <a:solidFill>
                  <a:schemeClr val="tx1"/>
                </a:solidFill>
                <a:latin typeface="Calibri" pitchFamily="34" charset="0"/>
                <a:cs typeface="Calibri" panose="020F0502020204030204" pitchFamily="34" charset="0"/>
              </a:rPr>
              <a:t>private DD CM </a:t>
            </a:r>
            <a:r>
              <a:rPr lang="en-US" sz="2400" dirty="0">
                <a:solidFill>
                  <a:schemeClr val="tx1"/>
                </a:solidFill>
                <a:latin typeface="Calibri" panose="020F0502020204030204" pitchFamily="34" charset="0"/>
                <a:cs typeface="Calibri" panose="020F0502020204030204" pitchFamily="34" charset="0"/>
              </a:rPr>
              <a:t>agencies. </a:t>
            </a:r>
          </a:p>
        </p:txBody>
      </p:sp>
      <p:sp>
        <p:nvSpPr>
          <p:cNvPr id="6" name="Title 3"/>
          <p:cNvSpPr>
            <a:spLocks noGrp="1"/>
          </p:cNvSpPr>
          <p:nvPr>
            <p:ph type="title"/>
          </p:nvPr>
        </p:nvSpPr>
        <p:spPr>
          <a:xfrm>
            <a:off x="2057400" y="228600"/>
            <a:ext cx="6858000" cy="944563"/>
          </a:xfrm>
        </p:spPr>
        <p:txBody>
          <a:bodyPr>
            <a:normAutofit/>
          </a:bodyPr>
          <a:lstStyle/>
          <a:p>
            <a:r>
              <a:rPr lang="en-US" dirty="0" smtClean="0">
                <a:latin typeface="Calibri" pitchFamily="34" charset="0"/>
              </a:rPr>
              <a:t>Statewide Waiver Wait List</a:t>
            </a:r>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0"/>
            <a:ext cx="8915400" cy="762000"/>
          </a:xfrm>
        </p:spPr>
        <p:txBody>
          <a:bodyPr>
            <a:noAutofit/>
          </a:bodyPr>
          <a:lstStyle/>
          <a:p>
            <a:r>
              <a:rPr lang="en-US" sz="3600" dirty="0"/>
              <a:t>Streamlined, Needs-Based Access</a:t>
            </a:r>
          </a:p>
        </p:txBody>
      </p:sp>
      <p:cxnSp>
        <p:nvCxnSpPr>
          <p:cNvPr id="9" name="Straight Connector 8"/>
          <p:cNvCxnSpPr/>
          <p:nvPr/>
        </p:nvCxnSpPr>
        <p:spPr>
          <a:xfrm>
            <a:off x="5791200" y="952442"/>
            <a:ext cx="0" cy="5229353"/>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47"/>
          <p:cNvGrpSpPr/>
          <p:nvPr/>
        </p:nvGrpSpPr>
        <p:grpSpPr>
          <a:xfrm>
            <a:off x="304800" y="838200"/>
            <a:ext cx="5214870" cy="5867400"/>
            <a:chOff x="423930" y="838200"/>
            <a:chExt cx="5214870" cy="5867400"/>
          </a:xfrm>
        </p:grpSpPr>
        <p:grpSp>
          <p:nvGrpSpPr>
            <p:cNvPr id="4" name="Group 45"/>
            <p:cNvGrpSpPr/>
            <p:nvPr/>
          </p:nvGrpSpPr>
          <p:grpSpPr>
            <a:xfrm>
              <a:off x="423930" y="1485800"/>
              <a:ext cx="5214870" cy="5219800"/>
              <a:chOff x="609600" y="1485800"/>
              <a:chExt cx="5214870" cy="5219800"/>
            </a:xfrm>
          </p:grpSpPr>
          <p:sp>
            <p:nvSpPr>
              <p:cNvPr id="10" name="Rectangle 9"/>
              <p:cNvSpPr/>
              <p:nvPr/>
            </p:nvSpPr>
            <p:spPr>
              <a:xfrm>
                <a:off x="761364" y="1485800"/>
                <a:ext cx="1549861" cy="64780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Individual with ID</a:t>
                </a:r>
              </a:p>
            </p:txBody>
          </p:sp>
          <p:sp>
            <p:nvSpPr>
              <p:cNvPr id="11" name="Rectangle 10"/>
              <p:cNvSpPr/>
              <p:nvPr/>
            </p:nvSpPr>
            <p:spPr>
              <a:xfrm>
                <a:off x="4016299" y="1529930"/>
                <a:ext cx="1549861" cy="603669"/>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Individual with DD</a:t>
                </a:r>
              </a:p>
            </p:txBody>
          </p:sp>
          <p:sp>
            <p:nvSpPr>
              <p:cNvPr id="12" name="Rectangle 11"/>
              <p:cNvSpPr/>
              <p:nvPr/>
            </p:nvSpPr>
            <p:spPr>
              <a:xfrm>
                <a:off x="761364" y="2390458"/>
                <a:ext cx="1549861" cy="581342"/>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CSB</a:t>
                </a:r>
              </a:p>
            </p:txBody>
          </p:sp>
          <p:sp>
            <p:nvSpPr>
              <p:cNvPr id="13" name="Rectangle 12"/>
              <p:cNvSpPr/>
              <p:nvPr/>
            </p:nvSpPr>
            <p:spPr>
              <a:xfrm>
                <a:off x="3757989" y="2362200"/>
                <a:ext cx="2066481" cy="609600"/>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Child Development Clinic</a:t>
                </a:r>
              </a:p>
            </p:txBody>
          </p:sp>
          <p:sp>
            <p:nvSpPr>
              <p:cNvPr id="14" name="Rectangle 13"/>
              <p:cNvSpPr/>
              <p:nvPr/>
            </p:nvSpPr>
            <p:spPr>
              <a:xfrm>
                <a:off x="2632164" y="3645106"/>
                <a:ext cx="1549861" cy="590423"/>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Eligibility</a:t>
                </a:r>
              </a:p>
            </p:txBody>
          </p:sp>
          <p:sp>
            <p:nvSpPr>
              <p:cNvPr id="15" name="Rectangle 14"/>
              <p:cNvSpPr/>
              <p:nvPr/>
            </p:nvSpPr>
            <p:spPr>
              <a:xfrm>
                <a:off x="997052" y="4495800"/>
                <a:ext cx="1549861" cy="699169"/>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1800" b="1" dirty="0">
                    <a:solidFill>
                      <a:sysClr val="windowText" lastClr="000000"/>
                    </a:solidFill>
                  </a:rPr>
                  <a:t>Waiting List </a:t>
                </a:r>
              </a:p>
              <a:p>
                <a:pPr fontAlgn="auto">
                  <a:lnSpc>
                    <a:spcPts val="1500"/>
                  </a:lnSpc>
                  <a:spcBef>
                    <a:spcPts val="0"/>
                  </a:spcBef>
                  <a:spcAft>
                    <a:spcPts val="0"/>
                  </a:spcAft>
                </a:pPr>
                <a:r>
                  <a:rPr lang="en-US" sz="1800" b="1" dirty="0">
                    <a:solidFill>
                      <a:sysClr val="windowText" lastClr="000000"/>
                    </a:solidFill>
                  </a:rPr>
                  <a:t>(based on urgency)</a:t>
                </a:r>
              </a:p>
            </p:txBody>
          </p:sp>
          <p:sp>
            <p:nvSpPr>
              <p:cNvPr id="16" name="Rectangle 15"/>
              <p:cNvSpPr/>
              <p:nvPr/>
            </p:nvSpPr>
            <p:spPr>
              <a:xfrm>
                <a:off x="4157439" y="4495800"/>
                <a:ext cx="1549861" cy="699169"/>
              </a:xfrm>
              <a:prstGeom prst="rect">
                <a:avLst/>
              </a:prstGeom>
              <a:solidFill>
                <a:schemeClr val="accent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1800" b="1" dirty="0">
                    <a:solidFill>
                      <a:sysClr val="windowText" lastClr="000000"/>
                    </a:solidFill>
                  </a:rPr>
                  <a:t>Waiting List </a:t>
                </a:r>
              </a:p>
              <a:p>
                <a:pPr fontAlgn="auto">
                  <a:lnSpc>
                    <a:spcPts val="1500"/>
                  </a:lnSpc>
                  <a:spcBef>
                    <a:spcPts val="0"/>
                  </a:spcBef>
                  <a:spcAft>
                    <a:spcPts val="0"/>
                  </a:spcAft>
                </a:pPr>
                <a:r>
                  <a:rPr lang="en-US" sz="1800" b="1" dirty="0">
                    <a:solidFill>
                      <a:sysClr val="windowText" lastClr="000000"/>
                    </a:solidFill>
                  </a:rPr>
                  <a:t>(based on chronology)</a:t>
                </a:r>
              </a:p>
            </p:txBody>
          </p:sp>
          <p:sp>
            <p:nvSpPr>
              <p:cNvPr id="17" name="Rectangle 16"/>
              <p:cNvSpPr/>
              <p:nvPr/>
            </p:nvSpPr>
            <p:spPr>
              <a:xfrm>
                <a:off x="609600" y="5950725"/>
                <a:ext cx="1180846" cy="754875"/>
              </a:xfrm>
              <a:prstGeom prst="rect">
                <a:avLst/>
              </a:prstGeom>
              <a:solidFill>
                <a:srgbClr val="67A8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1800" b="1" dirty="0">
                    <a:solidFill>
                      <a:sysClr val="windowText" lastClr="000000"/>
                    </a:solidFill>
                  </a:rPr>
                  <a:t>Day Support</a:t>
                </a:r>
              </a:p>
              <a:p>
                <a:pPr fontAlgn="auto">
                  <a:lnSpc>
                    <a:spcPts val="1500"/>
                  </a:lnSpc>
                  <a:spcBef>
                    <a:spcPts val="0"/>
                  </a:spcBef>
                  <a:spcAft>
                    <a:spcPts val="0"/>
                  </a:spcAft>
                </a:pPr>
                <a:r>
                  <a:rPr lang="en-US" sz="1800" b="1" dirty="0">
                    <a:solidFill>
                      <a:sysClr val="windowText" lastClr="000000"/>
                    </a:solidFill>
                  </a:rPr>
                  <a:t> Waiver</a:t>
                </a:r>
              </a:p>
            </p:txBody>
          </p:sp>
          <p:sp>
            <p:nvSpPr>
              <p:cNvPr id="18" name="Rectangle 17"/>
              <p:cNvSpPr/>
              <p:nvPr/>
            </p:nvSpPr>
            <p:spPr>
              <a:xfrm>
                <a:off x="2004884" y="5950725"/>
                <a:ext cx="1119316" cy="754875"/>
              </a:xfrm>
              <a:prstGeom prst="rect">
                <a:avLst/>
              </a:prstGeom>
              <a:solidFill>
                <a:srgbClr val="67A8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1800" b="1" dirty="0">
                    <a:solidFill>
                      <a:sysClr val="windowText" lastClr="000000"/>
                    </a:solidFill>
                  </a:rPr>
                  <a:t>ID </a:t>
                </a:r>
              </a:p>
              <a:p>
                <a:pPr fontAlgn="auto">
                  <a:lnSpc>
                    <a:spcPts val="1500"/>
                  </a:lnSpc>
                  <a:spcBef>
                    <a:spcPts val="0"/>
                  </a:spcBef>
                  <a:spcAft>
                    <a:spcPts val="0"/>
                  </a:spcAft>
                </a:pPr>
                <a:r>
                  <a:rPr lang="en-US" sz="1800" b="1" dirty="0">
                    <a:solidFill>
                      <a:sysClr val="windowText" lastClr="000000"/>
                    </a:solidFill>
                  </a:rPr>
                  <a:t>Waiver</a:t>
                </a:r>
              </a:p>
            </p:txBody>
          </p:sp>
          <p:sp>
            <p:nvSpPr>
              <p:cNvPr id="19" name="Rectangle 18"/>
              <p:cNvSpPr/>
              <p:nvPr/>
            </p:nvSpPr>
            <p:spPr>
              <a:xfrm>
                <a:off x="4387359" y="5962898"/>
                <a:ext cx="1107424" cy="742702"/>
              </a:xfrm>
              <a:prstGeom prst="rect">
                <a:avLst/>
              </a:prstGeom>
              <a:solidFill>
                <a:srgbClr val="67A8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DD</a:t>
                </a:r>
              </a:p>
              <a:p>
                <a:pPr fontAlgn="auto">
                  <a:spcBef>
                    <a:spcPts val="0"/>
                  </a:spcBef>
                  <a:spcAft>
                    <a:spcPts val="0"/>
                  </a:spcAft>
                </a:pPr>
                <a:r>
                  <a:rPr lang="en-US" sz="1800" b="1" dirty="0">
                    <a:solidFill>
                      <a:sysClr val="windowText" lastClr="000000"/>
                    </a:solidFill>
                  </a:rPr>
                  <a:t> Waiver</a:t>
                </a:r>
              </a:p>
            </p:txBody>
          </p:sp>
          <p:cxnSp>
            <p:nvCxnSpPr>
              <p:cNvPr id="20" name="Straight Arrow Connector 19"/>
              <p:cNvCxnSpPr>
                <a:stCxn id="10" idx="2"/>
                <a:endCxn id="12" idx="0"/>
              </p:cNvCxnSpPr>
              <p:nvPr/>
            </p:nvCxnSpPr>
            <p:spPr>
              <a:xfrm>
                <a:off x="1536295" y="2133600"/>
                <a:ext cx="0" cy="25685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2"/>
                <a:endCxn id="13" idx="0"/>
              </p:cNvCxnSpPr>
              <p:nvPr/>
            </p:nvCxnSpPr>
            <p:spPr>
              <a:xfrm>
                <a:off x="4791230" y="2133599"/>
                <a:ext cx="0" cy="22860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35"/>
              <p:cNvCxnSpPr>
                <a:stCxn id="12" idx="2"/>
                <a:endCxn id="14" idx="1"/>
              </p:cNvCxnSpPr>
              <p:nvPr/>
            </p:nvCxnSpPr>
            <p:spPr>
              <a:xfrm rot="16200000" flipH="1">
                <a:off x="1599970" y="2908124"/>
                <a:ext cx="968518" cy="1095869"/>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36"/>
              <p:cNvCxnSpPr>
                <a:stCxn id="13" idx="2"/>
                <a:endCxn id="14" idx="3"/>
              </p:cNvCxnSpPr>
              <p:nvPr/>
            </p:nvCxnSpPr>
            <p:spPr>
              <a:xfrm rot="5400000">
                <a:off x="4002369" y="3151457"/>
                <a:ext cx="968518" cy="609205"/>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40"/>
              <p:cNvCxnSpPr>
                <a:stCxn id="14" idx="2"/>
                <a:endCxn id="15" idx="3"/>
              </p:cNvCxnSpPr>
              <p:nvPr/>
            </p:nvCxnSpPr>
            <p:spPr>
              <a:xfrm rot="5400000">
                <a:off x="2672076" y="4110366"/>
                <a:ext cx="609856" cy="860182"/>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43"/>
              <p:cNvCxnSpPr>
                <a:stCxn id="14" idx="2"/>
                <a:endCxn id="16" idx="1"/>
              </p:cNvCxnSpPr>
              <p:nvPr/>
            </p:nvCxnSpPr>
            <p:spPr>
              <a:xfrm rot="16200000" flipH="1">
                <a:off x="3477339" y="4165285"/>
                <a:ext cx="609856" cy="750344"/>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9" idx="0"/>
              </p:cNvCxnSpPr>
              <p:nvPr/>
            </p:nvCxnSpPr>
            <p:spPr>
              <a:xfrm>
                <a:off x="4932370" y="5194969"/>
                <a:ext cx="8701" cy="76792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2"/>
                <a:endCxn id="18" idx="0"/>
              </p:cNvCxnSpPr>
              <p:nvPr/>
            </p:nvCxnSpPr>
            <p:spPr>
              <a:xfrm>
                <a:off x="1771983" y="5194969"/>
                <a:ext cx="792559" cy="75575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2"/>
                <a:endCxn id="17" idx="0"/>
              </p:cNvCxnSpPr>
              <p:nvPr/>
            </p:nvCxnSpPr>
            <p:spPr>
              <a:xfrm flipH="1">
                <a:off x="1200023" y="5194969"/>
                <a:ext cx="571960" cy="75575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643130" y="838200"/>
              <a:ext cx="25146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sysClr val="windowText" lastClr="000000"/>
                  </a:solidFill>
                </a:rPr>
                <a:t>Current Process</a:t>
              </a:r>
            </a:p>
          </p:txBody>
        </p:sp>
      </p:grpSp>
      <p:grpSp>
        <p:nvGrpSpPr>
          <p:cNvPr id="32" name="Group 48"/>
          <p:cNvGrpSpPr/>
          <p:nvPr/>
        </p:nvGrpSpPr>
        <p:grpSpPr>
          <a:xfrm>
            <a:off x="6096000" y="838200"/>
            <a:ext cx="2819400" cy="5867400"/>
            <a:chOff x="6051030" y="838200"/>
            <a:chExt cx="2819400" cy="5867400"/>
          </a:xfrm>
        </p:grpSpPr>
        <p:cxnSp>
          <p:nvCxnSpPr>
            <p:cNvPr id="33" name="Straight Arrow Connector 32"/>
            <p:cNvCxnSpPr>
              <a:stCxn id="5" idx="2"/>
            </p:cNvCxnSpPr>
            <p:nvPr/>
          </p:nvCxnSpPr>
          <p:spPr>
            <a:xfrm>
              <a:off x="7391400" y="2236339"/>
              <a:ext cx="0" cy="279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400123" y="3157701"/>
              <a:ext cx="0" cy="279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551950" y="1615007"/>
              <a:ext cx="1678899" cy="621331"/>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Individual with ID or DD</a:t>
              </a:r>
            </a:p>
          </p:txBody>
        </p:sp>
        <p:sp>
          <p:nvSpPr>
            <p:cNvPr id="6" name="Rectangle 5"/>
            <p:cNvSpPr/>
            <p:nvPr/>
          </p:nvSpPr>
          <p:spPr>
            <a:xfrm>
              <a:off x="6551950" y="2516189"/>
              <a:ext cx="1678899" cy="621331"/>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CSB</a:t>
              </a:r>
            </a:p>
          </p:txBody>
        </p:sp>
        <p:sp>
          <p:nvSpPr>
            <p:cNvPr id="7" name="Rectangle 6"/>
            <p:cNvSpPr/>
            <p:nvPr/>
          </p:nvSpPr>
          <p:spPr>
            <a:xfrm>
              <a:off x="6551950" y="3431133"/>
              <a:ext cx="1678899" cy="621331"/>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1800" b="1" dirty="0">
                  <a:solidFill>
                    <a:sysClr val="windowText" lastClr="000000"/>
                  </a:solidFill>
                </a:rPr>
                <a:t>Eligibility</a:t>
              </a:r>
            </a:p>
          </p:txBody>
        </p:sp>
        <p:sp>
          <p:nvSpPr>
            <p:cNvPr id="8" name="Rectangle 7"/>
            <p:cNvSpPr/>
            <p:nvPr/>
          </p:nvSpPr>
          <p:spPr>
            <a:xfrm>
              <a:off x="6279631" y="4383131"/>
              <a:ext cx="2133600" cy="798469"/>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1600" b="1" dirty="0">
                  <a:solidFill>
                    <a:sysClr val="windowText" lastClr="000000"/>
                  </a:solidFill>
                </a:rPr>
                <a:t>Single, Consolidated </a:t>
              </a:r>
              <a:r>
                <a:rPr lang="en-US" sz="1600" b="1" dirty="0">
                  <a:solidFill>
                    <a:schemeClr val="tx1"/>
                  </a:solidFill>
                </a:rPr>
                <a:t>Waiting List </a:t>
              </a:r>
            </a:p>
            <a:p>
              <a:pPr fontAlgn="auto">
                <a:lnSpc>
                  <a:spcPts val="1500"/>
                </a:lnSpc>
                <a:spcBef>
                  <a:spcPts val="0"/>
                </a:spcBef>
                <a:spcAft>
                  <a:spcPts val="0"/>
                </a:spcAft>
              </a:pPr>
              <a:r>
                <a:rPr lang="en-US" sz="1600" b="1" dirty="0">
                  <a:solidFill>
                    <a:schemeClr val="tx1"/>
                  </a:solidFill>
                </a:rPr>
                <a:t>(based on priority of need)</a:t>
              </a:r>
            </a:p>
          </p:txBody>
        </p:sp>
        <p:sp>
          <p:nvSpPr>
            <p:cNvPr id="30" name="Rectangle 29"/>
            <p:cNvSpPr/>
            <p:nvPr/>
          </p:nvSpPr>
          <p:spPr>
            <a:xfrm>
              <a:off x="6127230" y="838200"/>
              <a:ext cx="2438400"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prstClr val="black"/>
                  </a:solidFill>
                </a:rPr>
                <a:t>Revised Process</a:t>
              </a:r>
            </a:p>
          </p:txBody>
        </p:sp>
        <p:sp>
          <p:nvSpPr>
            <p:cNvPr id="31" name="Rectangle 30"/>
            <p:cNvSpPr/>
            <p:nvPr/>
          </p:nvSpPr>
          <p:spPr>
            <a:xfrm>
              <a:off x="6051030" y="5410200"/>
              <a:ext cx="2819400" cy="1295400"/>
            </a:xfrm>
            <a:prstGeom prst="rect">
              <a:avLst/>
            </a:prstGeom>
            <a:solidFill>
              <a:srgbClr val="67A86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500"/>
                </a:lnSpc>
                <a:spcBef>
                  <a:spcPts val="0"/>
                </a:spcBef>
                <a:spcAft>
                  <a:spcPts val="0"/>
                </a:spcAft>
              </a:pPr>
              <a:r>
                <a:rPr lang="en-US" sz="1800" b="1" dirty="0">
                  <a:solidFill>
                    <a:sysClr val="windowText" lastClr="000000"/>
                  </a:solidFill>
                </a:rPr>
                <a:t>Building Independence</a:t>
              </a:r>
            </a:p>
            <a:p>
              <a:pPr fontAlgn="auto">
                <a:lnSpc>
                  <a:spcPts val="1500"/>
                </a:lnSpc>
                <a:spcBef>
                  <a:spcPts val="0"/>
                </a:spcBef>
                <a:spcAft>
                  <a:spcPts val="0"/>
                </a:spcAft>
              </a:pPr>
              <a:r>
                <a:rPr lang="en-US" sz="1800" b="1" dirty="0">
                  <a:solidFill>
                    <a:sysClr val="windowText" lastClr="000000"/>
                  </a:solidFill>
                </a:rPr>
                <a:t>OR</a:t>
              </a:r>
            </a:p>
            <a:p>
              <a:pPr fontAlgn="auto">
                <a:lnSpc>
                  <a:spcPts val="1500"/>
                </a:lnSpc>
                <a:spcBef>
                  <a:spcPts val="0"/>
                </a:spcBef>
                <a:spcAft>
                  <a:spcPts val="0"/>
                </a:spcAft>
              </a:pPr>
              <a:r>
                <a:rPr lang="en-US" sz="1800" b="1" dirty="0">
                  <a:solidFill>
                    <a:sysClr val="windowText" lastClr="000000"/>
                  </a:solidFill>
                </a:rPr>
                <a:t>Family &amp; Individual Support</a:t>
              </a:r>
            </a:p>
            <a:p>
              <a:pPr fontAlgn="auto">
                <a:lnSpc>
                  <a:spcPts val="1500"/>
                </a:lnSpc>
                <a:spcBef>
                  <a:spcPts val="0"/>
                </a:spcBef>
                <a:spcAft>
                  <a:spcPts val="0"/>
                </a:spcAft>
              </a:pPr>
              <a:r>
                <a:rPr lang="en-US" sz="1800" b="1" dirty="0">
                  <a:solidFill>
                    <a:sysClr val="windowText" lastClr="000000"/>
                  </a:solidFill>
                </a:rPr>
                <a:t>OR</a:t>
              </a:r>
            </a:p>
            <a:p>
              <a:pPr fontAlgn="auto">
                <a:lnSpc>
                  <a:spcPts val="1500"/>
                </a:lnSpc>
                <a:spcBef>
                  <a:spcPts val="0"/>
                </a:spcBef>
                <a:spcAft>
                  <a:spcPts val="0"/>
                </a:spcAft>
              </a:pPr>
              <a:r>
                <a:rPr lang="en-US" sz="1800" b="1" dirty="0">
                  <a:solidFill>
                    <a:sysClr val="windowText" lastClr="000000"/>
                  </a:solidFill>
                </a:rPr>
                <a:t>Community Living Waiver</a:t>
              </a:r>
            </a:p>
          </p:txBody>
        </p:sp>
        <p:cxnSp>
          <p:nvCxnSpPr>
            <p:cNvPr id="42" name="Straight Arrow Connector 41"/>
            <p:cNvCxnSpPr/>
            <p:nvPr/>
          </p:nvCxnSpPr>
          <p:spPr>
            <a:xfrm>
              <a:off x="7398769" y="4088420"/>
              <a:ext cx="0" cy="279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400123" y="5130350"/>
              <a:ext cx="0" cy="2798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Slide Number Placeholder 36"/>
          <p:cNvSpPr>
            <a:spLocks noGrp="1"/>
          </p:cNvSpPr>
          <p:nvPr>
            <p:ph type="sldNum" sz="quarter" idx="12"/>
          </p:nvPr>
        </p:nvSpPr>
        <p:spPr/>
        <p:txBody>
          <a:bodyPr/>
          <a:lstStyle/>
          <a:p>
            <a:fld id="{A09E6E7F-5A07-4B1C-BA15-E854BBB45220}" type="slidenum">
              <a:rPr lang="en-US" smtClean="0">
                <a:solidFill>
                  <a:prstClr val="black">
                    <a:tint val="75000"/>
                  </a:prstClr>
                </a:solidFill>
              </a:rPr>
              <a:pPr/>
              <a:t>23</a:t>
            </a:fld>
            <a:endParaRPr lang="en-US">
              <a:solidFill>
                <a:prstClr val="black">
                  <a:tint val="75000"/>
                </a:prstClr>
              </a:solidFill>
            </a:endParaRPr>
          </a:p>
        </p:txBody>
      </p:sp>
      <p:sp>
        <p:nvSpPr>
          <p:cNvPr id="38" name="TextBox 37"/>
          <p:cNvSpPr txBox="1"/>
          <p:nvPr/>
        </p:nvSpPr>
        <p:spPr>
          <a:xfrm>
            <a:off x="4419600" y="3200400"/>
            <a:ext cx="990600" cy="584775"/>
          </a:xfrm>
          <a:prstGeom prst="rect">
            <a:avLst/>
          </a:prstGeom>
          <a:noFill/>
        </p:spPr>
        <p:txBody>
          <a:bodyPr wrap="square" rtlCol="0">
            <a:spAutoFit/>
          </a:bodyPr>
          <a:lstStyle/>
          <a:p>
            <a:r>
              <a:rPr lang="en-US" sz="1600" b="1" dirty="0">
                <a:solidFill>
                  <a:schemeClr val="tx1"/>
                </a:solidFill>
                <a:latin typeface="+mn-lt"/>
              </a:rPr>
              <a:t>Private DD CM</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057400" y="228600"/>
            <a:ext cx="6858000" cy="944563"/>
          </a:xfrm>
        </p:spPr>
        <p:txBody>
          <a:bodyPr>
            <a:normAutofit/>
          </a:bodyPr>
          <a:lstStyle/>
          <a:p>
            <a:r>
              <a:rPr lang="en-US" dirty="0" smtClean="0">
                <a:latin typeface="Calibri" pitchFamily="34" charset="0"/>
              </a:rPr>
              <a:t>Statewide Waiver Wait List</a:t>
            </a:r>
            <a:endParaRPr lang="en-US" dirty="0">
              <a:latin typeface="Calibri" pitchFamily="34" charset="0"/>
            </a:endParaRPr>
          </a:p>
        </p:txBody>
      </p:sp>
      <p:sp>
        <p:nvSpPr>
          <p:cNvPr id="6" name="TextBox 2"/>
          <p:cNvSpPr txBox="1">
            <a:spLocks noChangeArrowheads="1"/>
          </p:cNvSpPr>
          <p:nvPr/>
        </p:nvSpPr>
        <p:spPr bwMode="auto">
          <a:xfrm>
            <a:off x="381000" y="2057400"/>
            <a:ext cx="8153400" cy="3046988"/>
          </a:xfrm>
          <a:prstGeom prst="rect">
            <a:avLst/>
          </a:prstGeom>
          <a:noFill/>
          <a:ln w="9525">
            <a:noFill/>
            <a:miter lim="800000"/>
            <a:headEnd/>
            <a:tailEnd/>
          </a:ln>
        </p:spPr>
        <p:txBody>
          <a:bodyPr wrap="square">
            <a:spAutoFit/>
          </a:bodyPr>
          <a:lstStyle/>
          <a:p>
            <a:pPr marL="342900" indent="-342900" algn="l">
              <a:buFont typeface="Arial" pitchFamily="34" charset="0"/>
              <a:buChar char="•"/>
            </a:pPr>
            <a:r>
              <a:rPr lang="en-US" sz="2400" dirty="0" smtClean="0">
                <a:solidFill>
                  <a:schemeClr val="tx1"/>
                </a:solidFill>
                <a:latin typeface="Calibri" pitchFamily="34" charset="0"/>
              </a:rPr>
              <a:t> 5 DBHDS Regional </a:t>
            </a:r>
            <a:r>
              <a:rPr lang="en-US" sz="2400" dirty="0">
                <a:solidFill>
                  <a:schemeClr val="tx1"/>
                </a:solidFill>
                <a:latin typeface="Calibri" pitchFamily="34" charset="0"/>
              </a:rPr>
              <a:t>Supports Specialists (</a:t>
            </a:r>
            <a:r>
              <a:rPr lang="en-US" sz="2400" dirty="0" smtClean="0">
                <a:solidFill>
                  <a:schemeClr val="tx1"/>
                </a:solidFill>
                <a:latin typeface="Calibri" pitchFamily="34" charset="0"/>
              </a:rPr>
              <a:t>RSSs) based at DBHDS, will </a:t>
            </a:r>
            <a:r>
              <a:rPr lang="en-US" sz="2400" dirty="0">
                <a:solidFill>
                  <a:schemeClr val="tx1"/>
                </a:solidFill>
                <a:latin typeface="Calibri" pitchFamily="34" charset="0"/>
              </a:rPr>
              <a:t>assist CSBs to manage this </a:t>
            </a:r>
            <a:r>
              <a:rPr lang="en-US" sz="2400" dirty="0" smtClean="0">
                <a:solidFill>
                  <a:schemeClr val="tx1"/>
                </a:solidFill>
                <a:latin typeface="Calibri" pitchFamily="34" charset="0"/>
              </a:rPr>
              <a:t>process, and support the Waiver </a:t>
            </a:r>
            <a:r>
              <a:rPr lang="en-US" sz="2400" dirty="0">
                <a:solidFill>
                  <a:schemeClr val="tx1"/>
                </a:solidFill>
                <a:latin typeface="Calibri" pitchFamily="34" charset="0"/>
              </a:rPr>
              <a:t>Slot Assignment Committees (</a:t>
            </a:r>
            <a:r>
              <a:rPr lang="en-US" sz="2400" dirty="0" smtClean="0">
                <a:solidFill>
                  <a:schemeClr val="tx1"/>
                </a:solidFill>
                <a:latin typeface="Calibri" pitchFamily="34" charset="0"/>
              </a:rPr>
              <a:t>WSACs). </a:t>
            </a:r>
            <a:endParaRPr lang="en-US" sz="2400" dirty="0">
              <a:solidFill>
                <a:schemeClr val="tx1"/>
              </a:solidFill>
              <a:latin typeface="Calibri" pitchFamily="34" charset="0"/>
            </a:endParaRPr>
          </a:p>
          <a:p>
            <a:pPr algn="l">
              <a:buFont typeface="Arial" pitchFamily="34" charset="0"/>
              <a:buChar char="•"/>
            </a:pPr>
            <a:endParaRPr lang="en-US" sz="2400" dirty="0">
              <a:solidFill>
                <a:schemeClr val="tx1"/>
              </a:solidFill>
              <a:latin typeface="Calibri" pitchFamily="34" charset="0"/>
            </a:endParaRPr>
          </a:p>
          <a:p>
            <a:pPr marL="342900" indent="-342900" algn="l">
              <a:buFont typeface="Arial" pitchFamily="34" charset="0"/>
              <a:buChar char="•"/>
            </a:pPr>
            <a:r>
              <a:rPr lang="en-US" sz="2400" dirty="0" smtClean="0">
                <a:solidFill>
                  <a:schemeClr val="tx1"/>
                </a:solidFill>
                <a:latin typeface="Calibri" pitchFamily="34" charset="0"/>
              </a:rPr>
              <a:t>The amended waivers </a:t>
            </a:r>
            <a:r>
              <a:rPr lang="en-US" sz="2400" dirty="0">
                <a:solidFill>
                  <a:schemeClr val="tx1"/>
                </a:solidFill>
                <a:latin typeface="Calibri" pitchFamily="34" charset="0"/>
              </a:rPr>
              <a:t>separate the </a:t>
            </a:r>
            <a:r>
              <a:rPr lang="en-US" sz="2400" dirty="0" smtClean="0">
                <a:solidFill>
                  <a:schemeClr val="tx1"/>
                </a:solidFill>
                <a:latin typeface="Calibri" pitchFamily="34" charset="0"/>
              </a:rPr>
              <a:t>eligibility determining entity (</a:t>
            </a:r>
            <a:r>
              <a:rPr lang="en-US" sz="2400" dirty="0">
                <a:solidFill>
                  <a:schemeClr val="tx1"/>
                </a:solidFill>
                <a:latin typeface="Calibri" pitchFamily="34" charset="0"/>
              </a:rPr>
              <a:t>CSB </a:t>
            </a:r>
            <a:r>
              <a:rPr lang="en-US" sz="2400" dirty="0" smtClean="0">
                <a:solidFill>
                  <a:schemeClr val="tx1"/>
                </a:solidFill>
                <a:latin typeface="Calibri" pitchFamily="34" charset="0"/>
              </a:rPr>
              <a:t>SCs) </a:t>
            </a:r>
            <a:r>
              <a:rPr lang="en-US" sz="2400" dirty="0">
                <a:solidFill>
                  <a:schemeClr val="tx1"/>
                </a:solidFill>
                <a:latin typeface="Calibri" pitchFamily="34" charset="0"/>
              </a:rPr>
              <a:t>from the </a:t>
            </a:r>
            <a:r>
              <a:rPr lang="en-US" sz="2400" dirty="0" smtClean="0">
                <a:solidFill>
                  <a:schemeClr val="tx1"/>
                </a:solidFill>
                <a:latin typeface="Calibri" pitchFamily="34" charset="0"/>
              </a:rPr>
              <a:t>slot assignment entity (</a:t>
            </a:r>
            <a:r>
              <a:rPr lang="en-US" sz="2400" dirty="0">
                <a:solidFill>
                  <a:schemeClr val="tx1"/>
                </a:solidFill>
                <a:latin typeface="Calibri" pitchFamily="34" charset="0"/>
              </a:rPr>
              <a:t>DBHDS-supported </a:t>
            </a:r>
            <a:r>
              <a:rPr lang="en-US" sz="2400" dirty="0" smtClean="0">
                <a:solidFill>
                  <a:schemeClr val="tx1"/>
                </a:solidFill>
                <a:latin typeface="Calibri" pitchFamily="34" charset="0"/>
              </a:rPr>
              <a:t>committees of community members).</a:t>
            </a:r>
            <a:endParaRPr lang="en-US" sz="2400" dirty="0">
              <a:solidFill>
                <a:schemeClr val="tx1"/>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(WSACs)</a:t>
            </a:r>
            <a:endParaRPr kumimoji="0" lang="en-US" sz="3200"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4" name="Content Placeholder 2"/>
          <p:cNvSpPr txBox="1">
            <a:spLocks/>
          </p:cNvSpPr>
          <p:nvPr/>
        </p:nvSpPr>
        <p:spPr>
          <a:xfrm>
            <a:off x="228600" y="1477963"/>
            <a:ext cx="8763000" cy="48466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An impartial body of trained volunteers for each locality/region responsible for assigning</a:t>
            </a:r>
            <a:r>
              <a:rPr kumimoji="0" lang="en-US" sz="2400" b="0" i="0" u="none" strike="noStrike" kern="0" cap="none" spc="0" normalizeH="0" noProof="0" dirty="0" smtClean="0">
                <a:ln>
                  <a:noFill/>
                </a:ln>
                <a:solidFill>
                  <a:schemeClr val="tx1"/>
                </a:solidFill>
                <a:effectLst/>
                <a:uLnTx/>
                <a:uFillTx/>
                <a:latin typeface="Calibri" pitchFamily="34" charset="0"/>
              </a:rPr>
              <a:t> </a:t>
            </a:r>
            <a:r>
              <a:rPr kumimoji="0" lang="en-US" sz="2400" b="0" i="0" u="none" strike="noStrike" kern="0" cap="none" spc="0" normalizeH="0" baseline="0" noProof="0" dirty="0" smtClean="0">
                <a:ln>
                  <a:noFill/>
                </a:ln>
                <a:solidFill>
                  <a:schemeClr val="tx1"/>
                </a:solidFill>
                <a:effectLst/>
                <a:uLnTx/>
                <a:uFillTx/>
                <a:latin typeface="Calibri" pitchFamily="34" charset="0"/>
              </a:rPr>
              <a:t>waiver slots according to urgency of need.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solidFill>
                  <a:schemeClr val="tx1"/>
                </a:solidFill>
                <a:latin typeface="Calibri" pitchFamily="34" charset="0"/>
              </a:rPr>
              <a:t>Comprised o</a:t>
            </a:r>
            <a:r>
              <a:rPr kumimoji="0" lang="en-US" sz="2400" b="0" i="0" u="none" strike="noStrike" kern="0" cap="none" spc="0" normalizeH="0" baseline="0" noProof="0" dirty="0" smtClean="0">
                <a:ln>
                  <a:noFill/>
                </a:ln>
                <a:solidFill>
                  <a:schemeClr val="tx1"/>
                </a:solidFill>
                <a:effectLst/>
                <a:uLnTx/>
                <a:uFillTx/>
                <a:latin typeface="Calibri" pitchFamily="34" charset="0"/>
              </a:rPr>
              <a:t>f community members who will not be affiliated with a CSB or a private provider</a:t>
            </a:r>
            <a:endParaRPr kumimoji="0" lang="en-US" sz="2400" b="0" i="0" u="none" strike="sng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Members have some knowledge and/or experience with persons with DD or the service system.</a:t>
            </a:r>
          </a:p>
          <a:p>
            <a:pPr marR="0" lvl="0" algn="l" defTabSz="914400" rtl="0" eaLnBrk="1" fontAlgn="base" latinLnBrk="0" hangingPunct="1">
              <a:lnSpc>
                <a:spcPct val="100000"/>
              </a:lnSpc>
              <a:spcBef>
                <a:spcPct val="20000"/>
              </a:spcBef>
              <a:spcAft>
                <a:spcPct val="0"/>
              </a:spcAft>
              <a:buClrTx/>
              <a:buSzTx/>
              <a:tabLst/>
              <a:defRPr/>
            </a:pPr>
            <a:endParaRPr kumimoji="0" lang="en-US" sz="1800" b="0" i="0" u="none" strike="noStrike" kern="0" cap="none" spc="0" normalizeH="0" baseline="0" dirty="0" smtClean="0">
              <a:ln>
                <a:noFill/>
              </a:ln>
              <a:solidFill>
                <a:srgbClr val="00B050"/>
              </a:solidFill>
              <a:effectLst/>
              <a:uLnTx/>
              <a:uFillTx/>
              <a:latin typeface="Calibri" pitchFamily="34" charset="0"/>
            </a:endParaRPr>
          </a:p>
          <a:p>
            <a:pPr marR="0" lvl="0" defTabSz="914400" rtl="0" eaLnBrk="1" fontAlgn="base" latinLnBrk="0" hangingPunct="1">
              <a:lnSpc>
                <a:spcPct val="100000"/>
              </a:lnSpc>
              <a:spcBef>
                <a:spcPct val="20000"/>
              </a:spcBef>
              <a:spcAft>
                <a:spcPct val="0"/>
              </a:spcAft>
              <a:buClrTx/>
              <a:buSzTx/>
              <a:tabLst/>
              <a:defRPr/>
            </a:pPr>
            <a:r>
              <a:rPr kumimoji="0" lang="en-US" sz="1800" b="0" i="0" u="none" strike="noStrike" kern="0" cap="none" spc="0" normalizeH="0" baseline="0" dirty="0" smtClean="0">
                <a:ln>
                  <a:noFill/>
                </a:ln>
                <a:solidFill>
                  <a:schemeClr val="tx1"/>
                </a:solidFill>
                <a:effectLst/>
                <a:uLnTx/>
                <a:uFillTx/>
                <a:latin typeface="Calibri" pitchFamily="34" charset="0"/>
              </a:rPr>
              <a:t>WSCAs</a:t>
            </a:r>
            <a:r>
              <a:rPr kumimoji="0" lang="en-US" sz="1800" b="0" i="0" u="none" strike="noStrike" kern="0" cap="none" spc="0" normalizeH="0" dirty="0" smtClean="0">
                <a:ln>
                  <a:noFill/>
                </a:ln>
                <a:solidFill>
                  <a:schemeClr val="tx1"/>
                </a:solidFill>
                <a:effectLst/>
                <a:uLnTx/>
                <a:uFillTx/>
                <a:latin typeface="Calibri" pitchFamily="34" charset="0"/>
              </a:rPr>
              <a:t> members</a:t>
            </a:r>
            <a:r>
              <a:rPr lang="en-US" sz="1800" kern="0" dirty="0" smtClean="0">
                <a:solidFill>
                  <a:schemeClr val="tx1"/>
                </a:solidFill>
                <a:latin typeface="Calibri" pitchFamily="34" charset="0"/>
              </a:rPr>
              <a:t> will receive training, maintain confidential information and meet as required to determine persons with the highest level of need.</a:t>
            </a:r>
            <a:endParaRPr kumimoji="0" lang="en-US" sz="18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defTabSz="914400" rtl="0" eaLnBrk="1" fontAlgn="base" latinLnBrk="0" hangingPunct="1">
              <a:lnSpc>
                <a:spcPct val="100000"/>
              </a:lnSpc>
              <a:spcBef>
                <a:spcPct val="20000"/>
              </a:spcBef>
              <a:spcAft>
                <a:spcPct val="0"/>
              </a:spcAft>
              <a:buClrTx/>
              <a:buSzTx/>
              <a:buFontTx/>
              <a:buChar char="•"/>
              <a:tabLst/>
              <a:defRPr/>
            </a:pPr>
            <a:endParaRPr lang="en-US" sz="2400" kern="0" dirty="0" smtClean="0">
              <a:solidFill>
                <a:schemeClr val="tx1"/>
              </a:solidFill>
              <a:latin typeface="Calibri" pitchFamily="34" charset="0"/>
            </a:endParaRPr>
          </a:p>
          <a:p>
            <a:pPr marR="0" lvl="0" algn="l" defTabSz="914400" rtl="0" eaLnBrk="1" fontAlgn="base" latinLnBrk="0" hangingPunct="1">
              <a:lnSpc>
                <a:spcPct val="100000"/>
              </a:lnSpc>
              <a:spcBef>
                <a:spcPct val="20000"/>
              </a:spcBef>
              <a:spcAft>
                <a:spcPct val="0"/>
              </a:spcAft>
              <a:buClrTx/>
              <a:buSzTx/>
              <a:tabLst/>
              <a:defRPr/>
            </a:pPr>
            <a:endParaRPr lang="en-US" sz="2400" kern="0" dirty="0">
              <a:solidFill>
                <a:schemeClr val="tx1"/>
              </a:solidFill>
              <a:latin typeface="Calibri"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a:t>
            </a:r>
            <a:r>
              <a:rPr kumimoji="0" lang="en-US" sz="3200" i="0" u="none" strike="noStrike" kern="0" cap="none" spc="0" normalizeH="0" baseline="0" noProof="0" dirty="0" smtClean="0">
                <a:ln>
                  <a:noFill/>
                </a:ln>
                <a:effectLst/>
                <a:uLnTx/>
                <a:uFillTx/>
                <a:latin typeface="Calibri" pitchFamily="34" charset="0"/>
                <a:ea typeface="+mj-ea"/>
                <a:cs typeface="+mj-cs"/>
              </a:rPr>
              <a:t>WSACs)</a:t>
            </a:r>
            <a:endParaRPr kumimoji="0" lang="en-US" sz="3200" i="0" u="none" strike="noStrike" kern="0" cap="none" spc="0" normalizeH="0" baseline="0" noProof="0" dirty="0">
              <a:ln>
                <a:noFill/>
              </a:ln>
              <a:effectLst/>
              <a:uLnTx/>
              <a:uFillTx/>
              <a:latin typeface="Calibri" pitchFamily="34" charset="0"/>
              <a:ea typeface="+mj-ea"/>
              <a:cs typeface="+mj-cs"/>
            </a:endParaRPr>
          </a:p>
        </p:txBody>
      </p:sp>
      <p:sp>
        <p:nvSpPr>
          <p:cNvPr id="5" name="Content Placeholder 2"/>
          <p:cNvSpPr txBox="1">
            <a:spLocks/>
          </p:cNvSpPr>
          <p:nvPr/>
        </p:nvSpPr>
        <p:spPr>
          <a:xfrm>
            <a:off x="685800" y="1676400"/>
            <a:ext cx="7886700" cy="435133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DBHDS will review applications and appoint members with</a:t>
            </a:r>
          </a:p>
          <a:p>
            <a:pPr marL="800100" lvl="1" indent="-342900" algn="l">
              <a:spcBef>
                <a:spcPct val="20000"/>
              </a:spcBef>
              <a:buClr>
                <a:srgbClr val="00B050"/>
              </a:buClr>
              <a:buFont typeface="Wingdings" pitchFamily="2" charset="2"/>
              <a:buChar char="ü"/>
              <a:defRPr/>
            </a:pPr>
            <a:r>
              <a:rPr kumimoji="0" lang="en-US" sz="2400" b="0" i="0" u="none" strike="noStrike" kern="0" cap="none" spc="0" normalizeH="0" baseline="0" noProof="0" dirty="0" smtClean="0">
                <a:ln>
                  <a:noFill/>
                </a:ln>
                <a:solidFill>
                  <a:schemeClr val="tx1"/>
                </a:solidFill>
                <a:effectLst/>
                <a:uLnTx/>
                <a:uFillTx/>
                <a:latin typeface="Calibri" pitchFamily="34" charset="0"/>
              </a:rPr>
              <a:t>Diverse personal and professional backgrounds </a:t>
            </a:r>
          </a:p>
          <a:p>
            <a:pPr marL="800100" lvl="1" indent="-342900" algn="l">
              <a:spcBef>
                <a:spcPct val="20000"/>
              </a:spcBef>
              <a:buClr>
                <a:srgbClr val="00B050"/>
              </a:buClr>
              <a:buFont typeface="Wingdings" pitchFamily="2" charset="2"/>
              <a:buChar char="ü"/>
              <a:defRPr/>
            </a:pPr>
            <a:r>
              <a:rPr kumimoji="0" lang="en-US" sz="2400" b="0" i="0" u="none" strike="noStrike" kern="0" cap="none" spc="0" normalizeH="0" baseline="0" noProof="0" dirty="0" smtClean="0">
                <a:ln>
                  <a:noFill/>
                </a:ln>
                <a:solidFill>
                  <a:schemeClr val="tx1"/>
                </a:solidFill>
                <a:effectLst/>
                <a:uLnTx/>
                <a:uFillTx/>
                <a:latin typeface="Calibri" pitchFamily="34" charset="0"/>
              </a:rPr>
              <a:t>Varied knowledge and expertise</a:t>
            </a:r>
          </a:p>
          <a:p>
            <a:pPr marL="800100" lvl="1" indent="-342900" algn="l">
              <a:spcBef>
                <a:spcPct val="20000"/>
              </a:spcBef>
              <a:buClr>
                <a:srgbClr val="00B050"/>
              </a:buClr>
              <a:buFont typeface="Wingdings" pitchFamily="2" charset="2"/>
              <a:buChar char="ü"/>
              <a:defRPr/>
            </a:pPr>
            <a:r>
              <a:rPr kumimoji="0" lang="en-US" sz="2400" b="0" i="0" u="none" strike="noStrike" kern="0" cap="none" spc="0" normalizeH="0" baseline="0" noProof="0" dirty="0" smtClean="0">
                <a:ln>
                  <a:noFill/>
                </a:ln>
                <a:solidFill>
                  <a:schemeClr val="tx1"/>
                </a:solidFill>
                <a:effectLst/>
                <a:uLnTx/>
                <a:uFillTx/>
                <a:latin typeface="Calibri" pitchFamily="34" charset="0"/>
              </a:rPr>
              <a:t>No conflict of interest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A  DBHDS-trained facilitator will serve each committee.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DBHDS will work with adjoining CSBs to form unified committees to promote additional consistency</a:t>
            </a:r>
            <a:r>
              <a:rPr kumimoji="0" lang="en-US" sz="2400" b="0" i="0" u="none" strike="noStrike" kern="0" cap="none" spc="0" normalizeH="0" baseline="0" noProof="0" dirty="0" smtClean="0">
                <a:ln>
                  <a:noFill/>
                </a:ln>
                <a:solidFill>
                  <a:srgbClr val="00FF00"/>
                </a:solidFill>
                <a:effectLst/>
                <a:uLnTx/>
                <a:uFillTx/>
                <a:latin typeface="Calibri" pitchFamily="34" charset="0"/>
              </a:rPr>
              <a:t>.  </a:t>
            </a:r>
          </a:p>
          <a:p>
            <a:pPr marR="0" lvl="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7" end="7"/>
                                            </p:txEl>
                                          </p:spTgt>
                                        </p:tgtEl>
                                        <p:attrNameLst>
                                          <p:attrName>style.visibility</p:attrName>
                                        </p:attrNameLst>
                                      </p:cBhvr>
                                      <p:to>
                                        <p:strVal val="visible"/>
                                      </p:to>
                                    </p:set>
                                    <p:animEffect transition="in" filter="fade">
                                      <p:cBhvr>
                                        <p:cTn id="14" dur="1000"/>
                                        <p:tgtEl>
                                          <p:spTgt spid="5">
                                            <p:txEl>
                                              <p:pRg st="7" end="7"/>
                                            </p:txEl>
                                          </p:spTgt>
                                        </p:tgtEl>
                                      </p:cBhvr>
                                    </p:animEffect>
                                    <p:anim calcmode="lin" valueType="num">
                                      <p:cBhvr>
                                        <p:cTn id="1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a:t>
            </a:r>
            <a:r>
              <a:rPr kumimoji="0" lang="en-US" sz="3200" i="0" u="none" strike="noStrike" kern="0" cap="none" spc="0" normalizeH="0" baseline="0" noProof="0" dirty="0" smtClean="0">
                <a:ln>
                  <a:noFill/>
                </a:ln>
                <a:effectLst/>
                <a:uLnTx/>
                <a:uFillTx/>
                <a:latin typeface="Calibri" pitchFamily="34" charset="0"/>
                <a:ea typeface="+mj-ea"/>
                <a:cs typeface="+mj-cs"/>
              </a:rPr>
              <a:t>WSACs)</a:t>
            </a:r>
            <a:endParaRPr kumimoji="0" lang="en-US" sz="3200" i="0" u="none" strike="noStrike" kern="0" cap="none" spc="0" normalizeH="0" baseline="0" noProof="0" dirty="0">
              <a:ln>
                <a:noFill/>
              </a:ln>
              <a:effectLst/>
              <a:uLnTx/>
              <a:uFillTx/>
              <a:latin typeface="Calibri" pitchFamily="34" charset="0"/>
              <a:ea typeface="+mj-ea"/>
              <a:cs typeface="+mj-cs"/>
            </a:endParaRPr>
          </a:p>
        </p:txBody>
      </p:sp>
      <p:sp>
        <p:nvSpPr>
          <p:cNvPr id="5" name="Content Placeholder 2"/>
          <p:cNvSpPr txBox="1">
            <a:spLocks/>
          </p:cNvSpPr>
          <p:nvPr/>
        </p:nvSpPr>
        <p:spPr>
          <a:xfrm>
            <a:off x="685800" y="1676400"/>
            <a:ext cx="7886700" cy="4351338"/>
          </a:xfrm>
          <a:prstGeom prst="rect">
            <a:avLst/>
          </a:prstGeom>
        </p:spPr>
        <p:txBody>
          <a:bodyPr/>
          <a:lstStyle/>
          <a:p>
            <a:pPr marR="0" lvl="0" algn="l" defTabSz="914400" rtl="0" eaLnBrk="1" fontAlgn="base" latinLnBrk="0" hangingPunct="1">
              <a:lnSpc>
                <a:spcPct val="100000"/>
              </a:lnSpc>
              <a:spcBef>
                <a:spcPct val="20000"/>
              </a:spcBef>
              <a:spcAft>
                <a:spcPct val="0"/>
              </a:spcAft>
              <a:buClrTx/>
              <a:buSzTx/>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2" name="Rectangle 1"/>
          <p:cNvSpPr/>
          <p:nvPr/>
        </p:nvSpPr>
        <p:spPr>
          <a:xfrm>
            <a:off x="685800" y="2438400"/>
            <a:ext cx="7467600" cy="1569660"/>
          </a:xfrm>
          <a:prstGeom prst="rect">
            <a:avLst/>
          </a:prstGeom>
        </p:spPr>
        <p:txBody>
          <a:bodyPr wrap="square">
            <a:spAutoFit/>
          </a:bodyPr>
          <a:lstStyle/>
          <a:p>
            <a:pPr lvl="0" algn="l">
              <a:spcBef>
                <a:spcPct val="20000"/>
              </a:spcBef>
              <a:defRPr/>
            </a:pPr>
            <a:r>
              <a:rPr lang="en-US" sz="2400" kern="0" dirty="0">
                <a:solidFill>
                  <a:schemeClr val="tx1"/>
                </a:solidFill>
                <a:latin typeface="Calibri" pitchFamily="34" charset="0"/>
              </a:rPr>
              <a:t>When assigning, slots remain with the Community Services Board or Behavioral Health Authority designated. It is not possible for one CSB to receive another CSB’s slots.</a:t>
            </a:r>
          </a:p>
        </p:txBody>
      </p:sp>
      <p:sp>
        <p:nvSpPr>
          <p:cNvPr id="4" name="Rectangle 3"/>
          <p:cNvSpPr/>
          <p:nvPr/>
        </p:nvSpPr>
        <p:spPr>
          <a:xfrm>
            <a:off x="762000" y="4267200"/>
            <a:ext cx="7391400" cy="2308324"/>
          </a:xfrm>
          <a:prstGeom prst="rect">
            <a:avLst/>
          </a:prstGeom>
        </p:spPr>
        <p:txBody>
          <a:bodyPr wrap="square">
            <a:spAutoFit/>
          </a:bodyPr>
          <a:lstStyle/>
          <a:p>
            <a:pPr algn="l"/>
            <a:r>
              <a:rPr lang="en-US" sz="2400" dirty="0" smtClean="0">
                <a:solidFill>
                  <a:schemeClr val="tx1"/>
                </a:solidFill>
                <a:latin typeface="Calibri" pitchFamily="34" charset="0"/>
              </a:rPr>
              <a:t>Prior </a:t>
            </a:r>
            <a:r>
              <a:rPr lang="en-US" sz="2400" dirty="0">
                <a:solidFill>
                  <a:schemeClr val="tx1"/>
                </a:solidFill>
                <a:latin typeface="Calibri" pitchFamily="34" charset="0"/>
              </a:rPr>
              <a:t>to each committee meeting, WSAC facilitators will </a:t>
            </a:r>
            <a:r>
              <a:rPr lang="en-US" sz="2400" dirty="0" smtClean="0">
                <a:solidFill>
                  <a:schemeClr val="tx1"/>
                </a:solidFill>
                <a:latin typeface="Calibri" pitchFamily="34" charset="0"/>
              </a:rPr>
              <a:t>confirm </a:t>
            </a:r>
            <a:r>
              <a:rPr lang="en-US" sz="2400" dirty="0">
                <a:solidFill>
                  <a:schemeClr val="tx1"/>
                </a:solidFill>
                <a:latin typeface="Calibri" pitchFamily="34" charset="0"/>
              </a:rPr>
              <a:t>that none of the members present knows or believes they </a:t>
            </a:r>
            <a:r>
              <a:rPr lang="en-US" sz="2400" dirty="0" smtClean="0">
                <a:solidFill>
                  <a:schemeClr val="tx1"/>
                </a:solidFill>
                <a:latin typeface="Calibri" pitchFamily="34" charset="0"/>
              </a:rPr>
              <a:t>might know </a:t>
            </a:r>
            <a:r>
              <a:rPr lang="en-US" sz="2400" dirty="0">
                <a:solidFill>
                  <a:schemeClr val="tx1"/>
                </a:solidFill>
                <a:latin typeface="Calibri" pitchFamily="34" charset="0"/>
              </a:rPr>
              <a:t>any of the individuals to be reviewed. If any member knows or believes they might know an individual to be reviewed, they will abstain from decision-making for that slot or slots. </a:t>
            </a:r>
            <a:endParaRPr lang="en-US" dirty="0">
              <a:solidFill>
                <a:schemeClr val="tx1"/>
              </a:solidFill>
            </a:endParaRPr>
          </a:p>
        </p:txBody>
      </p:sp>
      <p:sp>
        <p:nvSpPr>
          <p:cNvPr id="7" name="TextBox 6"/>
          <p:cNvSpPr txBox="1"/>
          <p:nvPr/>
        </p:nvSpPr>
        <p:spPr>
          <a:xfrm>
            <a:off x="228600" y="1676400"/>
            <a:ext cx="6477000" cy="584775"/>
          </a:xfrm>
          <a:prstGeom prst="rect">
            <a:avLst/>
          </a:prstGeom>
          <a:noFill/>
        </p:spPr>
        <p:txBody>
          <a:bodyPr wrap="square" rtlCol="0">
            <a:spAutoFit/>
          </a:bodyPr>
          <a:lstStyle/>
          <a:p>
            <a:pPr algn="l"/>
            <a:r>
              <a:rPr lang="en-US" sz="3200" dirty="0" smtClean="0">
                <a:solidFill>
                  <a:schemeClr val="tx1"/>
                </a:solidFill>
                <a:latin typeface="Calibri" panose="020F0502020204030204" pitchFamily="34" charset="0"/>
                <a:cs typeface="Calibri" panose="020F0502020204030204" pitchFamily="34" charset="0"/>
              </a:rPr>
              <a:t>Additional information about WSACs:</a:t>
            </a:r>
            <a:endParaRPr lang="en-US"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477811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(WSACs)</a:t>
            </a:r>
            <a:endParaRPr kumimoji="0" lang="en-US" sz="3200"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4" name="Content Placeholder 2"/>
          <p:cNvSpPr txBox="1">
            <a:spLocks/>
          </p:cNvSpPr>
          <p:nvPr/>
        </p:nvSpPr>
        <p:spPr>
          <a:xfrm>
            <a:off x="152400" y="1600200"/>
            <a:ext cx="8610600" cy="4351338"/>
          </a:xfrm>
          <a:prstGeom prst="rect">
            <a:avLst/>
          </a:prstGeom>
        </p:spPr>
        <p:txBody>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rPr>
              <a:t>Nominated members may be:</a:t>
            </a:r>
            <a:r>
              <a:rPr kumimoji="0" lang="en-US" sz="3200" b="0" i="0" u="none" strike="noStrike" kern="0" cap="none" spc="0" normalizeH="0" baseline="0" noProof="0" dirty="0" smtClean="0">
                <a:ln>
                  <a:noFill/>
                </a:ln>
                <a:solidFill>
                  <a:schemeClr val="tx1"/>
                </a:solidFill>
                <a:effectLst/>
                <a:uLnTx/>
                <a:uFillTx/>
                <a:latin typeface="Calibri" pitchFamily="34" charset="0"/>
              </a:rPr>
              <a:t> </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Family members of an individual currently receiving services</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Graduate students studying a human services field (e.g., psychology, social work) or special education </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University professors of a human services field</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Member/staff member/board member of an advocacy agency that does not provide any direct services (e.g., Center for Independent Living, local Arc, autism advocacy agency)</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Current special education teachers/transition coordinators</a:t>
            </a:r>
          </a:p>
        </p:txBody>
      </p:sp>
      <p:sp>
        <p:nvSpPr>
          <p:cNvPr id="6" name="Right Arrow 5"/>
          <p:cNvSpPr/>
          <p:nvPr/>
        </p:nvSpPr>
        <p:spPr bwMode="auto">
          <a:xfrm>
            <a:off x="7620000" y="5638800"/>
            <a:ext cx="1143000" cy="762000"/>
          </a:xfrm>
          <a:prstGeom prst="rightArrow">
            <a:avLst/>
          </a:prstGeom>
          <a:solidFill>
            <a:srgbClr val="0B2D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dirty="0" smtClean="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55"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0.70"/>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(WSACs)</a:t>
            </a:r>
            <a:endParaRPr kumimoji="0" lang="en-US" sz="3200"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4" name="Content Placeholder 2"/>
          <p:cNvSpPr txBox="1">
            <a:spLocks/>
          </p:cNvSpPr>
          <p:nvPr/>
        </p:nvSpPr>
        <p:spPr>
          <a:xfrm>
            <a:off x="304800" y="1600200"/>
            <a:ext cx="8610600" cy="4351338"/>
          </a:xfrm>
          <a:prstGeom prst="rect">
            <a:avLst/>
          </a:prstGeom>
        </p:spPr>
        <p:txBody>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rPr>
              <a:t>Nominated members may be (cont):</a:t>
            </a:r>
            <a:r>
              <a:rPr kumimoji="0" lang="en-US" sz="3200" b="0" i="0" u="none" strike="noStrike" kern="0" cap="none" spc="0" normalizeH="0" baseline="0" noProof="0" dirty="0" smtClean="0">
                <a:ln>
                  <a:noFill/>
                </a:ln>
                <a:solidFill>
                  <a:schemeClr val="tx1"/>
                </a:solidFill>
                <a:effectLst/>
                <a:uLnTx/>
                <a:uFillTx/>
                <a:latin typeface="Calibri" pitchFamily="34" charset="0"/>
              </a:rPr>
              <a:t> </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Nurses/physicians</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Retired or former (for over one year) CSB, private provider or Health and Human Services state employees</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Clergy members </a:t>
            </a:r>
          </a:p>
          <a:p>
            <a:pPr marL="742950" marR="0" lvl="1" indent="-28575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Especially recommended is that at least one member of each committee have experience with individuals with a developmental disability other than ID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pic>
        <p:nvPicPr>
          <p:cNvPr id="7" name="Picture 6"/>
          <p:cNvPicPr>
            <a:picLocks noChangeAspect="1"/>
          </p:cNvPicPr>
          <p:nvPr/>
        </p:nvPicPr>
        <p:blipFill>
          <a:blip r:embed="rId3" cstate="print"/>
          <a:stretch>
            <a:fillRect/>
          </a:stretch>
        </p:blipFill>
        <p:spPr>
          <a:xfrm>
            <a:off x="2514600" y="1752600"/>
            <a:ext cx="4598931" cy="4598931"/>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(WSACs)</a:t>
            </a:r>
            <a:endParaRPr kumimoji="0" lang="en-US" sz="3200"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5" name="Content Placeholder 2"/>
          <p:cNvSpPr txBox="1">
            <a:spLocks/>
          </p:cNvSpPr>
          <p:nvPr/>
        </p:nvSpPr>
        <p:spPr>
          <a:xfrm>
            <a:off x="228600" y="1752600"/>
            <a:ext cx="8191500" cy="4495800"/>
          </a:xfrm>
          <a:prstGeom prst="rect">
            <a:avLst/>
          </a:prstGeom>
        </p:spPr>
        <p:txBody>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Nominated members may </a:t>
            </a:r>
            <a:r>
              <a:rPr kumimoji="0" lang="en-US" sz="3200" b="1" i="0" u="sng"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not</a:t>
            </a:r>
            <a:r>
              <a:rPr kumimoji="0" lang="en-US" sz="32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be:</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i="0" u="none" strike="noStrike" kern="0" cap="none" spc="0" normalizeH="0" baseline="0" noProof="0" dirty="0" smtClean="0">
                <a:ln>
                  <a:noFill/>
                </a:ln>
                <a:solidFill>
                  <a:srgbClr val="C00000"/>
                </a:solidFill>
                <a:effectLst/>
                <a:uLnTx/>
                <a:uFillTx/>
                <a:latin typeface="Calibri" panose="020F0502020204030204" pitchFamily="34" charset="0"/>
                <a:cs typeface="Calibri" panose="020F0502020204030204" pitchFamily="34" charset="0"/>
              </a:rPr>
              <a:t>X</a:t>
            </a:r>
            <a:r>
              <a:rPr kumimoji="0" lang="en-US" sz="3200" b="1"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 </a:t>
            </a: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any person with a direct or indirect interest in the outcome of the  proceedings:</a:t>
            </a:r>
          </a:p>
          <a:p>
            <a:pPr marL="742950" marR="0" lvl="1" indent="-28575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050" b="0"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
                <a:srgbClr val="C00000"/>
              </a:buClr>
              <a:buSzTx/>
              <a:buFont typeface="Arial" pitchFamily="34" charset="0"/>
              <a:buChar char="x"/>
              <a:tabLst/>
              <a:defRPr/>
            </a:pP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Current CSB employees or board members</a:t>
            </a:r>
          </a:p>
          <a:p>
            <a:pPr marL="742950" marR="0" lvl="1" indent="-285750" algn="l" defTabSz="914400" rtl="0" eaLnBrk="1" fontAlgn="base" latinLnBrk="0" hangingPunct="1">
              <a:lnSpc>
                <a:spcPct val="100000"/>
              </a:lnSpc>
              <a:spcBef>
                <a:spcPct val="20000"/>
              </a:spcBef>
              <a:spcAft>
                <a:spcPct val="0"/>
              </a:spcAft>
              <a:buClr>
                <a:srgbClr val="C00000"/>
              </a:buClr>
              <a:buSzTx/>
              <a:buFont typeface="Arial" pitchFamily="34" charset="0"/>
              <a:buChar char="x"/>
              <a:tabLst/>
              <a:defRPr/>
            </a:pPr>
            <a:endParaRPr kumimoji="0" lang="en-US" sz="700" b="0"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
                <a:srgbClr val="C00000"/>
              </a:buClr>
              <a:buSzTx/>
              <a:buFont typeface="Arial" pitchFamily="34" charset="0"/>
              <a:buChar char="x"/>
              <a:tabLst/>
              <a:defRPr/>
            </a:pPr>
            <a:r>
              <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rPr>
              <a:t>Current employees, owners, or board members of any agency providing waiver services, unless serving on a WSAC in an area in which the provider does not provide services</a:t>
            </a:r>
          </a:p>
          <a:p>
            <a:pPr marL="742950" lvl="1" indent="-285750" algn="l">
              <a:spcBef>
                <a:spcPct val="20000"/>
              </a:spcBef>
              <a:buClr>
                <a:srgbClr val="C00000"/>
              </a:buClr>
              <a:buFont typeface="Arial" pitchFamily="34" charset="0"/>
              <a:buChar char="x"/>
              <a:defRPr/>
            </a:pPr>
            <a:r>
              <a:rPr lang="en-US" sz="2400" kern="0" dirty="0" smtClean="0">
                <a:solidFill>
                  <a:schemeClr val="tx1"/>
                </a:solidFill>
                <a:latin typeface="Calibri" pitchFamily="34" charset="0"/>
                <a:cs typeface="Calibri" panose="020F0502020204030204" pitchFamily="34" charset="0"/>
              </a:rPr>
              <a:t>Family members of individuals seeking waiver services</a:t>
            </a:r>
          </a:p>
          <a:p>
            <a:pPr marL="742950" lvl="1" indent="-285750" algn="l">
              <a:spcBef>
                <a:spcPct val="20000"/>
              </a:spcBef>
              <a:buClr>
                <a:srgbClr val="C00000"/>
              </a:buClr>
              <a:buFont typeface="Arial" pitchFamily="34" charset="0"/>
              <a:buChar char="x"/>
              <a:defRPr/>
            </a:pPr>
            <a:endParaRPr lang="en-US" sz="2400" kern="0" dirty="0" smtClean="0">
              <a:solidFill>
                <a:schemeClr val="tx1"/>
              </a:solidFill>
              <a:latin typeface="Calibri" pitchFamily="34" charset="0"/>
              <a:cs typeface="Calibri" panose="020F0502020204030204" pitchFamily="34" charset="0"/>
            </a:endParaRPr>
          </a:p>
          <a:p>
            <a:pPr marL="742950" marR="0" lvl="1" indent="-285750" algn="l" defTabSz="914400" rtl="0" eaLnBrk="1" fontAlgn="base" latinLnBrk="0" hangingPunct="1">
              <a:lnSpc>
                <a:spcPct val="100000"/>
              </a:lnSpc>
              <a:spcBef>
                <a:spcPct val="20000"/>
              </a:spcBef>
              <a:spcAft>
                <a:spcPct val="0"/>
              </a:spcAft>
              <a:buClr>
                <a:srgbClr val="C00000"/>
              </a:buClr>
              <a:buSzTx/>
              <a:tabLst/>
              <a:defRPr/>
            </a:pPr>
            <a:endParaRPr kumimoji="0" lang="en-US" sz="2400" b="0" i="0" u="none" strike="noStrike" kern="0" cap="none" spc="0" normalizeH="0" baseline="0" noProof="0" dirty="0" smtClean="0">
              <a:ln>
                <a:noFill/>
              </a:ln>
              <a:solidFill>
                <a:schemeClr val="tx1"/>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1000"/>
                                        <p:tgtEl>
                                          <p:spTgt spid="5">
                                            <p:txEl>
                                              <p:pRg st="3" end="3"/>
                                            </p:txEl>
                                          </p:spTgt>
                                        </p:tgtEl>
                                      </p:cBhvr>
                                    </p:animEffect>
                                    <p:anim calcmode="lin" valueType="num">
                                      <p:cBhvr>
                                        <p:cTn id="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1000"/>
                                        <p:tgtEl>
                                          <p:spTgt spid="5">
                                            <p:txEl>
                                              <p:pRg st="5" end="5"/>
                                            </p:txEl>
                                          </p:spTgt>
                                        </p:tgtEl>
                                      </p:cBhvr>
                                    </p:animEffect>
                                    <p:anim calcmode="lin" valueType="num">
                                      <p:cBhvr>
                                        <p:cTn id="1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1000"/>
                                        <p:tgtEl>
                                          <p:spTgt spid="5">
                                            <p:txEl>
                                              <p:pRg st="6" end="6"/>
                                            </p:txEl>
                                          </p:spTgt>
                                        </p:tgtEl>
                                      </p:cBhvr>
                                    </p:animEffect>
                                    <p:anim calcmode="lin" valueType="num">
                                      <p:cBhvr>
                                        <p:cTn id="1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Waiver Slot Assignment Committees (WSACs)</a:t>
            </a:r>
            <a:endParaRPr kumimoji="0" lang="en-US" sz="3200"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4" name="Content Placeholder 2"/>
          <p:cNvSpPr txBox="1">
            <a:spLocks/>
          </p:cNvSpPr>
          <p:nvPr/>
        </p:nvSpPr>
        <p:spPr>
          <a:xfrm>
            <a:off x="381000" y="1752600"/>
            <a:ext cx="8229600" cy="435133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rPr>
              <a:t>Responsibilities of WSAC Members:</a:t>
            </a:r>
            <a:endParaRPr kumimoji="0" lang="en-US" sz="3200" b="0" i="0" u="none" strike="noStrike" kern="0" cap="none" spc="0" normalizeH="0" baseline="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rPr>
              <a:t>Participate in DBHDS training</a:t>
            </a:r>
          </a:p>
          <a:p>
            <a:pPr marL="342900" marR="0" lvl="0" indent="-34290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rPr>
              <a:t>Review information presented regarding nominees for vacant slots</a:t>
            </a:r>
          </a:p>
          <a:p>
            <a:pPr marL="342900" marR="0" lvl="0" indent="-342900" algn="l" defTabSz="914400" rtl="0" eaLnBrk="1" fontAlgn="base" latinLnBrk="0" hangingPunct="1">
              <a:lnSpc>
                <a:spcPct val="100000"/>
              </a:lnSpc>
              <a:spcBef>
                <a:spcPct val="20000"/>
              </a:spcBef>
              <a:spcAft>
                <a:spcPct val="0"/>
              </a:spcAft>
              <a:buClr>
                <a:srgbClr val="00B050"/>
              </a:buClr>
              <a:buSzTx/>
              <a:buFont typeface="Wingdings" pitchFamily="2" charset="2"/>
              <a:buChar char="ü"/>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rPr>
              <a:t>Hold confidential all information reviewed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6" name="Rectangle 5"/>
          <p:cNvSpPr/>
          <p:nvPr/>
        </p:nvSpPr>
        <p:spPr>
          <a:xfrm>
            <a:off x="304800" y="4724400"/>
            <a:ext cx="8458200" cy="954107"/>
          </a:xfrm>
          <a:prstGeom prst="rect">
            <a:avLst/>
          </a:prstGeom>
          <a:solidFill>
            <a:srgbClr val="CCFF33"/>
          </a:solidFill>
        </p:spPr>
        <p:txBody>
          <a:bodyPr wrap="square">
            <a:spAutoFit/>
          </a:bodyPr>
          <a:lstStyle/>
          <a:p>
            <a:pPr lvl="0" algn="l">
              <a:spcBef>
                <a:spcPct val="20000"/>
              </a:spcBef>
              <a:defRPr/>
            </a:pPr>
            <a:r>
              <a:rPr lang="en-US" sz="2800" kern="0" dirty="0" smtClean="0">
                <a:solidFill>
                  <a:schemeClr val="tx1"/>
                </a:solidFill>
                <a:latin typeface="Calibri" pitchFamily="34" charset="0"/>
              </a:rPr>
              <a:t>WSACs will meet as required to determine persons with the </a:t>
            </a:r>
            <a:r>
              <a:rPr lang="en-US" sz="2800" u="sng" kern="0" dirty="0" smtClean="0">
                <a:solidFill>
                  <a:schemeClr val="tx1"/>
                </a:solidFill>
                <a:latin typeface="Calibri" pitchFamily="34" charset="0"/>
              </a:rPr>
              <a:t>highest</a:t>
            </a:r>
            <a:r>
              <a:rPr lang="en-US" sz="2800" kern="0" dirty="0" smtClean="0">
                <a:solidFill>
                  <a:schemeClr val="tx1"/>
                </a:solidFill>
                <a:latin typeface="Calibri" pitchFamily="34" charset="0"/>
              </a:rPr>
              <a:t> level of need.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676400" y="152400"/>
            <a:ext cx="7315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chemeClr val="bg1"/>
                </a:solidFill>
                <a:effectLst/>
                <a:uLnTx/>
                <a:uFillTx/>
                <a:latin typeface="Calibri" pitchFamily="34" charset="0"/>
                <a:ea typeface="+mj-ea"/>
                <a:cs typeface="+mj-cs"/>
              </a:rPr>
              <a:t>Waiver Slot Assignment Committees (WSAC</a:t>
            </a:r>
            <a:r>
              <a:rPr kumimoji="0" lang="en-US" sz="3200" i="0" u="none" strike="noStrike" kern="0" cap="none" spc="0" normalizeH="0" baseline="0" noProof="0" dirty="0">
                <a:ln>
                  <a:noFill/>
                </a:ln>
                <a:effectLst/>
                <a:uLnTx/>
                <a:uFillTx/>
                <a:latin typeface="Calibri" pitchFamily="34" charset="0"/>
                <a:ea typeface="+mj-ea"/>
                <a:cs typeface="+mj-cs"/>
              </a:rPr>
              <a:t>s</a:t>
            </a:r>
            <a:r>
              <a:rPr kumimoji="0" lang="en-US" sz="3200" i="0" u="none" strike="noStrike" kern="0" cap="none" spc="0" normalizeH="0" baseline="0" noProof="0" dirty="0" smtClean="0">
                <a:ln>
                  <a:noFill/>
                </a:ln>
                <a:solidFill>
                  <a:schemeClr val="bg1"/>
                </a:solidFill>
                <a:effectLst/>
                <a:uLnTx/>
                <a:uFillTx/>
                <a:latin typeface="Calibri" pitchFamily="34" charset="0"/>
                <a:ea typeface="+mj-ea"/>
                <a:cs typeface="+mj-cs"/>
              </a:rPr>
              <a:t>)</a:t>
            </a:r>
            <a:endParaRPr kumimoji="0" lang="en-US" sz="3200"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6"/>
          <p:cNvSpPr/>
          <p:nvPr/>
        </p:nvSpPr>
        <p:spPr>
          <a:xfrm>
            <a:off x="457200" y="2667000"/>
            <a:ext cx="8458200" cy="1200329"/>
          </a:xfrm>
          <a:prstGeom prst="rect">
            <a:avLst/>
          </a:prstGeom>
          <a:noFill/>
        </p:spPr>
        <p:txBody>
          <a:bodyPr wrap="square">
            <a:spAutoFit/>
          </a:bodyPr>
          <a:lstStyle/>
          <a:p>
            <a:pPr lvl="0" algn="l">
              <a:spcBef>
                <a:spcPct val="20000"/>
              </a:spcBef>
              <a:defRPr/>
            </a:pPr>
            <a:r>
              <a:rPr lang="en-US" sz="2400" kern="0" dirty="0">
                <a:solidFill>
                  <a:schemeClr val="tx1"/>
                </a:solidFill>
                <a:latin typeface="Calibri" pitchFamily="34" charset="0"/>
              </a:rPr>
              <a:t>When assigning, slots remain with the Community Services Board or Behavioral Health Authority designated. It is not possible for one CSB to receive another </a:t>
            </a:r>
            <a:r>
              <a:rPr lang="en-US" sz="2400" kern="0" dirty="0" smtClean="0">
                <a:solidFill>
                  <a:schemeClr val="tx1"/>
                </a:solidFill>
                <a:latin typeface="Calibri" pitchFamily="34" charset="0"/>
              </a:rPr>
              <a:t>CSB’s </a:t>
            </a:r>
            <a:r>
              <a:rPr lang="en-US" sz="2400" kern="0" dirty="0">
                <a:solidFill>
                  <a:schemeClr val="tx1"/>
                </a:solidFill>
                <a:latin typeface="Calibri" pitchFamily="34" charset="0"/>
              </a:rPr>
              <a:t>slots.</a:t>
            </a:r>
          </a:p>
        </p:txBody>
      </p:sp>
      <p:sp>
        <p:nvSpPr>
          <p:cNvPr id="8" name="Rectangle 7"/>
          <p:cNvSpPr/>
          <p:nvPr/>
        </p:nvSpPr>
        <p:spPr>
          <a:xfrm>
            <a:off x="228600" y="1688812"/>
            <a:ext cx="6858000" cy="584775"/>
          </a:xfrm>
          <a:prstGeom prst="rect">
            <a:avLst/>
          </a:prstGeom>
        </p:spPr>
        <p:txBody>
          <a:bodyPr wrap="square">
            <a:spAutoFit/>
          </a:bodyPr>
          <a:lstStyle/>
          <a:p>
            <a:pPr lvl="0" algn="l">
              <a:spcBef>
                <a:spcPct val="0"/>
              </a:spcBef>
            </a:pPr>
            <a:r>
              <a:rPr lang="en-US" sz="3200" b="1" dirty="0">
                <a:solidFill>
                  <a:srgbClr val="000000"/>
                </a:solidFill>
                <a:latin typeface="Calibri" pitchFamily="34" charset="0"/>
                <a:ea typeface="Times New Roman" pitchFamily="18" charset="0"/>
                <a:cs typeface="Times New Roman" pitchFamily="18" charset="0"/>
              </a:rPr>
              <a:t>Additional information about WSACs:</a:t>
            </a:r>
          </a:p>
        </p:txBody>
      </p:sp>
      <p:sp>
        <p:nvSpPr>
          <p:cNvPr id="9" name="Rectangle 8"/>
          <p:cNvSpPr/>
          <p:nvPr/>
        </p:nvSpPr>
        <p:spPr>
          <a:xfrm>
            <a:off x="533400" y="4114800"/>
            <a:ext cx="8458200" cy="1938992"/>
          </a:xfrm>
          <a:prstGeom prst="rect">
            <a:avLst/>
          </a:prstGeom>
          <a:noFill/>
        </p:spPr>
        <p:txBody>
          <a:bodyPr wrap="square">
            <a:spAutoFit/>
          </a:bodyPr>
          <a:lstStyle/>
          <a:p>
            <a:pPr algn="l">
              <a:spcBef>
                <a:spcPct val="20000"/>
              </a:spcBef>
              <a:defRPr/>
            </a:pPr>
            <a:r>
              <a:rPr lang="en-US" sz="2400" dirty="0" smtClean="0">
                <a:solidFill>
                  <a:schemeClr val="tx1"/>
                </a:solidFill>
                <a:latin typeface="Calibri" pitchFamily="34" charset="0"/>
              </a:rPr>
              <a:t>Prior to each committee meeting, WSAC facilitators will confirm that none of the members present knows or believes they might know any of the individuals to be reviewed. If any member knows or believes they might know an individual to be reviewed, they will abstain from decision-making for that slot or slots. </a:t>
            </a:r>
            <a:endParaRPr lang="en-US" sz="2400" kern="0" dirty="0">
              <a:solidFill>
                <a:schemeClr val="tx1"/>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04800" y="1524000"/>
            <a:ext cx="6858000" cy="944563"/>
          </a:xfrm>
        </p:spPr>
        <p:txBody>
          <a:bodyPr>
            <a:normAutofit/>
          </a:bodyPr>
          <a:lstStyle/>
          <a:p>
            <a:pPr algn="l"/>
            <a:r>
              <a:rPr lang="en-US" sz="3200" b="1" dirty="0" smtClean="0">
                <a:solidFill>
                  <a:schemeClr val="tx1"/>
                </a:solidFill>
                <a:latin typeface="Calibri" pitchFamily="34" charset="0"/>
              </a:rPr>
              <a:t>DD Waivers’ Eligibility Factors</a:t>
            </a:r>
            <a:endParaRPr lang="en-US" sz="3200" b="1" dirty="0">
              <a:solidFill>
                <a:schemeClr val="tx1"/>
              </a:solidFill>
              <a:latin typeface="Calibri" pitchFamily="34" charset="0"/>
            </a:endParaRPr>
          </a:p>
        </p:txBody>
      </p:sp>
      <p:sp>
        <p:nvSpPr>
          <p:cNvPr id="3" name="Rectangle 3"/>
          <p:cNvSpPr>
            <a:spLocks noChangeArrowheads="1"/>
          </p:cNvSpPr>
          <p:nvPr/>
        </p:nvSpPr>
        <p:spPr bwMode="auto">
          <a:xfrm>
            <a:off x="685800" y="2514600"/>
            <a:ext cx="7848600" cy="3054682"/>
          </a:xfrm>
          <a:prstGeom prst="rect">
            <a:avLst/>
          </a:prstGeom>
          <a:noFill/>
          <a:ln w="9525">
            <a:noFill/>
            <a:miter lim="800000"/>
            <a:headEnd/>
            <a:tailEnd/>
          </a:ln>
        </p:spPr>
        <p:txBody>
          <a:bodyPr wrap="square">
            <a:spAutoFit/>
          </a:bodyPr>
          <a:lstStyle/>
          <a:p>
            <a:pPr marL="342900" indent="-342900" algn="l">
              <a:buClr>
                <a:srgbClr val="00B050"/>
              </a:buClr>
              <a:buFont typeface="Wingdings" pitchFamily="2" charset="2"/>
              <a:buChar char="ü"/>
            </a:pPr>
            <a:r>
              <a:rPr lang="en-US" sz="2800" dirty="0" smtClean="0">
                <a:solidFill>
                  <a:schemeClr val="tx1"/>
                </a:solidFill>
                <a:latin typeface="Calibri" pitchFamily="34" charset="0"/>
              </a:rPr>
              <a:t>Possess a </a:t>
            </a:r>
            <a:r>
              <a:rPr lang="en-US" sz="2800" dirty="0">
                <a:solidFill>
                  <a:schemeClr val="tx1"/>
                </a:solidFill>
                <a:latin typeface="Calibri" pitchFamily="34" charset="0"/>
              </a:rPr>
              <a:t>diagnosis of </a:t>
            </a:r>
            <a:r>
              <a:rPr lang="en-US" sz="2800" dirty="0" smtClean="0">
                <a:solidFill>
                  <a:schemeClr val="tx1"/>
                </a:solidFill>
                <a:latin typeface="Calibri" pitchFamily="34" charset="0"/>
              </a:rPr>
              <a:t>DD</a:t>
            </a:r>
          </a:p>
          <a:p>
            <a:pPr marL="342900" indent="-342900" algn="l">
              <a:buClr>
                <a:srgbClr val="00B050"/>
              </a:buClr>
              <a:buFont typeface="Wingdings" pitchFamily="2" charset="2"/>
              <a:buChar char="ü"/>
            </a:pPr>
            <a:r>
              <a:rPr lang="en-US" sz="2800" dirty="0" smtClean="0">
                <a:solidFill>
                  <a:schemeClr val="tx1"/>
                </a:solidFill>
                <a:latin typeface="Calibri" pitchFamily="34" charset="0"/>
              </a:rPr>
              <a:t>Meet level of care criteria (determined by the VIDES)</a:t>
            </a:r>
          </a:p>
          <a:p>
            <a:pPr marL="342900" indent="-342900" algn="l">
              <a:buClr>
                <a:srgbClr val="00B050"/>
              </a:buClr>
              <a:buFont typeface="Wingdings" pitchFamily="2" charset="2"/>
              <a:buChar char="ü"/>
            </a:pPr>
            <a:r>
              <a:rPr lang="en-US" sz="2800" dirty="0" smtClean="0">
                <a:solidFill>
                  <a:schemeClr val="tx1"/>
                </a:solidFill>
                <a:latin typeface="Calibri" pitchFamily="34" charset="0"/>
              </a:rPr>
              <a:t>Meet Medicaid financial eligibility  </a:t>
            </a:r>
          </a:p>
          <a:p>
            <a:pPr marL="342900" indent="-342900" algn="l">
              <a:buClr>
                <a:srgbClr val="00B050"/>
              </a:buClr>
              <a:buFont typeface="Wingdings" pitchFamily="2" charset="2"/>
              <a:buChar char="ü"/>
            </a:pPr>
            <a:r>
              <a:rPr lang="en-US" sz="2800" kern="0" dirty="0" smtClean="0">
                <a:solidFill>
                  <a:schemeClr val="tx1"/>
                </a:solidFill>
                <a:latin typeface="Calibri" pitchFamily="34" charset="0"/>
              </a:rPr>
              <a:t>Accept services within 30 days</a:t>
            </a:r>
            <a:endParaRPr lang="en-US" sz="2800" dirty="0">
              <a:solidFill>
                <a:schemeClr val="tx1"/>
              </a:solidFill>
              <a:latin typeface="Calibri" pitchFamily="34" charset="0"/>
            </a:endParaRPr>
          </a:p>
          <a:p>
            <a:pPr algn="l"/>
            <a:endParaRPr lang="en-US" sz="700" dirty="0">
              <a:solidFill>
                <a:schemeClr val="tx1"/>
              </a:solidFill>
              <a:latin typeface="Calibri" pitchFamily="34" charset="0"/>
            </a:endParaRPr>
          </a:p>
        </p:txBody>
      </p:sp>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bg1"/>
                </a:solidFill>
                <a:effectLst/>
                <a:uLnTx/>
                <a:uFillTx/>
                <a:latin typeface="Calibri" pitchFamily="34" charset="0"/>
                <a:ea typeface="+mj-ea"/>
                <a:cs typeface="+mj-cs"/>
              </a:rPr>
              <a:t>Eligibility</a:t>
            </a:r>
            <a:endParaRPr kumimoji="0" lang="en-US" sz="3800" b="0"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1676400"/>
            <a:ext cx="8382000" cy="3385542"/>
          </a:xfrm>
          <a:prstGeom prst="rect">
            <a:avLst/>
          </a:prstGeom>
          <a:noFill/>
          <a:ln w="9525">
            <a:noFill/>
            <a:miter lim="800000"/>
            <a:headEnd/>
            <a:tailEnd/>
          </a:ln>
        </p:spPr>
        <p:txBody>
          <a:bodyPr wrap="square">
            <a:spAutoFit/>
          </a:bodyPr>
          <a:lstStyle/>
          <a:p>
            <a:pPr algn="l"/>
            <a:r>
              <a:rPr lang="en-US" sz="3200" b="1" dirty="0" smtClean="0">
                <a:solidFill>
                  <a:schemeClr val="tx1"/>
                </a:solidFill>
                <a:latin typeface="Calibri" pitchFamily="34" charset="0"/>
              </a:rPr>
              <a:t>If a slot is not available, </a:t>
            </a:r>
            <a:r>
              <a:rPr lang="en-US" sz="3200" b="1" dirty="0">
                <a:solidFill>
                  <a:schemeClr val="tx1"/>
                </a:solidFill>
                <a:latin typeface="Calibri" pitchFamily="34" charset="0"/>
              </a:rPr>
              <a:t>the </a:t>
            </a:r>
            <a:r>
              <a:rPr lang="en-US" sz="3200" b="1" dirty="0" smtClean="0">
                <a:solidFill>
                  <a:schemeClr val="tx1"/>
                </a:solidFill>
                <a:latin typeface="Calibri" pitchFamily="34" charset="0"/>
              </a:rPr>
              <a:t>SC:</a:t>
            </a:r>
            <a:endParaRPr lang="en-US" sz="3200" b="1" strike="sngStrike" dirty="0" smtClean="0">
              <a:solidFill>
                <a:schemeClr val="tx1"/>
              </a:solidFill>
              <a:latin typeface="Calibri" pitchFamily="34" charset="0"/>
            </a:endParaRPr>
          </a:p>
          <a:p>
            <a:pPr marL="914400" indent="-563563" algn="l">
              <a:buClr>
                <a:srgbClr val="00B050"/>
              </a:buClr>
              <a:buSzPct val="100000"/>
              <a:buFont typeface="Wingdings" pitchFamily="2" charset="2"/>
              <a:buChar char="ü"/>
            </a:pPr>
            <a:r>
              <a:rPr lang="en-US" sz="2800" dirty="0" smtClean="0">
                <a:solidFill>
                  <a:schemeClr val="tx1"/>
                </a:solidFill>
                <a:latin typeface="Calibri" pitchFamily="34" charset="0"/>
              </a:rPr>
              <a:t>Determines the individual’s priority needs level </a:t>
            </a:r>
          </a:p>
          <a:p>
            <a:pPr marL="914400" indent="-563563" algn="l">
              <a:buClr>
                <a:srgbClr val="00B050"/>
              </a:buClr>
              <a:buSzPct val="100000"/>
              <a:buFont typeface="Wingdings" pitchFamily="2" charset="2"/>
              <a:buChar char="ü"/>
            </a:pPr>
            <a:r>
              <a:rPr lang="en-US" sz="2800" dirty="0" smtClean="0">
                <a:solidFill>
                  <a:schemeClr val="tx1"/>
                </a:solidFill>
                <a:latin typeface="Calibri" pitchFamily="34" charset="0"/>
              </a:rPr>
              <a:t>Places </a:t>
            </a:r>
            <a:r>
              <a:rPr lang="en-US" sz="2800" dirty="0">
                <a:solidFill>
                  <a:schemeClr val="tx1"/>
                </a:solidFill>
                <a:latin typeface="Calibri" pitchFamily="34" charset="0"/>
              </a:rPr>
              <a:t>the </a:t>
            </a:r>
            <a:r>
              <a:rPr lang="en-US" sz="2800" dirty="0" smtClean="0">
                <a:solidFill>
                  <a:schemeClr val="tx1"/>
                </a:solidFill>
                <a:latin typeface="Calibri" pitchFamily="34" charset="0"/>
              </a:rPr>
              <a:t>person’s name </a:t>
            </a:r>
            <a:r>
              <a:rPr lang="en-US" sz="2800" dirty="0">
                <a:solidFill>
                  <a:schemeClr val="tx1"/>
                </a:solidFill>
                <a:latin typeface="Calibri" pitchFamily="34" charset="0"/>
              </a:rPr>
              <a:t>on the </a:t>
            </a:r>
            <a:r>
              <a:rPr lang="en-US" sz="2800" dirty="0" smtClean="0">
                <a:solidFill>
                  <a:schemeClr val="tx1"/>
                </a:solidFill>
                <a:latin typeface="Calibri" pitchFamily="34" charset="0"/>
              </a:rPr>
              <a:t>waiting </a:t>
            </a:r>
            <a:r>
              <a:rPr lang="en-US" sz="2800" dirty="0">
                <a:solidFill>
                  <a:schemeClr val="tx1"/>
                </a:solidFill>
                <a:latin typeface="Calibri" pitchFamily="34" charset="0"/>
              </a:rPr>
              <a:t>list </a:t>
            </a:r>
            <a:r>
              <a:rPr lang="en-US" sz="2800" dirty="0" smtClean="0">
                <a:solidFill>
                  <a:schemeClr val="tx1"/>
                </a:solidFill>
                <a:latin typeface="Calibri" pitchFamily="34" charset="0"/>
              </a:rPr>
              <a:t>via WaMS  </a:t>
            </a:r>
          </a:p>
          <a:p>
            <a:pPr marL="914400" indent="-517525" algn="l">
              <a:buClr>
                <a:srgbClr val="00B050"/>
              </a:buClr>
              <a:buSzPct val="100000"/>
              <a:buFont typeface="Wingdings" pitchFamily="2" charset="2"/>
              <a:buChar char="ü"/>
            </a:pPr>
            <a:r>
              <a:rPr lang="en-US" sz="2800" dirty="0" smtClean="0">
                <a:solidFill>
                  <a:schemeClr val="tx1"/>
                </a:solidFill>
                <a:latin typeface="Calibri" pitchFamily="34" charset="0"/>
              </a:rPr>
              <a:t>Completes a </a:t>
            </a:r>
            <a:r>
              <a:rPr lang="en-US" sz="2800" b="1" dirty="0" smtClean="0">
                <a:solidFill>
                  <a:schemeClr val="tx1"/>
                </a:solidFill>
                <a:latin typeface="Calibri" pitchFamily="34" charset="0"/>
              </a:rPr>
              <a:t>Critical </a:t>
            </a:r>
            <a:r>
              <a:rPr lang="en-US" sz="2800" b="1" dirty="0">
                <a:solidFill>
                  <a:schemeClr val="tx1"/>
                </a:solidFill>
                <a:latin typeface="Calibri" pitchFamily="34" charset="0"/>
              </a:rPr>
              <a:t>Needs Summary </a:t>
            </a:r>
            <a:r>
              <a:rPr lang="en-US" sz="2800" dirty="0" smtClean="0">
                <a:solidFill>
                  <a:schemeClr val="tx1"/>
                </a:solidFill>
                <a:latin typeface="Calibri" pitchFamily="34" charset="0"/>
              </a:rPr>
              <a:t>documenting </a:t>
            </a:r>
            <a:r>
              <a:rPr lang="en-US" sz="2800" dirty="0">
                <a:solidFill>
                  <a:schemeClr val="tx1"/>
                </a:solidFill>
                <a:latin typeface="Calibri" pitchFamily="34" charset="0"/>
              </a:rPr>
              <a:t>the person’s level of </a:t>
            </a:r>
            <a:r>
              <a:rPr lang="en-US" sz="2800" dirty="0" smtClean="0">
                <a:solidFill>
                  <a:schemeClr val="tx1"/>
                </a:solidFill>
                <a:latin typeface="Calibri" pitchFamily="34" charset="0"/>
              </a:rPr>
              <a:t>urgency  </a:t>
            </a:r>
          </a:p>
        </p:txBody>
      </p:sp>
      <p:sp>
        <p:nvSpPr>
          <p:cNvPr id="6" name="Title 3"/>
          <p:cNvSpPr>
            <a:spLocks noGrp="1"/>
          </p:cNvSpPr>
          <p:nvPr>
            <p:ph type="title"/>
          </p:nvPr>
        </p:nvSpPr>
        <p:spPr>
          <a:xfrm>
            <a:off x="2057400" y="228600"/>
            <a:ext cx="6858000" cy="944563"/>
          </a:xfrm>
        </p:spPr>
        <p:txBody>
          <a:bodyPr>
            <a:normAutofit/>
          </a:bodyPr>
          <a:lstStyle/>
          <a:p>
            <a:r>
              <a:rPr lang="en-US" sz="4400" dirty="0" smtClean="0">
                <a:latin typeface="Calibri" pitchFamily="34" charset="0"/>
              </a:rPr>
              <a:t>Eligibility</a:t>
            </a:r>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81000" y="2971800"/>
            <a:ext cx="2514600" cy="2492990"/>
          </a:xfrm>
          <a:prstGeom prst="rect">
            <a:avLst/>
          </a:prstGeom>
          <a:noFill/>
          <a:ln w="9525">
            <a:noFill/>
            <a:miter lim="800000"/>
            <a:headEnd/>
            <a:tailEnd/>
          </a:ln>
        </p:spPr>
        <p:txBody>
          <a:bodyPr wrap="square">
            <a:spAutoFit/>
          </a:bodyPr>
          <a:lstStyle/>
          <a:p>
            <a:pPr algn="l"/>
            <a:r>
              <a:rPr lang="en-US" sz="2400" dirty="0" smtClean="0">
                <a:solidFill>
                  <a:schemeClr val="tx1"/>
                </a:solidFill>
                <a:latin typeface="Calibri" pitchFamily="34" charset="0"/>
              </a:rPr>
              <a:t>Will need waiver services </a:t>
            </a:r>
            <a:r>
              <a:rPr lang="en-US" sz="2400" b="1" dirty="0" smtClean="0">
                <a:solidFill>
                  <a:schemeClr val="tx1"/>
                </a:solidFill>
                <a:latin typeface="Calibri" pitchFamily="34" charset="0"/>
              </a:rPr>
              <a:t>within one year </a:t>
            </a:r>
            <a:r>
              <a:rPr lang="en-US" sz="2400" dirty="0" smtClean="0">
                <a:solidFill>
                  <a:schemeClr val="tx1"/>
                </a:solidFill>
                <a:latin typeface="Calibri" pitchFamily="34" charset="0"/>
              </a:rPr>
              <a:t>and meets specific criteria</a:t>
            </a:r>
          </a:p>
          <a:p>
            <a:pPr lvl="0"/>
            <a:endParaRPr lang="en-US" sz="2400" dirty="0">
              <a:solidFill>
                <a:schemeClr val="tx1"/>
              </a:solidFill>
              <a:latin typeface="Calibri" pitchFamily="34" charset="0"/>
            </a:endParaRPr>
          </a:p>
        </p:txBody>
      </p:sp>
      <p:sp>
        <p:nvSpPr>
          <p:cNvPr id="4" name="Title 1"/>
          <p:cNvSpPr txBox="1">
            <a:spLocks/>
          </p:cNvSpPr>
          <p:nvPr/>
        </p:nvSpPr>
        <p:spPr bwMode="auto">
          <a:xfrm>
            <a:off x="304800" y="1600200"/>
            <a:ext cx="24384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C00000"/>
                </a:solidFill>
                <a:effectLst/>
                <a:uLnTx/>
                <a:uFillTx/>
                <a:latin typeface="Calibri" pitchFamily="34" charset="0"/>
                <a:ea typeface="+mj-ea"/>
                <a:cs typeface="+mj-cs"/>
              </a:rPr>
              <a:t>Priority One Status</a:t>
            </a:r>
            <a:endParaRPr kumimoji="0" lang="en-US" sz="3600" b="1" i="0" u="none" strike="noStrike" kern="0" cap="none" spc="0" normalizeH="0" baseline="0" noProof="0" dirty="0">
              <a:ln>
                <a:noFill/>
              </a:ln>
              <a:solidFill>
                <a:srgbClr val="C00000"/>
              </a:solidFill>
              <a:effectLst/>
              <a:uLnTx/>
              <a:uFillTx/>
              <a:latin typeface="Calibri" pitchFamily="34" charset="0"/>
              <a:ea typeface="+mj-ea"/>
              <a:cs typeface="+mj-cs"/>
            </a:endParaRPr>
          </a:p>
        </p:txBody>
      </p:sp>
      <p:sp>
        <p:nvSpPr>
          <p:cNvPr id="8" name="Title 3"/>
          <p:cNvSpPr>
            <a:spLocks noGrp="1"/>
          </p:cNvSpPr>
          <p:nvPr>
            <p:ph type="title"/>
          </p:nvPr>
        </p:nvSpPr>
        <p:spPr>
          <a:xfrm>
            <a:off x="2057400" y="228600"/>
            <a:ext cx="6858000" cy="944563"/>
          </a:xfrm>
        </p:spPr>
        <p:txBody>
          <a:bodyPr>
            <a:normAutofit/>
          </a:bodyPr>
          <a:lstStyle/>
          <a:p>
            <a:r>
              <a:rPr lang="en-US" sz="4400" dirty="0" smtClean="0">
                <a:latin typeface="Calibri" pitchFamily="34" charset="0"/>
              </a:rPr>
              <a:t>Eligibility</a:t>
            </a:r>
            <a:endParaRPr lang="en-US" dirty="0">
              <a:latin typeface="Calibri" pitchFamily="34" charset="0"/>
            </a:endParaRPr>
          </a:p>
        </p:txBody>
      </p:sp>
      <p:sp>
        <p:nvSpPr>
          <p:cNvPr id="7" name="Title 1"/>
          <p:cNvSpPr txBox="1">
            <a:spLocks/>
          </p:cNvSpPr>
          <p:nvPr/>
        </p:nvSpPr>
        <p:spPr bwMode="auto">
          <a:xfrm>
            <a:off x="3124200" y="1600200"/>
            <a:ext cx="24384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B0F0"/>
                </a:solidFill>
                <a:effectLst/>
                <a:uLnTx/>
                <a:uFillTx/>
                <a:latin typeface="Calibri" pitchFamily="34" charset="0"/>
                <a:ea typeface="+mj-ea"/>
                <a:cs typeface="+mj-cs"/>
              </a:rPr>
              <a:t>Priority Two Status</a:t>
            </a:r>
            <a:endParaRPr kumimoji="0" lang="en-US" sz="3600" b="1" i="0" u="none" strike="noStrike" kern="0" cap="none" spc="0" normalizeH="0" baseline="0" noProof="0" dirty="0">
              <a:ln>
                <a:noFill/>
              </a:ln>
              <a:solidFill>
                <a:srgbClr val="00B0F0"/>
              </a:solidFill>
              <a:effectLst/>
              <a:uLnTx/>
              <a:uFillTx/>
              <a:latin typeface="Calibri" pitchFamily="34" charset="0"/>
              <a:ea typeface="+mj-ea"/>
              <a:cs typeface="+mj-cs"/>
            </a:endParaRPr>
          </a:p>
        </p:txBody>
      </p:sp>
      <p:sp>
        <p:nvSpPr>
          <p:cNvPr id="9" name="Title 1"/>
          <p:cNvSpPr txBox="1">
            <a:spLocks/>
          </p:cNvSpPr>
          <p:nvPr/>
        </p:nvSpPr>
        <p:spPr bwMode="auto">
          <a:xfrm>
            <a:off x="6019800" y="1600200"/>
            <a:ext cx="25908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B050"/>
                </a:solidFill>
                <a:effectLst/>
                <a:uLnTx/>
                <a:uFillTx/>
                <a:latin typeface="Calibri" pitchFamily="34" charset="0"/>
                <a:ea typeface="+mj-ea"/>
                <a:cs typeface="+mj-cs"/>
              </a:rPr>
              <a:t>Priority Three Status</a:t>
            </a:r>
            <a:endParaRPr kumimoji="0" lang="en-US" sz="3600" b="1" i="0" u="none" strike="noStrike" kern="0" cap="none" spc="0" normalizeH="0" baseline="0" noProof="0" dirty="0">
              <a:ln>
                <a:noFill/>
              </a:ln>
              <a:solidFill>
                <a:srgbClr val="00B050"/>
              </a:solidFill>
              <a:effectLst/>
              <a:uLnTx/>
              <a:uFillTx/>
              <a:latin typeface="Calibri" pitchFamily="34" charset="0"/>
              <a:ea typeface="+mj-ea"/>
              <a:cs typeface="+mj-cs"/>
            </a:endParaRPr>
          </a:p>
        </p:txBody>
      </p:sp>
      <p:sp>
        <p:nvSpPr>
          <p:cNvPr id="10" name="TextBox 9"/>
          <p:cNvSpPr txBox="1">
            <a:spLocks noChangeArrowheads="1"/>
          </p:cNvSpPr>
          <p:nvPr/>
        </p:nvSpPr>
        <p:spPr bwMode="auto">
          <a:xfrm>
            <a:off x="3048000" y="2971800"/>
            <a:ext cx="2667000" cy="1938992"/>
          </a:xfrm>
          <a:prstGeom prst="rect">
            <a:avLst/>
          </a:prstGeom>
          <a:noFill/>
          <a:ln w="9525">
            <a:noFill/>
            <a:miter lim="800000"/>
            <a:headEnd/>
            <a:tailEnd/>
          </a:ln>
        </p:spPr>
        <p:txBody>
          <a:bodyPr wrap="square">
            <a:spAutoFit/>
          </a:bodyPr>
          <a:lstStyle/>
          <a:p>
            <a:pPr algn="l"/>
            <a:r>
              <a:rPr lang="en-US" sz="2400" dirty="0" smtClean="0">
                <a:solidFill>
                  <a:schemeClr val="tx1"/>
                </a:solidFill>
                <a:latin typeface="Calibri" pitchFamily="34" charset="0"/>
              </a:rPr>
              <a:t>May require waiver services</a:t>
            </a:r>
            <a:r>
              <a:rPr lang="en-US" sz="2400" b="1" dirty="0" smtClean="0">
                <a:solidFill>
                  <a:schemeClr val="tx1"/>
                </a:solidFill>
                <a:latin typeface="Calibri" pitchFamily="34" charset="0"/>
              </a:rPr>
              <a:t> in one to five years </a:t>
            </a:r>
            <a:r>
              <a:rPr lang="en-US" sz="2400" dirty="0" smtClean="0">
                <a:solidFill>
                  <a:schemeClr val="tx1"/>
                </a:solidFill>
                <a:latin typeface="Calibri" pitchFamily="34" charset="0"/>
              </a:rPr>
              <a:t>and meets specific criteria</a:t>
            </a:r>
            <a:endParaRPr lang="en-US" sz="2400" dirty="0">
              <a:solidFill>
                <a:schemeClr val="tx1"/>
              </a:solidFill>
              <a:latin typeface="Calibri" pitchFamily="34" charset="0"/>
            </a:endParaRPr>
          </a:p>
        </p:txBody>
      </p:sp>
      <p:sp>
        <p:nvSpPr>
          <p:cNvPr id="11" name="Rectangle 10"/>
          <p:cNvSpPr/>
          <p:nvPr/>
        </p:nvSpPr>
        <p:spPr>
          <a:xfrm>
            <a:off x="5867400" y="2971800"/>
            <a:ext cx="3276600" cy="1938992"/>
          </a:xfrm>
          <a:prstGeom prst="rect">
            <a:avLst/>
          </a:prstGeom>
        </p:spPr>
        <p:txBody>
          <a:bodyPr wrap="square">
            <a:spAutoFit/>
          </a:bodyPr>
          <a:lstStyle/>
          <a:p>
            <a:pPr algn="l"/>
            <a:r>
              <a:rPr lang="en-US" sz="2400" dirty="0" smtClean="0">
                <a:solidFill>
                  <a:schemeClr val="tx1"/>
                </a:solidFill>
                <a:latin typeface="Calibri" pitchFamily="34" charset="0"/>
              </a:rPr>
              <a:t>May not present for waiver services in </a:t>
            </a:r>
            <a:r>
              <a:rPr lang="en-US" sz="2400" b="1" dirty="0" smtClean="0">
                <a:solidFill>
                  <a:schemeClr val="tx1"/>
                </a:solidFill>
                <a:latin typeface="Calibri" pitchFamily="34" charset="0"/>
              </a:rPr>
              <a:t>over five years </a:t>
            </a:r>
            <a:r>
              <a:rPr lang="en-US" sz="2400" dirty="0" smtClean="0">
                <a:solidFill>
                  <a:schemeClr val="tx1"/>
                </a:solidFill>
                <a:latin typeface="Calibri" pitchFamily="34" charset="0"/>
              </a:rPr>
              <a:t>as long as the current supports and services remain</a:t>
            </a:r>
            <a:endParaRPr lang="en-US" sz="2400" dirty="0"/>
          </a:p>
        </p:txBody>
      </p:sp>
      <p:sp>
        <p:nvSpPr>
          <p:cNvPr id="12" name="TextBox 11"/>
          <p:cNvSpPr txBox="1"/>
          <p:nvPr/>
        </p:nvSpPr>
        <p:spPr>
          <a:xfrm>
            <a:off x="0" y="6172200"/>
            <a:ext cx="4386136" cy="369332"/>
          </a:xfrm>
          <a:prstGeom prst="rect">
            <a:avLst/>
          </a:prstGeom>
          <a:solidFill>
            <a:schemeClr val="accent4"/>
          </a:solidFill>
        </p:spPr>
        <p:txBody>
          <a:bodyPr wrap="none" rtlCol="0">
            <a:spAutoFit/>
          </a:bodyPr>
          <a:lstStyle/>
          <a:p>
            <a:r>
              <a:rPr lang="en-US" sz="1800" dirty="0" smtClean="0">
                <a:latin typeface="Calibri" pitchFamily="34" charset="0"/>
              </a:rPr>
              <a:t>Handout: DD Waiver Priority Needs Checklist</a:t>
            </a:r>
            <a:endParaRPr lang="en-US" sz="1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4800" y="1828800"/>
            <a:ext cx="8534400" cy="4122738"/>
          </a:xfrm>
          <a:prstGeom prst="rect">
            <a:avLst/>
          </a:prstGeom>
        </p:spPr>
        <p:txBody>
          <a:bodyPr/>
          <a:lstStyle/>
          <a:p>
            <a:pPr marR="0" lvl="0" algn="l" defTabSz="914400" rtl="0" eaLnBrk="1" fontAlgn="base" latinLnBrk="0" hangingPunct="1">
              <a:lnSpc>
                <a:spcPct val="100000"/>
              </a:lnSpc>
              <a:spcBef>
                <a:spcPct val="20000"/>
              </a:spcBef>
              <a:spcAft>
                <a:spcPct val="0"/>
              </a:spcAft>
              <a:buClrTx/>
              <a:buSzTx/>
              <a:tabLst/>
              <a:defRPr/>
            </a:pPr>
            <a:r>
              <a:rPr kumimoji="0" lang="en-US" sz="2800" b="1" i="0" u="none" strike="noStrike" kern="0" cap="none" spc="0" normalizeH="0" baseline="0" noProof="0" dirty="0" smtClean="0">
                <a:ln>
                  <a:noFill/>
                </a:ln>
                <a:solidFill>
                  <a:schemeClr val="tx1"/>
                </a:solidFill>
                <a:effectLst/>
                <a:uLnTx/>
                <a:uFillTx/>
                <a:latin typeface="Calibri" pitchFamily="34" charset="0"/>
              </a:rPr>
              <a:t>To be considered for slot assignment, an individual must: </a:t>
            </a:r>
          </a:p>
          <a:p>
            <a:pPr marR="0" lvl="0" algn="l" defTabSz="914400" rtl="0" eaLnBrk="1" fontAlgn="base" latinLnBrk="0" hangingPunct="1">
              <a:lnSpc>
                <a:spcPct val="100000"/>
              </a:lnSpc>
              <a:spcBef>
                <a:spcPct val="20000"/>
              </a:spcBef>
              <a:spcAft>
                <a:spcPct val="0"/>
              </a:spcAft>
              <a:buClrTx/>
              <a:buSzTx/>
              <a:tabLst/>
              <a:defRPr/>
            </a:pPr>
            <a:endParaRPr kumimoji="0" lang="en-US" sz="1000" b="0" i="0" u="none" strike="noStrike" kern="0" cap="none" spc="0" normalizeH="0" baseline="0" noProof="0" dirty="0" smtClean="0">
              <a:ln>
                <a:noFill/>
              </a:ln>
              <a:solidFill>
                <a:schemeClr val="tx1"/>
              </a:solidFill>
              <a:effectLst/>
              <a:uLnTx/>
              <a:uFillTx/>
              <a:latin typeface="Calibri" pitchFamily="34" charset="0"/>
            </a:endParaRPr>
          </a:p>
          <a:p>
            <a:pPr marL="742950" lvl="1" indent="-285750" algn="l">
              <a:spcBef>
                <a:spcPct val="20000"/>
              </a:spcBef>
              <a:buClr>
                <a:srgbClr val="00B050"/>
              </a:buClr>
              <a:buFont typeface="Wingdings" pitchFamily="2" charset="2"/>
              <a:buChar char="ü"/>
              <a:defRPr/>
            </a:pPr>
            <a:r>
              <a:rPr lang="en-US" sz="2500" kern="0" dirty="0" smtClean="0">
                <a:solidFill>
                  <a:schemeClr val="tx1"/>
                </a:solidFill>
                <a:latin typeface="Calibri" pitchFamily="34" charset="0"/>
              </a:rPr>
              <a:t>Be determined to meet one of the </a:t>
            </a:r>
            <a:r>
              <a:rPr lang="en-US" sz="2500" u="sng" kern="0" dirty="0" smtClean="0">
                <a:solidFill>
                  <a:schemeClr val="tx1"/>
                </a:solidFill>
                <a:latin typeface="Calibri" pitchFamily="34" charset="0"/>
              </a:rPr>
              <a:t>Priority One</a:t>
            </a:r>
            <a:r>
              <a:rPr lang="en-US" sz="2500" kern="0" dirty="0" smtClean="0">
                <a:solidFill>
                  <a:schemeClr val="tx1"/>
                </a:solidFill>
                <a:latin typeface="Calibri" pitchFamily="34" charset="0"/>
              </a:rPr>
              <a:t> criteria</a:t>
            </a:r>
          </a:p>
          <a:p>
            <a:pPr marL="742950" lvl="1" indent="-285750" algn="l">
              <a:spcBef>
                <a:spcPct val="20000"/>
              </a:spcBef>
              <a:buClr>
                <a:srgbClr val="00B050"/>
              </a:buClr>
              <a:buFont typeface="Wingdings" pitchFamily="2" charset="2"/>
              <a:buChar char="ü"/>
              <a:defRPr/>
            </a:pPr>
            <a:r>
              <a:rPr lang="en-US" sz="2500" kern="0" dirty="0" smtClean="0">
                <a:solidFill>
                  <a:schemeClr val="tx1"/>
                </a:solidFill>
                <a:latin typeface="Calibri" pitchFamily="34" charset="0"/>
              </a:rPr>
              <a:t>Accept the specific Waiver if it were offered </a:t>
            </a:r>
          </a:p>
          <a:p>
            <a:pPr marL="742950" lvl="1" indent="-285750" algn="l">
              <a:spcBef>
                <a:spcPct val="20000"/>
              </a:spcBef>
              <a:buClr>
                <a:srgbClr val="00B050"/>
              </a:buClr>
              <a:defRPr/>
            </a:pPr>
            <a:endParaRPr lang="en-US" sz="1000" kern="0" dirty="0" smtClean="0">
              <a:solidFill>
                <a:schemeClr val="tx1"/>
              </a:solidFill>
              <a:latin typeface="Calibri" pitchFamily="34" charset="0"/>
            </a:endParaRPr>
          </a:p>
          <a:p>
            <a:pPr marL="742950" lvl="1" indent="-285750" algn="l">
              <a:spcBef>
                <a:spcPct val="20000"/>
              </a:spcBef>
              <a:buClr>
                <a:srgbClr val="00B050"/>
              </a:buClr>
              <a:defRPr/>
            </a:pPr>
            <a:r>
              <a:rPr lang="en-US" sz="2500" b="1" kern="0" dirty="0" smtClean="0">
                <a:solidFill>
                  <a:schemeClr val="tx1"/>
                </a:solidFill>
                <a:latin typeface="Calibri" pitchFamily="34" charset="0"/>
              </a:rPr>
              <a:t>And continue to…</a:t>
            </a:r>
          </a:p>
          <a:p>
            <a:pPr marL="742950" lvl="1" indent="-285750" algn="l">
              <a:spcBef>
                <a:spcPct val="20000"/>
              </a:spcBef>
              <a:buClr>
                <a:srgbClr val="00B050"/>
              </a:buClr>
              <a:defRPr/>
            </a:pPr>
            <a:endParaRPr lang="en-US" sz="1000" b="1" kern="0" dirty="0" smtClean="0">
              <a:solidFill>
                <a:schemeClr val="tx1"/>
              </a:solidFill>
              <a:latin typeface="Calibri" pitchFamily="34" charset="0"/>
            </a:endParaRPr>
          </a:p>
          <a:p>
            <a:pPr marL="742950" lvl="1" indent="-285750" algn="l">
              <a:spcBef>
                <a:spcPct val="20000"/>
              </a:spcBef>
              <a:buClr>
                <a:srgbClr val="00B050"/>
              </a:buClr>
              <a:buFont typeface="Wingdings" pitchFamily="2" charset="2"/>
              <a:buChar char="ü"/>
              <a:defRPr/>
            </a:pPr>
            <a:r>
              <a:rPr lang="en-US" sz="2500" kern="0" dirty="0" smtClean="0">
                <a:solidFill>
                  <a:schemeClr val="tx1"/>
                </a:solidFill>
                <a:latin typeface="Calibri" pitchFamily="34" charset="0"/>
              </a:rPr>
              <a:t>Meet </a:t>
            </a:r>
            <a:r>
              <a:rPr kumimoji="0" lang="en-US" sz="2500" b="0" i="0" u="none" strike="noStrike" kern="0" cap="none" spc="0" normalizeH="0" baseline="0" noProof="0" dirty="0" smtClean="0">
                <a:ln>
                  <a:noFill/>
                </a:ln>
                <a:solidFill>
                  <a:schemeClr val="tx1"/>
                </a:solidFill>
                <a:effectLst/>
                <a:uLnTx/>
                <a:uFillTx/>
                <a:latin typeface="Calibri" pitchFamily="34" charset="0"/>
              </a:rPr>
              <a:t>diagnostic and functional eligibility requirements</a:t>
            </a:r>
          </a:p>
          <a:p>
            <a:pPr marL="742950" lvl="1" indent="-285750" algn="l">
              <a:spcBef>
                <a:spcPct val="20000"/>
              </a:spcBef>
              <a:buClr>
                <a:srgbClr val="00B050"/>
              </a:buClr>
              <a:buFont typeface="Wingdings" pitchFamily="2" charset="2"/>
              <a:buChar char="ü"/>
              <a:defRPr/>
            </a:pPr>
            <a:r>
              <a:rPr kumimoji="0" lang="en-US" sz="2500" b="0" i="0" u="none" strike="noStrike" kern="0" cap="none" spc="0" normalizeH="0" baseline="0" noProof="0" dirty="0" smtClean="0">
                <a:ln>
                  <a:noFill/>
                </a:ln>
                <a:solidFill>
                  <a:schemeClr val="tx1"/>
                </a:solidFill>
                <a:effectLst/>
                <a:uLnTx/>
                <a:uFillTx/>
                <a:latin typeface="Calibri" pitchFamily="34" charset="0"/>
              </a:rPr>
              <a:t>Be willing to accept services within 30 days</a:t>
            </a:r>
          </a:p>
          <a:p>
            <a:pPr marL="742950" marR="0" lvl="1" indent="-285750" algn="l" defTabSz="914400" rtl="0" eaLnBrk="1" fontAlgn="base" latinLnBrk="0" hangingPunct="1">
              <a:lnSpc>
                <a:spcPct val="100000"/>
              </a:lnSpc>
              <a:spcBef>
                <a:spcPct val="20000"/>
              </a:spcBef>
              <a:spcAft>
                <a:spcPct val="0"/>
              </a:spcAft>
              <a:buClr>
                <a:srgbClr val="00B050"/>
              </a:buClr>
              <a:buSzTx/>
              <a:tabLst/>
              <a:defRPr/>
            </a:pPr>
            <a:r>
              <a:rPr kumimoji="0" lang="en-US" sz="2500" b="0" i="0" u="none" strike="noStrike" kern="0" cap="none" spc="0" normalizeH="0" baseline="0" noProof="0" dirty="0" smtClean="0">
                <a:ln>
                  <a:noFill/>
                </a:ln>
                <a:solidFill>
                  <a:schemeClr val="tx1"/>
                </a:solidFill>
                <a:effectLst/>
                <a:uLnTx/>
                <a:uFillTx/>
                <a:latin typeface="Calibri" pitchFamily="34" charset="0"/>
              </a:rPr>
              <a:t> </a:t>
            </a:r>
          </a:p>
          <a:p>
            <a:pPr marR="0" lvl="1" algn="l" defTabSz="914400" rtl="0" eaLnBrk="1" fontAlgn="base" latinLnBrk="0" hangingPunct="1">
              <a:lnSpc>
                <a:spcPct val="100000"/>
              </a:lnSpc>
              <a:spcBef>
                <a:spcPct val="20000"/>
              </a:spcBef>
              <a:spcAft>
                <a:spcPct val="0"/>
              </a:spcAft>
              <a:buClr>
                <a:srgbClr val="00B050"/>
              </a:buClr>
              <a:buSzTx/>
              <a:tabLst/>
              <a:defRPr/>
            </a:pPr>
            <a:endParaRPr lang="en-US" sz="2500" kern="0" noProof="0" dirty="0">
              <a:solidFill>
                <a:schemeClr val="tx1"/>
              </a:solidFill>
              <a:latin typeface="Calibri"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6" name="Title 3"/>
          <p:cNvSpPr>
            <a:spLocks noGrp="1"/>
          </p:cNvSpPr>
          <p:nvPr>
            <p:ph type="title"/>
          </p:nvPr>
        </p:nvSpPr>
        <p:spPr>
          <a:xfrm>
            <a:off x="2057400" y="228600"/>
            <a:ext cx="6858000" cy="944563"/>
          </a:xfrm>
        </p:spPr>
        <p:txBody>
          <a:bodyPr>
            <a:normAutofit/>
          </a:bodyPr>
          <a:lstStyle/>
          <a:p>
            <a:r>
              <a:rPr lang="en-US" sz="4400" dirty="0" smtClean="0">
                <a:latin typeface="Calibri" pitchFamily="34" charset="0"/>
              </a:rPr>
              <a:t>Eligibility</a:t>
            </a:r>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1000"/>
                                        <p:tgtEl>
                                          <p:spTgt spid="3">
                                            <p:txEl>
                                              <p:pRg st="9" end="9"/>
                                            </p:txEl>
                                          </p:spTgt>
                                        </p:tgtEl>
                                      </p:cBhvr>
                                    </p:animEffect>
                                    <p:anim calcmode="lin" valueType="num">
                                      <p:cBhvr>
                                        <p:cTn id="4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04800" y="1828800"/>
            <a:ext cx="8153400" cy="4547399"/>
          </a:xfrm>
          <a:prstGeom prst="rect">
            <a:avLst/>
          </a:prstGeom>
          <a:noFill/>
          <a:ln w="9525">
            <a:noFill/>
            <a:miter lim="800000"/>
            <a:headEnd/>
            <a:tailEnd/>
          </a:ln>
        </p:spPr>
        <p:txBody>
          <a:bodyPr>
            <a:spAutoFit/>
          </a:bodyPr>
          <a:lstStyle/>
          <a:p>
            <a:pPr marL="292100" indent="-292100" algn="l">
              <a:buFont typeface="Arial" pitchFamily="34" charset="0"/>
              <a:buChar char="•"/>
            </a:pPr>
            <a:r>
              <a:rPr lang="en-US" sz="2400" dirty="0" smtClean="0">
                <a:solidFill>
                  <a:schemeClr val="tx1"/>
                </a:solidFill>
                <a:latin typeface="Calibri" pitchFamily="34" charset="0"/>
              </a:rPr>
              <a:t>When </a:t>
            </a:r>
            <a:r>
              <a:rPr lang="en-US" sz="2400" dirty="0">
                <a:solidFill>
                  <a:schemeClr val="tx1"/>
                </a:solidFill>
                <a:latin typeface="Calibri" pitchFamily="34" charset="0"/>
              </a:rPr>
              <a:t>the CSB has slots available for assignment they </a:t>
            </a:r>
            <a:r>
              <a:rPr lang="en-US" sz="2400" dirty="0" smtClean="0">
                <a:solidFill>
                  <a:schemeClr val="tx1"/>
                </a:solidFill>
                <a:latin typeface="Calibri" pitchFamily="34" charset="0"/>
              </a:rPr>
              <a:t>contact the WSAC facilitator who calls a meeting.  </a:t>
            </a:r>
            <a:r>
              <a:rPr lang="en-US" sz="2400" dirty="0">
                <a:solidFill>
                  <a:schemeClr val="tx1"/>
                </a:solidFill>
                <a:latin typeface="Calibri" pitchFamily="34" charset="0"/>
              </a:rPr>
              <a:t>The </a:t>
            </a:r>
            <a:r>
              <a:rPr lang="en-US" sz="2400" dirty="0" smtClean="0">
                <a:solidFill>
                  <a:schemeClr val="tx1"/>
                </a:solidFill>
                <a:latin typeface="Calibri" pitchFamily="34" charset="0"/>
              </a:rPr>
              <a:t>top scoring Critical Needs Summary individuals (Step 1) are included in the WSAC’s Slot Assignment Scoring Summary (Step 2) </a:t>
            </a:r>
            <a:endParaRPr lang="en-US" sz="2400" dirty="0">
              <a:solidFill>
                <a:schemeClr val="tx1"/>
              </a:solidFill>
              <a:latin typeface="Calibri" pitchFamily="34" charset="0"/>
            </a:endParaRPr>
          </a:p>
          <a:p>
            <a:pPr algn="l">
              <a:buFont typeface="Arial" pitchFamily="34" charset="0"/>
              <a:buChar char="•"/>
            </a:pPr>
            <a:endParaRPr lang="en-US" sz="900" dirty="0">
              <a:solidFill>
                <a:schemeClr val="tx1"/>
              </a:solidFill>
              <a:latin typeface="Calibri" pitchFamily="34" charset="0"/>
            </a:endParaRPr>
          </a:p>
          <a:p>
            <a:pPr marL="292100" indent="-292100" algn="l">
              <a:buFont typeface="Arial" pitchFamily="34" charset="0"/>
              <a:buChar char="•"/>
            </a:pPr>
            <a:r>
              <a:rPr lang="en-US" sz="2400" dirty="0" smtClean="0">
                <a:solidFill>
                  <a:schemeClr val="tx1"/>
                </a:solidFill>
                <a:latin typeface="Calibri" pitchFamily="34" charset="0"/>
              </a:rPr>
              <a:t>Slot </a:t>
            </a:r>
            <a:r>
              <a:rPr lang="en-US" sz="2400" dirty="0">
                <a:solidFill>
                  <a:schemeClr val="tx1"/>
                </a:solidFill>
                <a:latin typeface="Calibri" pitchFamily="34" charset="0"/>
              </a:rPr>
              <a:t>Assignment </a:t>
            </a:r>
            <a:r>
              <a:rPr lang="en-US" sz="2400" dirty="0" smtClean="0">
                <a:solidFill>
                  <a:schemeClr val="tx1"/>
                </a:solidFill>
                <a:latin typeface="Calibri" pitchFamily="34" charset="0"/>
              </a:rPr>
              <a:t>Review </a:t>
            </a:r>
            <a:r>
              <a:rPr lang="en-US" sz="2400" dirty="0">
                <a:solidFill>
                  <a:schemeClr val="tx1"/>
                </a:solidFill>
                <a:latin typeface="Calibri" pitchFamily="34" charset="0"/>
              </a:rPr>
              <a:t>F</a:t>
            </a:r>
            <a:r>
              <a:rPr lang="en-US" sz="2400" dirty="0" smtClean="0">
                <a:solidFill>
                  <a:schemeClr val="tx1"/>
                </a:solidFill>
                <a:latin typeface="Calibri" pitchFamily="34" charset="0"/>
              </a:rPr>
              <a:t>orms </a:t>
            </a:r>
            <a:r>
              <a:rPr lang="en-US" sz="2400" dirty="0">
                <a:solidFill>
                  <a:schemeClr val="tx1"/>
                </a:solidFill>
                <a:latin typeface="Calibri" pitchFamily="34" charset="0"/>
              </a:rPr>
              <a:t>for these individuals </a:t>
            </a:r>
            <a:r>
              <a:rPr lang="en-US" sz="2400" dirty="0" smtClean="0">
                <a:solidFill>
                  <a:schemeClr val="tx1"/>
                </a:solidFill>
                <a:latin typeface="Calibri" pitchFamily="34" charset="0"/>
              </a:rPr>
              <a:t>are forwarded </a:t>
            </a:r>
            <a:r>
              <a:rPr lang="en-US" sz="2400" dirty="0">
                <a:solidFill>
                  <a:schemeClr val="tx1"/>
                </a:solidFill>
                <a:latin typeface="Calibri" pitchFamily="34" charset="0"/>
              </a:rPr>
              <a:t>to the WSAC facilitator for distribution prior to </a:t>
            </a:r>
            <a:r>
              <a:rPr lang="en-US" sz="2400" dirty="0" smtClean="0">
                <a:solidFill>
                  <a:schemeClr val="tx1"/>
                </a:solidFill>
                <a:latin typeface="Calibri" pitchFamily="34" charset="0"/>
              </a:rPr>
              <a:t>the meeting</a:t>
            </a:r>
            <a:endParaRPr lang="en-US" sz="2400" dirty="0">
              <a:solidFill>
                <a:schemeClr val="tx1"/>
              </a:solidFill>
              <a:latin typeface="Calibri" pitchFamily="34" charset="0"/>
            </a:endParaRPr>
          </a:p>
          <a:p>
            <a:pPr algn="l">
              <a:buFont typeface="Arial" pitchFamily="34" charset="0"/>
              <a:buChar char="•"/>
            </a:pPr>
            <a:endParaRPr lang="en-US" sz="800" dirty="0">
              <a:solidFill>
                <a:schemeClr val="tx1"/>
              </a:solidFill>
              <a:latin typeface="Calibri" pitchFamily="34" charset="0"/>
            </a:endParaRPr>
          </a:p>
          <a:p>
            <a:pPr marL="342900" indent="-342900" algn="l">
              <a:buFont typeface="Arial" pitchFamily="34" charset="0"/>
              <a:buChar char="•"/>
            </a:pPr>
            <a:r>
              <a:rPr lang="en-US" sz="2400" dirty="0" smtClean="0">
                <a:solidFill>
                  <a:schemeClr val="tx1"/>
                </a:solidFill>
                <a:latin typeface="Calibri" pitchFamily="34" charset="0"/>
              </a:rPr>
              <a:t>After WSAC slot assignment determination, </a:t>
            </a:r>
            <a:r>
              <a:rPr lang="en-US" sz="2400" dirty="0">
                <a:solidFill>
                  <a:schemeClr val="tx1"/>
                </a:solidFill>
                <a:latin typeface="Calibri" pitchFamily="34" charset="0"/>
              </a:rPr>
              <a:t>the CSB </a:t>
            </a:r>
            <a:r>
              <a:rPr lang="en-US" sz="2400" dirty="0" smtClean="0">
                <a:solidFill>
                  <a:schemeClr val="tx1"/>
                </a:solidFill>
                <a:latin typeface="Calibri" pitchFamily="34" charset="0"/>
              </a:rPr>
              <a:t>proceeds </a:t>
            </a:r>
            <a:r>
              <a:rPr lang="en-US" sz="2400" dirty="0">
                <a:solidFill>
                  <a:schemeClr val="tx1"/>
                </a:solidFill>
                <a:latin typeface="Calibri" pitchFamily="34" charset="0"/>
              </a:rPr>
              <a:t>with waiver </a:t>
            </a:r>
            <a:r>
              <a:rPr lang="en-US" sz="2400" dirty="0" smtClean="0">
                <a:solidFill>
                  <a:schemeClr val="tx1"/>
                </a:solidFill>
                <a:latin typeface="Calibri" pitchFamily="34" charset="0"/>
              </a:rPr>
              <a:t>enrollment and completes the Supports Intensity Scale (SIS)</a:t>
            </a:r>
            <a:endParaRPr lang="en-US" sz="2400" dirty="0">
              <a:solidFill>
                <a:schemeClr val="tx1"/>
              </a:solidFill>
              <a:latin typeface="Calibri" pitchFamily="34" charset="0"/>
            </a:endParaRPr>
          </a:p>
        </p:txBody>
      </p:sp>
      <p:sp>
        <p:nvSpPr>
          <p:cNvPr id="7" name="Title 3"/>
          <p:cNvSpPr>
            <a:spLocks noGrp="1"/>
          </p:cNvSpPr>
          <p:nvPr>
            <p:ph type="title"/>
          </p:nvPr>
        </p:nvSpPr>
        <p:spPr>
          <a:xfrm>
            <a:off x="2057400" y="228600"/>
            <a:ext cx="6248400" cy="944563"/>
          </a:xfrm>
        </p:spPr>
        <p:txBody>
          <a:bodyPr>
            <a:normAutofit/>
          </a:bodyPr>
          <a:lstStyle/>
          <a:p>
            <a:r>
              <a:rPr lang="en-US" sz="4400" dirty="0" smtClean="0">
                <a:latin typeface="Calibri" pitchFamily="34" charset="0"/>
              </a:rPr>
              <a:t>Eligibility</a:t>
            </a:r>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Slot Assignments</a:t>
            </a:r>
            <a:endParaRPr lang="en-US" dirty="0"/>
          </a:p>
        </p:txBody>
      </p:sp>
      <p:sp>
        <p:nvSpPr>
          <p:cNvPr id="4" name="Title 1"/>
          <p:cNvSpPr txBox="1">
            <a:spLocks/>
          </p:cNvSpPr>
          <p:nvPr/>
        </p:nvSpPr>
        <p:spPr bwMode="auto">
          <a:xfrm>
            <a:off x="165100" y="1447799"/>
            <a:ext cx="7912100" cy="9144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mj-cs"/>
              </a:rPr>
              <a:t>Allocation of </a:t>
            </a:r>
            <a:r>
              <a:rPr kumimoji="0" lang="en-US" sz="3200" b="1" i="0" u="sng" strike="noStrike" kern="0" cap="none" spc="0" normalizeH="0" baseline="0" noProof="0" dirty="0" smtClean="0">
                <a:ln>
                  <a:noFill/>
                </a:ln>
                <a:solidFill>
                  <a:schemeClr val="tx1"/>
                </a:solidFill>
                <a:effectLst/>
                <a:uLnTx/>
                <a:uFillTx/>
                <a:latin typeface="Calibri" pitchFamily="34" charset="0"/>
                <a:ea typeface="+mj-ea"/>
                <a:cs typeface="+mj-cs"/>
              </a:rPr>
              <a:t>more</a:t>
            </a: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mj-cs"/>
              </a:rPr>
              <a:t> than 40 slots </a:t>
            </a:r>
          </a:p>
        </p:txBody>
      </p:sp>
      <p:sp>
        <p:nvSpPr>
          <p:cNvPr id="6" name="Content Placeholder 2"/>
          <p:cNvSpPr txBox="1">
            <a:spLocks/>
          </p:cNvSpPr>
          <p:nvPr/>
        </p:nvSpPr>
        <p:spPr>
          <a:xfrm>
            <a:off x="165100" y="2425700"/>
            <a:ext cx="8750300" cy="3594100"/>
          </a:xfrm>
          <a:prstGeom prst="rect">
            <a:avLst/>
          </a:prstGeom>
        </p:spPr>
        <p:txBody>
          <a:bodyPr/>
          <a:lstStyle/>
          <a:p>
            <a:pPr marL="342900" algn="l">
              <a:spcBef>
                <a:spcPct val="20000"/>
              </a:spcBef>
              <a:defRPr/>
            </a:pPr>
            <a:r>
              <a:rPr lang="en-US" sz="2800" dirty="0" smtClean="0">
                <a:solidFill>
                  <a:schemeClr val="tx1"/>
                </a:solidFill>
                <a:latin typeface="Calibri" pitchFamily="34" charset="0"/>
              </a:rPr>
              <a:t>When the General Assembly allocates more than 40 slots for a given waiver, allocations will be made by providing one slot per board </a:t>
            </a:r>
            <a:r>
              <a:rPr lang="en-US" sz="2800" u="sng" dirty="0" smtClean="0">
                <a:solidFill>
                  <a:schemeClr val="tx1"/>
                </a:solidFill>
                <a:latin typeface="Calibri" pitchFamily="34" charset="0"/>
              </a:rPr>
              <a:t>then</a:t>
            </a:r>
            <a:r>
              <a:rPr lang="en-US" sz="2800" i="1" dirty="0" smtClean="0">
                <a:solidFill>
                  <a:schemeClr val="tx1"/>
                </a:solidFill>
                <a:latin typeface="Calibri" pitchFamily="34" charset="0"/>
              </a:rPr>
              <a:t> </a:t>
            </a:r>
            <a:r>
              <a:rPr lang="en-US" sz="2800" dirty="0" smtClean="0">
                <a:solidFill>
                  <a:schemeClr val="tx1"/>
                </a:solidFill>
                <a:latin typeface="Calibri" pitchFamily="34" charset="0"/>
              </a:rPr>
              <a:t>a standard calculation (considering priority numbers per board) will be used to disseminate the remaining slots. </a:t>
            </a:r>
          </a:p>
          <a:p>
            <a:pPr marL="342900" lvl="0" indent="-342900" algn="l">
              <a:spcBef>
                <a:spcPct val="20000"/>
              </a:spcBef>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Tree>
    <p:extLst>
      <p:ext uri="{BB962C8B-B14F-4D97-AF65-F5344CB8AC3E}">
        <p14:creationId xmlns="" xmlns:p14="http://schemas.microsoft.com/office/powerpoint/2010/main" val="23289681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1447801"/>
            <a:ext cx="7772400" cy="1058862"/>
          </a:xfrm>
        </p:spPr>
        <p:txBody>
          <a:bodyPr/>
          <a:lstStyle/>
          <a:p>
            <a:pPr algn="l"/>
            <a:r>
              <a:rPr lang="en-US" sz="3200" b="1" dirty="0" smtClean="0">
                <a:solidFill>
                  <a:schemeClr val="tx1"/>
                </a:solidFill>
                <a:latin typeface="Calibri" pitchFamily="34" charset="0"/>
              </a:rPr>
              <a:t>Allocation of </a:t>
            </a:r>
            <a:r>
              <a:rPr lang="en-US" sz="3200" b="1" u="sng" dirty="0" smtClean="0">
                <a:solidFill>
                  <a:schemeClr val="tx1"/>
                </a:solidFill>
                <a:latin typeface="Calibri" pitchFamily="34" charset="0"/>
              </a:rPr>
              <a:t>fewer</a:t>
            </a:r>
            <a:r>
              <a:rPr lang="en-US" sz="3200" b="1" dirty="0" smtClean="0">
                <a:solidFill>
                  <a:schemeClr val="tx1"/>
                </a:solidFill>
                <a:latin typeface="Calibri" pitchFamily="34" charset="0"/>
              </a:rPr>
              <a:t> than 40 slots </a:t>
            </a:r>
          </a:p>
        </p:txBody>
      </p:sp>
      <p:sp>
        <p:nvSpPr>
          <p:cNvPr id="7" name="Content Placeholder 2"/>
          <p:cNvSpPr txBox="1">
            <a:spLocks/>
          </p:cNvSpPr>
          <p:nvPr/>
        </p:nvSpPr>
        <p:spPr>
          <a:xfrm>
            <a:off x="228600" y="2362200"/>
            <a:ext cx="7886700" cy="3962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rPr>
              <a:t>    When the General Assembly allocates fewer than 40 slots  for a given waiver, allocations will be made by combining all WSACs within a region. Each WSAC will be represented by the assigned facilitator and two additional representatives per committee.</a:t>
            </a:r>
          </a:p>
        </p:txBody>
      </p:sp>
      <p:sp>
        <p:nvSpPr>
          <p:cNvPr id="6" name="Title 1"/>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bg1"/>
                </a:solidFill>
                <a:effectLst/>
                <a:uLnTx/>
                <a:uFillTx/>
                <a:latin typeface="+mj-lt"/>
                <a:ea typeface="+mj-ea"/>
                <a:cs typeface="+mj-cs"/>
              </a:rPr>
              <a:t>Slot Assignments</a:t>
            </a:r>
            <a:endParaRPr kumimoji="0" lang="en-US" sz="38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971800"/>
            <a:ext cx="8458200" cy="4293483"/>
          </a:xfrm>
          <a:prstGeom prst="rect">
            <a:avLst/>
          </a:prstGeom>
          <a:noFill/>
        </p:spPr>
        <p:txBody>
          <a:bodyPr wrap="square" rtlCol="0">
            <a:spAutoFit/>
          </a:bodyPr>
          <a:lstStyle/>
          <a:p>
            <a:pPr algn="l">
              <a:spcBef>
                <a:spcPts val="0"/>
              </a:spcBef>
              <a:buFont typeface="Arial" pitchFamily="34" charset="0"/>
              <a:buChar char="•"/>
            </a:pPr>
            <a:r>
              <a:rPr lang="en-US" sz="2400" dirty="0">
                <a:solidFill>
                  <a:schemeClr val="tx1"/>
                </a:solidFill>
                <a:latin typeface="Calibri" pitchFamily="34" charset="0"/>
              </a:rPr>
              <a:t> </a:t>
            </a:r>
            <a:r>
              <a:rPr lang="en-US" sz="2400" dirty="0" smtClean="0">
                <a:solidFill>
                  <a:schemeClr val="tx1"/>
                </a:solidFill>
                <a:latin typeface="Calibri" pitchFamily="34" charset="0"/>
              </a:rPr>
              <a:t>Amended waivers </a:t>
            </a:r>
            <a:r>
              <a:rPr lang="en-US" sz="2400" dirty="0">
                <a:solidFill>
                  <a:schemeClr val="tx1"/>
                </a:solidFill>
                <a:latin typeface="Calibri" pitchFamily="34" charset="0"/>
              </a:rPr>
              <a:t>with new services</a:t>
            </a:r>
            <a:endParaRPr lang="en-US" sz="2400" strike="sngStrike" dirty="0">
              <a:solidFill>
                <a:srgbClr val="FF0000"/>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New group home rates</a:t>
            </a:r>
            <a:endParaRPr lang="en-US" sz="2400" strike="sngStrike" dirty="0">
              <a:solidFill>
                <a:srgbClr val="FF0000"/>
              </a:solidFill>
              <a:latin typeface="Calibri" pitchFamily="34" charset="0"/>
            </a:endParaRPr>
          </a:p>
          <a:p>
            <a:pPr marL="177800" indent="-177800" algn="l">
              <a:spcBef>
                <a:spcPts val="0"/>
              </a:spcBef>
              <a:buFont typeface="Arial" pitchFamily="34" charset="0"/>
              <a:buChar char="•"/>
            </a:pPr>
            <a:r>
              <a:rPr lang="en-US" sz="2400" dirty="0">
                <a:solidFill>
                  <a:schemeClr val="tx1"/>
                </a:solidFill>
                <a:latin typeface="Calibri" pitchFamily="34" charset="0"/>
              </a:rPr>
              <a:t>CSBs assume single point of entry for all DD waivers</a:t>
            </a:r>
            <a:endParaRPr lang="en-US" sz="2400" dirty="0">
              <a:solidFill>
                <a:srgbClr val="FF0000"/>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New eligibility process and tool (VIDES) </a:t>
            </a:r>
          </a:p>
          <a:p>
            <a:pPr algn="l">
              <a:spcBef>
                <a:spcPts val="0"/>
              </a:spcBef>
              <a:buFont typeface="Arial" pitchFamily="34" charset="0"/>
              <a:buChar char="•"/>
            </a:pPr>
            <a:r>
              <a:rPr lang="en-US" sz="2400" dirty="0">
                <a:solidFill>
                  <a:schemeClr val="tx1"/>
                </a:solidFill>
                <a:latin typeface="Calibri" pitchFamily="34" charset="0"/>
              </a:rPr>
              <a:t> New slot assignment procedures</a:t>
            </a:r>
            <a:endParaRPr lang="en-US" sz="2400" strike="sngStrike" dirty="0">
              <a:solidFill>
                <a:srgbClr val="FF0000"/>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New support levels and reimbursement tiers</a:t>
            </a:r>
            <a:endParaRPr lang="en-US" sz="2400" strike="sngStrike" dirty="0">
              <a:solidFill>
                <a:srgbClr val="FF0000"/>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New Waiver Management System to replace IDOLS</a:t>
            </a:r>
          </a:p>
          <a:p>
            <a:pPr algn="l">
              <a:spcBef>
                <a:spcPts val="0"/>
              </a:spcBef>
              <a:buFont typeface="Arial" pitchFamily="34" charset="0"/>
              <a:buChar char="•"/>
            </a:pPr>
            <a:r>
              <a:rPr lang="en-US" sz="2400" dirty="0">
                <a:solidFill>
                  <a:schemeClr val="tx1"/>
                </a:solidFill>
                <a:latin typeface="Calibri" pitchFamily="34" charset="0"/>
              </a:rPr>
              <a:t> Single statewide priority-based waitlist</a:t>
            </a:r>
          </a:p>
          <a:p>
            <a:pPr algn="l">
              <a:spcBef>
                <a:spcPts val="0"/>
              </a:spcBef>
            </a:pPr>
            <a:endParaRPr lang="en-US" sz="2400" strike="sngStrike" dirty="0">
              <a:solidFill>
                <a:schemeClr val="tx1"/>
              </a:solidFill>
              <a:latin typeface="Calibri" pitchFamily="34" charset="0"/>
            </a:endParaRPr>
          </a:p>
          <a:p>
            <a:endParaRPr lang="en-US" dirty="0">
              <a:solidFill>
                <a:schemeClr val="tx1"/>
              </a:solidFill>
            </a:endParaRPr>
          </a:p>
        </p:txBody>
      </p:sp>
      <p:sp>
        <p:nvSpPr>
          <p:cNvPr id="6" name="Rounded Rectangle 5"/>
          <p:cNvSpPr/>
          <p:nvPr/>
        </p:nvSpPr>
        <p:spPr bwMode="auto">
          <a:xfrm>
            <a:off x="609600" y="1600200"/>
            <a:ext cx="8077200" cy="1066800"/>
          </a:xfrm>
          <a:prstGeom prst="roundRect">
            <a:avLst/>
          </a:prstGeom>
          <a:solidFill>
            <a:srgbClr val="0B2D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dirty="0">
                <a:latin typeface="Calibri" pitchFamily="34" charset="0"/>
              </a:rPr>
              <a:t>Beginning J</a:t>
            </a:r>
            <a:r>
              <a:rPr kumimoji="0" lang="en-US" sz="3800" b="0" i="0" u="none" strike="noStrike" cap="none" normalizeH="0" baseline="0" dirty="0">
                <a:ln>
                  <a:noFill/>
                </a:ln>
                <a:solidFill>
                  <a:schemeClr val="bg1"/>
                </a:solidFill>
                <a:effectLst/>
                <a:latin typeface="Calibri" pitchFamily="34" charset="0"/>
              </a:rPr>
              <a:t>uly 1, </a:t>
            </a:r>
            <a:r>
              <a:rPr kumimoji="0" lang="en-US" sz="3800" b="0" i="0" u="none" strike="noStrike" cap="none" normalizeH="0" baseline="0" dirty="0" smtClean="0">
                <a:ln>
                  <a:noFill/>
                </a:ln>
                <a:solidFill>
                  <a:schemeClr val="bg1"/>
                </a:solidFill>
                <a:effectLst/>
                <a:latin typeface="Calibri" pitchFamily="34" charset="0"/>
              </a:rPr>
              <a:t>2016 </a:t>
            </a:r>
          </a:p>
          <a:p>
            <a:pPr marL="0" marR="0" indent="0" algn="ctr" defTabSz="914400" rtl="0" eaLnBrk="1" fontAlgn="base" latinLnBrk="0" hangingPunct="1">
              <a:lnSpc>
                <a:spcPct val="100000"/>
              </a:lnSpc>
              <a:spcBef>
                <a:spcPts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Calibri" pitchFamily="34" charset="0"/>
              </a:rPr>
              <a:t>or</a:t>
            </a:r>
            <a:r>
              <a:rPr kumimoji="0" lang="en-US" sz="2400" b="0" i="0" u="none" strike="noStrike" cap="none" normalizeH="0" baseline="0" dirty="0" smtClean="0">
                <a:ln>
                  <a:noFill/>
                </a:ln>
                <a:solidFill>
                  <a:schemeClr val="bg1"/>
                </a:solidFill>
                <a:effectLst/>
                <a:latin typeface="Calibri" pitchFamily="34" charset="0"/>
              </a:rPr>
              <a:t> upon CMS approval</a:t>
            </a:r>
            <a:endParaRPr kumimoji="0" lang="en-US" sz="2800" b="0" i="0" u="none" strike="noStrike" cap="none" normalizeH="0" baseline="0" dirty="0" smtClean="0">
              <a:ln>
                <a:noFill/>
              </a:ln>
              <a:solidFill>
                <a:schemeClr val="bg1"/>
              </a:solidFill>
              <a:effectLst/>
              <a:latin typeface="Calibri"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sz="3800" b="0" i="0" u="none" strike="noStrike" cap="none" normalizeH="0" baseline="0" dirty="0">
              <a:ln>
                <a:noFill/>
              </a:ln>
              <a:solidFill>
                <a:schemeClr val="bg1"/>
              </a:solidFill>
              <a:effectLst/>
              <a:latin typeface="Calibri" pitchFamily="34" charset="0"/>
            </a:endParaRPr>
          </a:p>
        </p:txBody>
      </p:sp>
      <p:sp>
        <p:nvSpPr>
          <p:cNvPr id="10"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4953000" y="1676400"/>
            <a:ext cx="3463575" cy="47126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6172200"/>
            <a:ext cx="3692935" cy="369332"/>
          </a:xfrm>
          <a:prstGeom prst="rect">
            <a:avLst/>
          </a:prstGeom>
          <a:solidFill>
            <a:schemeClr val="accent4"/>
          </a:solidFill>
        </p:spPr>
        <p:txBody>
          <a:bodyPr wrap="none" rtlCol="0">
            <a:spAutoFit/>
          </a:bodyPr>
          <a:lstStyle/>
          <a:p>
            <a:r>
              <a:rPr lang="en-US" sz="1800" dirty="0" smtClean="0">
                <a:latin typeface="Calibri" pitchFamily="34" charset="0"/>
              </a:rPr>
              <a:t>Handout: Slot Assignment Worksheet</a:t>
            </a:r>
            <a:endParaRPr lang="en-US" sz="1800" dirty="0">
              <a:latin typeface="Calibri" pitchFamily="34" charset="0"/>
            </a:endParaRPr>
          </a:p>
        </p:txBody>
      </p:sp>
      <p:sp>
        <p:nvSpPr>
          <p:cNvPr id="6" name="Title 3"/>
          <p:cNvSpPr txBox="1">
            <a:spLocks/>
          </p:cNvSpPr>
          <p:nvPr/>
        </p:nvSpPr>
        <p:spPr bwMode="auto">
          <a:xfrm>
            <a:off x="457200" y="1981200"/>
            <a:ext cx="4343400" cy="3962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Calibri" pitchFamily="34" charset="0"/>
                <a:ea typeface="+mj-ea"/>
                <a:cs typeface="+mj-cs"/>
              </a:rPr>
              <a:t>Slot Assignment Worksheet when fewer than</a:t>
            </a:r>
            <a:r>
              <a:rPr kumimoji="0" lang="en-US" sz="3600" b="0" i="0" u="none" strike="noStrike" kern="0" cap="none" spc="0" normalizeH="0" noProof="0" dirty="0" smtClean="0">
                <a:ln>
                  <a:noFill/>
                </a:ln>
                <a:solidFill>
                  <a:schemeClr val="tx1"/>
                </a:solidFill>
                <a:effectLst/>
                <a:uLnTx/>
                <a:uFillTx/>
                <a:latin typeface="Calibri" pitchFamily="34" charset="0"/>
                <a:ea typeface="+mj-ea"/>
                <a:cs typeface="+mj-cs"/>
              </a:rPr>
              <a:t> 40 slots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3600" kern="0" baseline="0" dirty="0">
              <a:solidFill>
                <a:schemeClr val="tx1"/>
              </a:solidFill>
              <a:latin typeface="Calibri" pitchFamily="34" charset="0"/>
              <a:ea typeface="+mj-ea"/>
              <a:cs typeface="+mj-cs"/>
            </a:endParaRPr>
          </a:p>
        </p:txBody>
      </p:sp>
      <p:sp>
        <p:nvSpPr>
          <p:cNvPr id="4" name="Rectangle 3"/>
          <p:cNvSpPr/>
          <p:nvPr/>
        </p:nvSpPr>
        <p:spPr>
          <a:xfrm>
            <a:off x="2978741" y="381000"/>
            <a:ext cx="3948517" cy="677108"/>
          </a:xfrm>
          <a:prstGeom prst="rect">
            <a:avLst/>
          </a:prstGeom>
        </p:spPr>
        <p:txBody>
          <a:bodyPr wrap="none">
            <a:spAutoFit/>
          </a:bodyPr>
          <a:lstStyle/>
          <a:p>
            <a:pPr lvl="0">
              <a:spcBef>
                <a:spcPct val="0"/>
              </a:spcBef>
              <a:defRPr/>
            </a:pPr>
            <a:r>
              <a:rPr lang="en-US" kern="0" dirty="0">
                <a:solidFill>
                  <a:srgbClr val="FFFFFF"/>
                </a:solidFill>
                <a:latin typeface="Arial"/>
              </a:rPr>
              <a:t>Slot </a:t>
            </a:r>
            <a:r>
              <a:rPr lang="en-US" kern="0" dirty="0" smtClean="0">
                <a:solidFill>
                  <a:srgbClr val="FFFFFF"/>
                </a:solidFill>
                <a:latin typeface="Arial"/>
              </a:rPr>
              <a:t>Assignments</a:t>
            </a:r>
            <a:endParaRPr lang="en-US" kern="0" dirty="0">
              <a:solidFill>
                <a:srgbClr val="FFFFFF"/>
              </a:solidFill>
              <a:latin typeface="Aria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85800" y="2506662"/>
            <a:ext cx="7886700" cy="4351338"/>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6" name="Title 1"/>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effectLst/>
                <a:uLnTx/>
                <a:uFillTx/>
                <a:latin typeface="+mj-lt"/>
                <a:ea typeface="+mj-ea"/>
                <a:cs typeface="+mj-cs"/>
              </a:rPr>
              <a:t>Supports Intensity</a:t>
            </a:r>
            <a:r>
              <a:rPr kumimoji="0" lang="en-US" sz="3800" b="0" i="0" u="none" strike="noStrike" kern="0" cap="none" spc="0" normalizeH="0" noProof="0" dirty="0" smtClean="0">
                <a:ln>
                  <a:noFill/>
                </a:ln>
                <a:effectLst/>
                <a:uLnTx/>
                <a:uFillTx/>
                <a:latin typeface="+mj-lt"/>
                <a:ea typeface="+mj-ea"/>
                <a:cs typeface="+mj-cs"/>
              </a:rPr>
              <a:t> Scale</a:t>
            </a:r>
            <a:endParaRPr kumimoji="0" lang="en-US" sz="3800" b="0" i="0" u="none" strike="noStrike" kern="0" cap="none" spc="0" normalizeH="0" baseline="0" noProof="0" dirty="0">
              <a:ln>
                <a:noFill/>
              </a:ln>
              <a:effectLst/>
              <a:uLnTx/>
              <a:uFillTx/>
              <a:latin typeface="+mj-lt"/>
              <a:ea typeface="+mj-ea"/>
              <a:cs typeface="+mj-cs"/>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253" y="1903772"/>
            <a:ext cx="8340725" cy="74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3" y="4589462"/>
            <a:ext cx="7443787"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0703" y="5334000"/>
            <a:ext cx="7199313" cy="744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467600" y="4775200"/>
            <a:ext cx="1865567" cy="2082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0705" y="2630162"/>
            <a:ext cx="7430295" cy="1815882"/>
          </a:xfrm>
          <a:prstGeom prst="rect">
            <a:avLst/>
          </a:prstGeom>
        </p:spPr>
        <p:txBody>
          <a:bodyPr wrap="square">
            <a:spAutoFit/>
          </a:bodyPr>
          <a:lstStyle/>
          <a:p>
            <a:pPr marL="282575" lvl="0" indent="-282575" algn="l">
              <a:buFont typeface="Arial" pitchFamily="34" charset="0"/>
              <a:buChar char="•"/>
            </a:pPr>
            <a:r>
              <a:rPr lang="en-US" sz="2800" dirty="0">
                <a:solidFill>
                  <a:schemeClr val="tx1"/>
                </a:solidFill>
                <a:latin typeface="Calibri" pitchFamily="34" charset="0"/>
              </a:rPr>
              <a:t>Measures support needs in the areas of home living, community living, lifelong learning, employment, health and safety, social activities, and protection and advocacy</a:t>
            </a:r>
          </a:p>
        </p:txBody>
      </p:sp>
    </p:spTree>
    <p:extLst>
      <p:ext uri="{BB962C8B-B14F-4D97-AF65-F5344CB8AC3E}">
        <p14:creationId xmlns="" xmlns:p14="http://schemas.microsoft.com/office/powerpoint/2010/main" val="370961391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2057400" y="228600"/>
            <a:ext cx="6858000" cy="944563"/>
          </a:xfrm>
        </p:spPr>
        <p:txBody>
          <a:bodyPr>
            <a:normAutofit/>
          </a:bodyPr>
          <a:lstStyle/>
          <a:p>
            <a:r>
              <a:rPr lang="en-US" sz="4400" dirty="0" smtClean="0">
                <a:latin typeface="Calibri" pitchFamily="34" charset="0"/>
              </a:rPr>
              <a:t>Reserve/Emergency Slots</a:t>
            </a:r>
            <a:endParaRPr lang="en-US" sz="4400" dirty="0">
              <a:latin typeface="Calibri" pitchFamily="34" charset="0"/>
            </a:endParaRPr>
          </a:p>
        </p:txBody>
      </p:sp>
      <p:sp>
        <p:nvSpPr>
          <p:cNvPr id="10" name="Title 3"/>
          <p:cNvSpPr txBox="1">
            <a:spLocks/>
          </p:cNvSpPr>
          <p:nvPr/>
        </p:nvSpPr>
        <p:spPr bwMode="auto">
          <a:xfrm>
            <a:off x="1066800" y="39624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1"/>
                </a:solidFill>
                <a:effectLst/>
                <a:uLnTx/>
                <a:uFillTx/>
                <a:latin typeface="Calibri" pitchFamily="34" charset="0"/>
                <a:ea typeface="+mj-ea"/>
                <a:cs typeface="+mj-cs"/>
              </a:rPr>
              <a:t>Reserve/emergency slots are managed by DBHDS.</a:t>
            </a:r>
            <a:endParaRPr kumimoji="0" lang="en-US" sz="3800" b="0"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12" name="Picture 11" descr="DBHDS_Logo_Web_062014.png"/>
          <p:cNvPicPr>
            <a:picLocks noChangeAspect="1"/>
          </p:cNvPicPr>
          <p:nvPr/>
        </p:nvPicPr>
        <p:blipFill>
          <a:blip r:embed="rId3" cstate="print"/>
          <a:stretch>
            <a:fillRect/>
          </a:stretch>
        </p:blipFill>
        <p:spPr>
          <a:xfrm>
            <a:off x="3962400" y="5334000"/>
            <a:ext cx="908286" cy="908286"/>
          </a:xfrm>
          <a:prstGeom prst="rect">
            <a:avLst/>
          </a:prstGeom>
        </p:spPr>
      </p:pic>
      <p:sp>
        <p:nvSpPr>
          <p:cNvPr id="5" name="Title 3"/>
          <p:cNvSpPr txBox="1">
            <a:spLocks/>
          </p:cNvSpPr>
          <p:nvPr/>
        </p:nvSpPr>
        <p:spPr bwMode="auto">
          <a:xfrm>
            <a:off x="1066800" y="24384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85000" lnSpcReduction="2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1"/>
                </a:solidFill>
                <a:effectLst/>
                <a:uLnTx/>
                <a:uFillTx/>
                <a:latin typeface="Calibri" pitchFamily="34" charset="0"/>
                <a:ea typeface="+mj-ea"/>
                <a:cs typeface="+mj-cs"/>
              </a:rPr>
              <a:t>Reserve slots support emergencies and movement</a:t>
            </a:r>
            <a:r>
              <a:rPr kumimoji="0" lang="en-US" sz="3800" b="0" i="0" u="none" strike="noStrike" kern="0" cap="none" spc="0" normalizeH="0" noProof="0" dirty="0" smtClean="0">
                <a:ln>
                  <a:noFill/>
                </a:ln>
                <a:solidFill>
                  <a:schemeClr val="tx1"/>
                </a:solidFill>
                <a:effectLst/>
                <a:uLnTx/>
                <a:uFillTx/>
                <a:latin typeface="Calibri" pitchFamily="34" charset="0"/>
                <a:ea typeface="+mj-ea"/>
                <a:cs typeface="+mj-cs"/>
              </a:rPr>
              <a:t> between the waivers. </a:t>
            </a:r>
            <a:endParaRPr kumimoji="0" lang="en-US" sz="38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9" name="Rectangle 1"/>
          <p:cNvSpPr>
            <a:spLocks noChangeArrowheads="1"/>
          </p:cNvSpPr>
          <p:nvPr/>
        </p:nvSpPr>
        <p:spPr bwMode="auto">
          <a:xfrm>
            <a:off x="228600" y="1647111"/>
            <a:ext cx="89154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Emergency Criteria:</a:t>
            </a:r>
            <a:r>
              <a:rPr kumimoji="0" lang="en-US"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2400" b="0" i="0" u="none" strike="noStrike" cap="none" normalizeH="0" baseline="0" dirty="0" smtClean="0">
              <a:ln>
                <a:noFill/>
              </a:ln>
              <a:solidFill>
                <a:schemeClr val="tx1"/>
              </a:solidFill>
              <a:effectLst/>
              <a:latin typeface="Calibri"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CPS or APS</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has substantiated abuse/neglect against the primary caregiver and has removed the individual from the home; or for adults, where abuse/neglect has not been substantiated but corroborating information from other sources (agencies) indicate there is an inherent risk present. There are no other caregivers available to provide support services to the individual.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sz="2400" b="0" i="0" u="none" strike="noStrike" cap="none" normalizeH="0" baseline="0" dirty="0" smtClean="0">
              <a:ln>
                <a:noFill/>
              </a:ln>
              <a:solidFill>
                <a:schemeClr val="tx1"/>
              </a:solidFill>
              <a:effectLst/>
              <a:latin typeface="Calibri" pitchFamily="34" charset="0"/>
              <a:cs typeface="Arial" pitchFamily="34" charset="0"/>
            </a:endParaRPr>
          </a:p>
          <a:p>
            <a:pPr marL="292100" marR="0" lvl="0" indent="-292100" algn="l" defTabSz="914400" rtl="0" eaLnBrk="0" fontAlgn="base" latinLnBrk="0" hangingPunct="0">
              <a:lnSpc>
                <a:spcPct val="10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Death of primary caregiver and/or lack of alternate caregiver coupled with the individual’s inability to care for him/herself and danger to self or others without supports.</a:t>
            </a:r>
            <a:endParaRPr kumimoji="0" lang="en-US" sz="2400" b="0" i="0" u="none" strike="noStrike" cap="none" normalizeH="0" baseline="0" dirty="0" smtClean="0">
              <a:ln>
                <a:noFill/>
              </a:ln>
              <a:solidFill>
                <a:schemeClr val="tx1"/>
              </a:solidFill>
              <a:effectLst/>
              <a:latin typeface="Calibri" pitchFamily="34" charset="0"/>
              <a:cs typeface="Arial" pitchFamily="34" charset="0"/>
            </a:endParaRPr>
          </a:p>
        </p:txBody>
      </p:sp>
      <p:sp>
        <p:nvSpPr>
          <p:cNvPr id="6" name="Title 3"/>
          <p:cNvSpPr>
            <a:spLocks noGrp="1"/>
          </p:cNvSpPr>
          <p:nvPr>
            <p:ph type="title"/>
          </p:nvPr>
        </p:nvSpPr>
        <p:spPr>
          <a:xfrm>
            <a:off x="2057400" y="228600"/>
            <a:ext cx="6858000" cy="944563"/>
          </a:xfrm>
        </p:spPr>
        <p:txBody>
          <a:bodyPr>
            <a:normAutofit/>
          </a:bodyPr>
          <a:lstStyle/>
          <a:p>
            <a:r>
              <a:rPr lang="en-US" sz="4400" dirty="0" smtClean="0">
                <a:latin typeface="Calibri" pitchFamily="34" charset="0"/>
              </a:rPr>
              <a:t>Reserve/Emergency Slots</a:t>
            </a:r>
            <a:endParaRPr lang="en-US" sz="44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42369">
                                            <p:txEl>
                                              <p:pRg st="4" end="4"/>
                                            </p:txEl>
                                          </p:spTgt>
                                        </p:tgtEl>
                                        <p:attrNameLst>
                                          <p:attrName>style.visibility</p:attrName>
                                        </p:attrNameLst>
                                      </p:cBhvr>
                                      <p:to>
                                        <p:strVal val="visible"/>
                                      </p:to>
                                    </p:set>
                                    <p:animEffect transition="in" filter="fade">
                                      <p:cBhvr>
                                        <p:cTn id="7" dur="1000"/>
                                        <p:tgtEl>
                                          <p:spTgt spid="442369">
                                            <p:txEl>
                                              <p:pRg st="4" end="4"/>
                                            </p:txEl>
                                          </p:spTgt>
                                        </p:tgtEl>
                                      </p:cBhvr>
                                    </p:animEffect>
                                    <p:anim calcmode="lin" valueType="num">
                                      <p:cBhvr>
                                        <p:cTn id="8" dur="1000" fill="hold"/>
                                        <p:tgtEl>
                                          <p:spTgt spid="44236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4236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990600" y="1752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2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a:ln>
                  <a:noFill/>
                </a:ln>
                <a:solidFill>
                  <a:schemeClr val="tx1"/>
                </a:solidFill>
                <a:effectLst/>
                <a:uLnTx/>
                <a:uFillTx/>
                <a:latin typeface="Calibri" pitchFamily="34" charset="0"/>
                <a:ea typeface="+mj-ea"/>
                <a:cs typeface="+mj-cs"/>
              </a:rPr>
              <a:t>The CMS HCBS</a:t>
            </a:r>
            <a:r>
              <a:rPr kumimoji="0" lang="en-US" sz="3800" b="0" i="0" u="none" strike="noStrike" kern="0" cap="none" spc="0" normalizeH="0" noProof="0" dirty="0">
                <a:ln>
                  <a:noFill/>
                </a:ln>
                <a:solidFill>
                  <a:schemeClr val="tx1"/>
                </a:solidFill>
                <a:effectLst/>
                <a:uLnTx/>
                <a:uFillTx/>
                <a:latin typeface="Calibri" pitchFamily="34" charset="0"/>
                <a:ea typeface="+mj-ea"/>
                <a:cs typeface="+mj-cs"/>
              </a:rPr>
              <a:t> Settings Regulations</a:t>
            </a:r>
            <a:endParaRPr kumimoji="0" lang="en-US" sz="3800" b="0"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5" name="Picture 4" descr="Winchester_Symphony_House_Front_1.jpg"/>
          <p:cNvPicPr>
            <a:picLocks noChangeAspect="1"/>
          </p:cNvPicPr>
          <p:nvPr/>
        </p:nvPicPr>
        <p:blipFill>
          <a:blip r:embed="rId3" cstate="print"/>
          <a:stretch>
            <a:fillRect/>
          </a:stretch>
        </p:blipFill>
        <p:spPr>
          <a:xfrm>
            <a:off x="2362200" y="2971800"/>
            <a:ext cx="4419600" cy="2877344"/>
          </a:xfrm>
          <a:prstGeom prst="rect">
            <a:avLst/>
          </a:prstGeom>
        </p:spPr>
      </p:pic>
    </p:spTree>
    <p:extLst>
      <p:ext uri="{BB962C8B-B14F-4D97-AF65-F5344CB8AC3E}">
        <p14:creationId xmlns="" xmlns:p14="http://schemas.microsoft.com/office/powerpoint/2010/main" val="428286420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52400" y="1676400"/>
            <a:ext cx="8797062" cy="3719512"/>
          </a:xfrm>
          <a:prstGeom prst="rect">
            <a:avLst/>
          </a:prstGeom>
          <a:noFill/>
          <a:ln w="9525">
            <a:noFill/>
            <a:miter lim="800000"/>
            <a:headEnd/>
            <a:tailEnd/>
          </a:ln>
        </p:spPr>
      </p:pic>
      <p:sp>
        <p:nvSpPr>
          <p:cNvPr id="6" name="TextBox 5"/>
          <p:cNvSpPr txBox="1"/>
          <p:nvPr/>
        </p:nvSpPr>
        <p:spPr>
          <a:xfrm>
            <a:off x="1" y="6172200"/>
            <a:ext cx="9144000" cy="861774"/>
          </a:xfrm>
          <a:prstGeom prst="rect">
            <a:avLst/>
          </a:prstGeom>
          <a:noFill/>
        </p:spPr>
        <p:txBody>
          <a:bodyPr wrap="square" rtlCol="0">
            <a:spAutoFit/>
          </a:bodyPr>
          <a:lstStyle/>
          <a:p>
            <a:r>
              <a:rPr lang="en-US" sz="2000" dirty="0">
                <a:solidFill>
                  <a:schemeClr val="tx1"/>
                </a:solidFill>
                <a:latin typeface="Calibri" pitchFamily="34" charset="0"/>
              </a:rPr>
              <a:t>Michelle “Shelli” Reynolds, PhD - UMKC – Institute for Human Development</a:t>
            </a:r>
          </a:p>
          <a:p>
            <a:endParaRPr lang="en-US" sz="2000" dirty="0">
              <a:solidFill>
                <a:schemeClr val="tx1"/>
              </a:solidFill>
              <a:latin typeface="Calibri" pitchFamily="34" charset="0"/>
            </a:endParaRPr>
          </a:p>
        </p:txBody>
      </p:sp>
      <p:sp>
        <p:nvSpPr>
          <p:cNvPr id="5"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spcBef>
                <a:spcPct val="0"/>
              </a:spcBef>
              <a:defRPr/>
            </a:pPr>
            <a:r>
              <a:rPr lang="en-US" sz="3600" kern="0" dirty="0">
                <a:latin typeface="Calibri" pitchFamily="34" charset="0"/>
              </a:rPr>
              <a:t>CMS HCBS Settings Regulations</a:t>
            </a:r>
          </a:p>
        </p:txBody>
      </p:sp>
    </p:spTree>
    <p:extLst>
      <p:ext uri="{BB962C8B-B14F-4D97-AF65-F5344CB8AC3E}">
        <p14:creationId xmlns="" xmlns:p14="http://schemas.microsoft.com/office/powerpoint/2010/main" val="163682879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4129" name="Rectangle 1"/>
          <p:cNvSpPr>
            <a:spLocks noChangeArrowheads="1"/>
          </p:cNvSpPr>
          <p:nvPr/>
        </p:nvSpPr>
        <p:spPr bwMode="auto">
          <a:xfrm>
            <a:off x="304800" y="1676400"/>
            <a:ext cx="8077200"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eaLnBrk="0" hangingPunct="0">
              <a:spcBef>
                <a:spcPct val="0"/>
              </a:spcBef>
            </a:pPr>
            <a:r>
              <a:rPr lang="en-US" sz="2800" b="1" dirty="0">
                <a:solidFill>
                  <a:srgbClr val="000000"/>
                </a:solidFill>
                <a:latin typeface="Calibri" pitchFamily="34" charset="0"/>
                <a:ea typeface="Calibri" pitchFamily="34" charset="0"/>
                <a:cs typeface="Times New Roman" pitchFamily="18" charset="0"/>
              </a:rPr>
              <a:t>Background</a:t>
            </a:r>
            <a:endParaRPr lang="en-US" sz="3600" b="1" dirty="0">
              <a:solidFill>
                <a:srgbClr val="000000"/>
              </a:solidFill>
              <a:latin typeface="Calibri" pitchFamily="34" charset="0"/>
              <a:ea typeface="Calibri" pitchFamily="34" charset="0"/>
              <a:cs typeface="Times New Roman" pitchFamily="18" charset="0"/>
            </a:endParaRPr>
          </a:p>
          <a:p>
            <a:pPr algn="l" eaLnBrk="0" hangingPunct="0">
              <a:spcBef>
                <a:spcPct val="0"/>
              </a:spcBef>
            </a:pPr>
            <a:endParaRPr lang="en-US" sz="1400" dirty="0">
              <a:solidFill>
                <a:srgbClr val="000000"/>
              </a:solidFill>
              <a:latin typeface="Calibri" pitchFamily="34" charset="0"/>
              <a:cs typeface="Arial" pitchFamily="34" charset="0"/>
            </a:endParaRPr>
          </a:p>
          <a:p>
            <a:pPr algn="l" eaLnBrk="0" hangingPunct="0">
              <a:spcBef>
                <a:spcPct val="0"/>
              </a:spcBef>
            </a:pPr>
            <a:r>
              <a:rPr lang="en-US" sz="2600" dirty="0">
                <a:solidFill>
                  <a:srgbClr val="000000"/>
                </a:solidFill>
                <a:latin typeface="Calibri" pitchFamily="34" charset="0"/>
                <a:ea typeface="Calibri" pitchFamily="34" charset="0"/>
                <a:cs typeface="Times New Roman" pitchFamily="18" charset="0"/>
              </a:rPr>
              <a:t>The Home and Community-Based Services (HCBS) settings regulations (previously known as the “Final Rule”) were published in the Federal Register on January 16, 2014; they became effective March 17, 2014.</a:t>
            </a:r>
          </a:p>
          <a:p>
            <a:pPr algn="l" eaLnBrk="0" hangingPunct="0">
              <a:spcBef>
                <a:spcPct val="0"/>
              </a:spcBef>
            </a:pPr>
            <a:endParaRPr lang="en-US" sz="2600" dirty="0">
              <a:solidFill>
                <a:srgbClr val="000000"/>
              </a:solidFill>
              <a:latin typeface="Calibri" pitchFamily="34" charset="0"/>
              <a:cs typeface="Arial" pitchFamily="34" charset="0"/>
            </a:endParaRPr>
          </a:p>
          <a:p>
            <a:pPr marL="228600" indent="-228600" algn="l" eaLnBrk="0" hangingPunct="0">
              <a:spcBef>
                <a:spcPct val="0"/>
              </a:spcBef>
            </a:pPr>
            <a:r>
              <a:rPr lang="en-US" sz="2600" dirty="0">
                <a:solidFill>
                  <a:srgbClr val="000000"/>
                </a:solidFill>
                <a:latin typeface="Calibri" pitchFamily="34" charset="0"/>
                <a:ea typeface="Calibri" pitchFamily="34" charset="0"/>
                <a:cs typeface="Times New Roman" pitchFamily="18" charset="0"/>
              </a:rPr>
              <a:t>• Designed to enhance the quality of HCBS, provide additional protections, and ensure full access to the benefits of community living. </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34598337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4129">
                                            <p:txEl>
                                              <p:pRg st="4" end="4"/>
                                            </p:txEl>
                                          </p:spTgt>
                                        </p:tgtEl>
                                        <p:attrNameLst>
                                          <p:attrName>style.visibility</p:attrName>
                                        </p:attrNameLst>
                                      </p:cBhvr>
                                      <p:to>
                                        <p:strVal val="visible"/>
                                      </p:to>
                                    </p:set>
                                    <p:animEffect transition="in" filter="fade">
                                      <p:cBhvr>
                                        <p:cTn id="7" dur="1000"/>
                                        <p:tgtEl>
                                          <p:spTgt spid="304129">
                                            <p:txEl>
                                              <p:pRg st="4" end="4"/>
                                            </p:txEl>
                                          </p:spTgt>
                                        </p:tgtEl>
                                      </p:cBhvr>
                                    </p:animEffect>
                                    <p:anim calcmode="lin" valueType="num">
                                      <p:cBhvr>
                                        <p:cTn id="8" dur="1000" fill="hold"/>
                                        <p:tgtEl>
                                          <p:spTgt spid="304129">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0412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 name="Rectangle 2"/>
          <p:cNvSpPr/>
          <p:nvPr/>
        </p:nvSpPr>
        <p:spPr>
          <a:xfrm>
            <a:off x="228600" y="1600200"/>
            <a:ext cx="8686800" cy="4247317"/>
          </a:xfrm>
          <a:prstGeom prst="rect">
            <a:avLst/>
          </a:prstGeom>
        </p:spPr>
        <p:txBody>
          <a:bodyPr wrap="square">
            <a:spAutoFit/>
          </a:bodyPr>
          <a:lstStyle/>
          <a:p>
            <a:pPr algn="l"/>
            <a:r>
              <a:rPr lang="en-US" sz="3200" b="1" dirty="0">
                <a:solidFill>
                  <a:srgbClr val="000000"/>
                </a:solidFill>
                <a:latin typeface="Calibri" pitchFamily="34" charset="0"/>
              </a:rPr>
              <a:t>Background (cont’d)</a:t>
            </a:r>
            <a:r>
              <a:rPr lang="en-US" sz="3200" dirty="0">
                <a:solidFill>
                  <a:srgbClr val="000000"/>
                </a:solidFill>
                <a:latin typeface="Calibri" pitchFamily="34" charset="0"/>
              </a:rPr>
              <a:t> </a:t>
            </a:r>
          </a:p>
          <a:p>
            <a:pPr algn="l"/>
            <a:r>
              <a:rPr lang="en-US" sz="2800" dirty="0">
                <a:solidFill>
                  <a:srgbClr val="000000"/>
                </a:solidFill>
                <a:latin typeface="Calibri" pitchFamily="34" charset="0"/>
              </a:rPr>
              <a:t>Establish requirements for the qualities of settings where individuals live and/or receive Medicaid-reimbursable HCBS services. </a:t>
            </a:r>
          </a:p>
          <a:p>
            <a:pPr algn="l"/>
            <a:r>
              <a:rPr lang="en-US" sz="2800" dirty="0">
                <a:solidFill>
                  <a:srgbClr val="000000"/>
                </a:solidFill>
                <a:latin typeface="Calibri" pitchFamily="34" charset="0"/>
              </a:rPr>
              <a:t>• Focus on the quality of individuals’ experiences.</a:t>
            </a:r>
          </a:p>
          <a:p>
            <a:pPr marL="228600" indent="-228600" algn="l"/>
            <a:r>
              <a:rPr lang="en-US" sz="2800" dirty="0">
                <a:solidFill>
                  <a:srgbClr val="000000"/>
                </a:solidFill>
                <a:latin typeface="Calibri" pitchFamily="34" charset="0"/>
              </a:rPr>
              <a:t>• The intent is that individuals receiving Medicaid-funded HCBS have services that protect individual choice and promote community integration. </a:t>
            </a:r>
          </a:p>
        </p:txBody>
      </p:sp>
    </p:spTree>
    <p:extLst>
      <p:ext uri="{BB962C8B-B14F-4D97-AF65-F5344CB8AC3E}">
        <p14:creationId xmlns="" xmlns:p14="http://schemas.microsoft.com/office/powerpoint/2010/main" val="2978433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2081" name="Rectangle 1"/>
          <p:cNvSpPr>
            <a:spLocks noChangeArrowheads="1"/>
          </p:cNvSpPr>
          <p:nvPr/>
        </p:nvSpPr>
        <p:spPr bwMode="auto">
          <a:xfrm>
            <a:off x="304800" y="1384757"/>
            <a:ext cx="830580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3200" b="1" dirty="0">
                <a:solidFill>
                  <a:srgbClr val="000000"/>
                </a:solidFill>
                <a:latin typeface="Calibri" pitchFamily="34" charset="0"/>
                <a:ea typeface="Calibri" pitchFamily="34" charset="0"/>
                <a:cs typeface="Times New Roman" pitchFamily="18" charset="0"/>
              </a:rPr>
              <a:t>Background (cont’d)</a:t>
            </a:r>
          </a:p>
          <a:p>
            <a:pPr algn="l">
              <a:spcBef>
                <a:spcPct val="0"/>
              </a:spcBef>
            </a:pPr>
            <a:endParaRPr lang="en-US" sz="800" dirty="0">
              <a:solidFill>
                <a:srgbClr val="000000"/>
              </a:solidFill>
              <a:latin typeface="Calibri" pitchFamily="34" charset="0"/>
              <a:cs typeface="Arial" pitchFamily="34" charset="0"/>
            </a:endParaRPr>
          </a:p>
          <a:p>
            <a:pPr algn="l" eaLnBrk="0" hangingPunct="0">
              <a:spcBef>
                <a:spcPct val="0"/>
              </a:spcBef>
            </a:pPr>
            <a:r>
              <a:rPr lang="en-US" sz="2400" dirty="0">
                <a:solidFill>
                  <a:srgbClr val="000000"/>
                </a:solidFill>
                <a:latin typeface="Calibri" pitchFamily="34" charset="0"/>
                <a:ea typeface="Calibri" pitchFamily="34" charset="0"/>
                <a:cs typeface="Times New Roman" pitchFamily="18" charset="0"/>
              </a:rPr>
              <a:t>Any residential or non-residential setting where individuals live and/or receive HCBS must have the following five qualities: </a:t>
            </a:r>
          </a:p>
          <a:p>
            <a:pPr algn="l" eaLnBrk="0" hangingPunct="0">
              <a:spcBef>
                <a:spcPct val="0"/>
              </a:spcBef>
            </a:pPr>
            <a:endParaRPr lang="en-US" sz="800" dirty="0">
              <a:solidFill>
                <a:srgbClr val="000000"/>
              </a:solidFill>
              <a:latin typeface="Calibri" pitchFamily="34" charset="0"/>
              <a:cs typeface="Arial" pitchFamily="34" charset="0"/>
            </a:endParaRPr>
          </a:p>
          <a:p>
            <a:pPr marL="457200" indent="-457200" algn="l" eaLnBrk="0" hangingPunct="0">
              <a:spcBef>
                <a:spcPct val="0"/>
              </a:spcBef>
              <a:buFont typeface="+mj-lt"/>
              <a:buAutoNum type="arabicPeriod"/>
            </a:pPr>
            <a:r>
              <a:rPr lang="en-US" sz="2400" dirty="0">
                <a:solidFill>
                  <a:srgbClr val="000000"/>
                </a:solidFill>
                <a:latin typeface="Calibri" pitchFamily="34" charset="0"/>
                <a:ea typeface="Calibri" pitchFamily="34" charset="0"/>
                <a:cs typeface="Times New Roman" pitchFamily="18" charset="0"/>
              </a:rPr>
              <a:t>Integrated in and support full access of individuals to the  greater community</a:t>
            </a:r>
            <a:endParaRPr lang="en-US" sz="2400" strike="sngStrike" dirty="0">
              <a:solidFill>
                <a:srgbClr val="000000"/>
              </a:solidFill>
              <a:latin typeface="Calibri" pitchFamily="34" charset="0"/>
              <a:ea typeface="Calibri" pitchFamily="34" charset="0"/>
              <a:cs typeface="Times New Roman" pitchFamily="18" charset="0"/>
            </a:endParaRPr>
          </a:p>
          <a:p>
            <a:pPr algn="l" eaLnBrk="0" hangingPunct="0">
              <a:spcBef>
                <a:spcPct val="0"/>
              </a:spcBef>
              <a:buFontTx/>
              <a:buChar char="•"/>
            </a:pPr>
            <a:endParaRPr lang="en-US" sz="800" dirty="0">
              <a:solidFill>
                <a:srgbClr val="000000"/>
              </a:solidFill>
              <a:latin typeface="Calibri" pitchFamily="34" charset="0"/>
              <a:cs typeface="Arial" pitchFamily="34" charset="0"/>
            </a:endParaRPr>
          </a:p>
          <a:p>
            <a:pPr marL="914400" lvl="1" indent="-457200" algn="l" eaLnBrk="0" hangingPunct="0">
              <a:spcBef>
                <a:spcPct val="0"/>
              </a:spcBef>
              <a:buFont typeface="Arial" pitchFamily="34" charset="0"/>
              <a:buChar char="•"/>
            </a:pPr>
            <a:r>
              <a:rPr lang="en-US" sz="2400" dirty="0">
                <a:solidFill>
                  <a:srgbClr val="000000"/>
                </a:solidFill>
                <a:latin typeface="Calibri" pitchFamily="34" charset="0"/>
                <a:ea typeface="Calibri" pitchFamily="34" charset="0"/>
                <a:cs typeface="Times New Roman" pitchFamily="18" charset="0"/>
              </a:rPr>
              <a:t>Provide opportunities to seek employment, work in competitive integrated settings, engage in community life, control personal resources, and </a:t>
            </a:r>
          </a:p>
          <a:p>
            <a:pPr algn="l" eaLnBrk="0" hangingPunct="0">
              <a:spcBef>
                <a:spcPct val="0"/>
              </a:spcBef>
              <a:buFontTx/>
              <a:buChar char="•"/>
            </a:pPr>
            <a:endParaRPr lang="en-US" sz="800" dirty="0">
              <a:solidFill>
                <a:srgbClr val="000000"/>
              </a:solidFill>
              <a:latin typeface="Calibri" pitchFamily="34" charset="0"/>
              <a:cs typeface="Arial" pitchFamily="34" charset="0"/>
            </a:endParaRPr>
          </a:p>
          <a:p>
            <a:pPr marL="914400" lvl="1" indent="-457200" algn="l" eaLnBrk="0" hangingPunct="0">
              <a:spcBef>
                <a:spcPct val="0"/>
              </a:spcBef>
              <a:buFont typeface="Arial" pitchFamily="34" charset="0"/>
              <a:buChar char="•"/>
            </a:pPr>
            <a:r>
              <a:rPr lang="en-US" sz="2400" dirty="0">
                <a:solidFill>
                  <a:srgbClr val="000000"/>
                </a:solidFill>
                <a:latin typeface="Calibri" pitchFamily="34" charset="0"/>
                <a:ea typeface="Calibri" pitchFamily="34" charset="0"/>
                <a:cs typeface="Times New Roman" pitchFamily="18" charset="0"/>
              </a:rPr>
              <a:t>Ensure that individuals receive services in the community, to the same degree of access as individuals not receiving HCBS. </a:t>
            </a:r>
            <a:endParaRPr lang="en-US" sz="18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231564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2081">
                                            <p:txEl>
                                              <p:pRg st="6" end="6"/>
                                            </p:txEl>
                                          </p:spTgt>
                                        </p:tgtEl>
                                        <p:attrNameLst>
                                          <p:attrName>style.visibility</p:attrName>
                                        </p:attrNameLst>
                                      </p:cBhvr>
                                      <p:to>
                                        <p:strVal val="visible"/>
                                      </p:to>
                                    </p:set>
                                    <p:animEffect transition="in" filter="fade">
                                      <p:cBhvr>
                                        <p:cTn id="7" dur="1000"/>
                                        <p:tgtEl>
                                          <p:spTgt spid="302081">
                                            <p:txEl>
                                              <p:pRg st="6" end="6"/>
                                            </p:txEl>
                                          </p:spTgt>
                                        </p:tgtEl>
                                      </p:cBhvr>
                                    </p:animEffect>
                                    <p:anim calcmode="lin" valueType="num">
                                      <p:cBhvr>
                                        <p:cTn id="8" dur="1000" fill="hold"/>
                                        <p:tgtEl>
                                          <p:spTgt spid="302081">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02081">
                                            <p:txEl>
                                              <p:pRg st="6" end="6"/>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2081">
                                            <p:txEl>
                                              <p:pRg st="8" end="8"/>
                                            </p:txEl>
                                          </p:spTgt>
                                        </p:tgtEl>
                                        <p:attrNameLst>
                                          <p:attrName>style.visibility</p:attrName>
                                        </p:attrNameLst>
                                      </p:cBhvr>
                                      <p:to>
                                        <p:strVal val="visible"/>
                                      </p:to>
                                    </p:set>
                                    <p:animEffect transition="in" filter="fade">
                                      <p:cBhvr>
                                        <p:cTn id="12" dur="1000"/>
                                        <p:tgtEl>
                                          <p:spTgt spid="302081">
                                            <p:txEl>
                                              <p:pRg st="8" end="8"/>
                                            </p:txEl>
                                          </p:spTgt>
                                        </p:tgtEl>
                                      </p:cBhvr>
                                    </p:animEffect>
                                    <p:anim calcmode="lin" valueType="num">
                                      <p:cBhvr>
                                        <p:cTn id="13" dur="1000" fill="hold"/>
                                        <p:tgtEl>
                                          <p:spTgt spid="302081">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30208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12321" name="Rectangle 1"/>
          <p:cNvSpPr>
            <a:spLocks noChangeArrowheads="1"/>
          </p:cNvSpPr>
          <p:nvPr/>
        </p:nvSpPr>
        <p:spPr bwMode="auto">
          <a:xfrm>
            <a:off x="457200" y="1621797"/>
            <a:ext cx="8305800"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3200" b="1" dirty="0">
                <a:solidFill>
                  <a:srgbClr val="000000"/>
                </a:solidFill>
                <a:latin typeface="Calibri" pitchFamily="34" charset="0"/>
                <a:ea typeface="Calibri" pitchFamily="34" charset="0"/>
                <a:cs typeface="Times New Roman" pitchFamily="18" charset="0"/>
              </a:rPr>
              <a:t>Background (cont’d)</a:t>
            </a:r>
          </a:p>
          <a:p>
            <a:pPr algn="l">
              <a:spcBef>
                <a:spcPct val="0"/>
              </a:spcBef>
            </a:pPr>
            <a:endParaRPr lang="en-US" sz="1100" dirty="0">
              <a:solidFill>
                <a:srgbClr val="000000"/>
              </a:solidFill>
              <a:latin typeface="Calibri" pitchFamily="34" charset="0"/>
              <a:cs typeface="Arial" pitchFamily="34" charset="0"/>
            </a:endParaRPr>
          </a:p>
          <a:p>
            <a:pPr marL="514350" indent="-514350" algn="l" eaLnBrk="0" hangingPunct="0">
              <a:spcBef>
                <a:spcPct val="0"/>
              </a:spcBef>
              <a:buFont typeface="+mj-lt"/>
              <a:buAutoNum type="arabicPeriod" startAt="2"/>
            </a:pPr>
            <a:r>
              <a:rPr lang="en-US" sz="2800" dirty="0">
                <a:solidFill>
                  <a:srgbClr val="000000"/>
                </a:solidFill>
                <a:latin typeface="Calibri" pitchFamily="34" charset="0"/>
                <a:ea typeface="Calibri" pitchFamily="34" charset="0"/>
                <a:cs typeface="Times New Roman" pitchFamily="18" charset="0"/>
              </a:rPr>
              <a:t>Selected by the individual from among setting options including non-disability specific settings and options for a private unit in a residential setting. </a:t>
            </a:r>
          </a:p>
          <a:p>
            <a:pPr marL="292100" indent="-292100" algn="l" eaLnBrk="0" hangingPunct="0">
              <a:spcBef>
                <a:spcPct val="0"/>
              </a:spcBef>
              <a:buFontTx/>
              <a:buChar char="•"/>
            </a:pPr>
            <a:endParaRPr lang="en-US" sz="1400" dirty="0">
              <a:solidFill>
                <a:srgbClr val="000000"/>
              </a:solidFill>
              <a:latin typeface="Calibri" pitchFamily="34" charset="0"/>
              <a:cs typeface="Arial" pitchFamily="34" charset="0"/>
            </a:endParaRPr>
          </a:p>
          <a:p>
            <a:pPr marL="971550" lvl="1" indent="-514350" algn="l" eaLnBrk="0" hangingPunct="0">
              <a:spcBef>
                <a:spcPct val="0"/>
              </a:spcBef>
              <a:buFont typeface="Arial" pitchFamily="34" charset="0"/>
              <a:buChar char="•"/>
            </a:pPr>
            <a:r>
              <a:rPr lang="en-US" sz="2800" dirty="0">
                <a:solidFill>
                  <a:srgbClr val="000000"/>
                </a:solidFill>
                <a:latin typeface="Calibri" pitchFamily="34" charset="0"/>
                <a:ea typeface="Calibri" pitchFamily="34" charset="0"/>
                <a:cs typeface="Times New Roman" pitchFamily="18" charset="0"/>
              </a:rPr>
              <a:t>Person-centered service plans document the options based on the individual’s needs, preferences, and for residential settings, resources available for room and board. </a:t>
            </a:r>
            <a:endParaRPr lang="en-US" sz="28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1083630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2321">
                                            <p:txEl>
                                              <p:pRg st="4" end="4"/>
                                            </p:txEl>
                                          </p:spTgt>
                                        </p:tgtEl>
                                        <p:attrNameLst>
                                          <p:attrName>style.visibility</p:attrName>
                                        </p:attrNameLst>
                                      </p:cBhvr>
                                      <p:to>
                                        <p:strVal val="visible"/>
                                      </p:to>
                                    </p:set>
                                    <p:animEffect transition="in" filter="fade">
                                      <p:cBhvr>
                                        <p:cTn id="7" dur="1000"/>
                                        <p:tgtEl>
                                          <p:spTgt spid="312321">
                                            <p:txEl>
                                              <p:pRg st="4" end="4"/>
                                            </p:txEl>
                                          </p:spTgt>
                                        </p:tgtEl>
                                      </p:cBhvr>
                                    </p:animEffect>
                                    <p:anim calcmode="lin" valueType="num">
                                      <p:cBhvr>
                                        <p:cTn id="8" dur="1000" fill="hold"/>
                                        <p:tgtEl>
                                          <p:spTgt spid="31232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123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819400"/>
            <a:ext cx="8458200" cy="1384995"/>
          </a:xfrm>
          <a:prstGeom prst="rect">
            <a:avLst/>
          </a:prstGeom>
          <a:noFill/>
        </p:spPr>
        <p:txBody>
          <a:bodyPr wrap="square" rtlCol="0">
            <a:spAutoFit/>
          </a:bodyPr>
          <a:lstStyle/>
          <a:p>
            <a:pPr marL="231775" indent="-231775" algn="l">
              <a:spcBef>
                <a:spcPts val="0"/>
              </a:spcBef>
              <a:buFont typeface="Arial" pitchFamily="34" charset="0"/>
              <a:buChar char="•"/>
            </a:pPr>
            <a:r>
              <a:rPr lang="en-US" sz="2400" dirty="0">
                <a:solidFill>
                  <a:schemeClr val="tx1"/>
                </a:solidFill>
                <a:latin typeface="Calibri" pitchFamily="34" charset="0"/>
              </a:rPr>
              <a:t>Updated orientation manual to include health risks and related staff </a:t>
            </a:r>
            <a:r>
              <a:rPr lang="en-US" sz="2400" dirty="0" smtClean="0">
                <a:solidFill>
                  <a:schemeClr val="tx1"/>
                </a:solidFill>
                <a:latin typeface="Calibri" pitchFamily="34" charset="0"/>
              </a:rPr>
              <a:t>competencies </a:t>
            </a:r>
            <a:endParaRPr lang="en-US" sz="2400" dirty="0">
              <a:solidFill>
                <a:srgbClr val="FF0000"/>
              </a:solidFill>
              <a:latin typeface="Calibri" pitchFamily="34" charset="0"/>
            </a:endParaRPr>
          </a:p>
          <a:p>
            <a:pPr algn="l">
              <a:spcBef>
                <a:spcPts val="0"/>
              </a:spcBef>
            </a:pPr>
            <a:endParaRPr lang="en-US" sz="1100" dirty="0">
              <a:solidFill>
                <a:schemeClr val="tx1"/>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Behavioral and Autism Competencies currently available</a:t>
            </a:r>
          </a:p>
        </p:txBody>
      </p:sp>
      <p:sp>
        <p:nvSpPr>
          <p:cNvPr id="10"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pic>
        <p:nvPicPr>
          <p:cNvPr id="1026" name="Picture 2"/>
          <p:cNvPicPr>
            <a:picLocks noChangeAspect="1" noChangeArrowheads="1"/>
          </p:cNvPicPr>
          <p:nvPr/>
        </p:nvPicPr>
        <p:blipFill>
          <a:blip r:embed="rId3" cstate="print"/>
          <a:srcRect/>
          <a:stretch>
            <a:fillRect/>
          </a:stretch>
        </p:blipFill>
        <p:spPr bwMode="auto">
          <a:xfrm>
            <a:off x="304800" y="4389895"/>
            <a:ext cx="8534400" cy="2468105"/>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bwMode="auto">
          <a:xfrm>
            <a:off x="609600" y="1600200"/>
            <a:ext cx="8077200" cy="1066800"/>
          </a:xfrm>
          <a:prstGeom prst="roundRect">
            <a:avLst/>
          </a:prstGeom>
          <a:solidFill>
            <a:srgbClr val="0B2D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lang="en-US" dirty="0">
                <a:latin typeface="Calibri" pitchFamily="34" charset="0"/>
              </a:rPr>
              <a:t>Beginning J</a:t>
            </a:r>
            <a:r>
              <a:rPr kumimoji="0" lang="en-US" sz="3800" b="0" i="0" u="none" strike="noStrike" cap="none" normalizeH="0" baseline="0" dirty="0">
                <a:ln>
                  <a:noFill/>
                </a:ln>
                <a:solidFill>
                  <a:schemeClr val="bg1"/>
                </a:solidFill>
                <a:effectLst/>
                <a:latin typeface="Calibri" pitchFamily="34" charset="0"/>
              </a:rPr>
              <a:t>uly 1, </a:t>
            </a:r>
            <a:r>
              <a:rPr kumimoji="0" lang="en-US" sz="3800" b="0" i="0" u="none" strike="noStrike" cap="none" normalizeH="0" baseline="0" dirty="0" smtClean="0">
                <a:ln>
                  <a:noFill/>
                </a:ln>
                <a:solidFill>
                  <a:schemeClr val="bg1"/>
                </a:solidFill>
                <a:effectLst/>
                <a:latin typeface="Calibri" pitchFamily="34" charset="0"/>
              </a:rPr>
              <a:t>2016 </a:t>
            </a:r>
          </a:p>
          <a:p>
            <a:pPr marL="0" marR="0" indent="0" algn="ctr" defTabSz="914400" rtl="0" eaLnBrk="1" fontAlgn="base" latinLnBrk="0" hangingPunct="1">
              <a:lnSpc>
                <a:spcPct val="100000"/>
              </a:lnSpc>
              <a:spcBef>
                <a:spcPts val="0"/>
              </a:spcBef>
              <a:spcAft>
                <a:spcPct val="0"/>
              </a:spcAft>
              <a:buClrTx/>
              <a:buSzTx/>
              <a:buFontTx/>
              <a:buNone/>
              <a:tabLst/>
            </a:pPr>
            <a:r>
              <a:rPr kumimoji="0" lang="en-US" sz="2400" b="0" i="1" u="none" strike="noStrike" cap="none" normalizeH="0" baseline="0" dirty="0" smtClean="0">
                <a:ln>
                  <a:noFill/>
                </a:ln>
                <a:solidFill>
                  <a:schemeClr val="bg1"/>
                </a:solidFill>
                <a:effectLst/>
                <a:latin typeface="Calibri" pitchFamily="34" charset="0"/>
              </a:rPr>
              <a:t>or</a:t>
            </a:r>
            <a:r>
              <a:rPr kumimoji="0" lang="en-US" sz="2400" b="0" i="0" u="none" strike="noStrike" cap="none" normalizeH="0" baseline="0" dirty="0" smtClean="0">
                <a:ln>
                  <a:noFill/>
                </a:ln>
                <a:solidFill>
                  <a:schemeClr val="bg1"/>
                </a:solidFill>
                <a:effectLst/>
                <a:latin typeface="Calibri" pitchFamily="34" charset="0"/>
              </a:rPr>
              <a:t> upon CMS approval</a:t>
            </a:r>
            <a:endParaRPr kumimoji="0" lang="en-US" sz="2800" b="0" i="0" u="none" strike="noStrike" cap="none" normalizeH="0" baseline="0" dirty="0" smtClean="0">
              <a:ln>
                <a:noFill/>
              </a:ln>
              <a:solidFill>
                <a:schemeClr val="bg1"/>
              </a:solidFill>
              <a:effectLst/>
              <a:latin typeface="Calibri"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sz="3800" b="0" i="0" u="none" strike="noStrike" cap="none" normalizeH="0" baseline="0" dirty="0">
              <a:ln>
                <a:noFill/>
              </a:ln>
              <a:solidFill>
                <a:schemeClr val="bg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0.70"/>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10273" name="Rectangle 1"/>
          <p:cNvSpPr>
            <a:spLocks noChangeArrowheads="1"/>
          </p:cNvSpPr>
          <p:nvPr/>
        </p:nvSpPr>
        <p:spPr bwMode="auto">
          <a:xfrm>
            <a:off x="381000" y="1739443"/>
            <a:ext cx="85344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3200" b="1" dirty="0">
                <a:solidFill>
                  <a:srgbClr val="000000"/>
                </a:solidFill>
                <a:latin typeface="Calibri" pitchFamily="34" charset="0"/>
                <a:ea typeface="Calibri" pitchFamily="34" charset="0"/>
                <a:cs typeface="Times New Roman" pitchFamily="18" charset="0"/>
              </a:rPr>
              <a:t>Background (cont’d)</a:t>
            </a:r>
          </a:p>
          <a:p>
            <a:pPr algn="l">
              <a:spcBef>
                <a:spcPct val="0"/>
              </a:spcBef>
            </a:pPr>
            <a:endParaRPr lang="en-US" sz="800" dirty="0">
              <a:solidFill>
                <a:srgbClr val="000000"/>
              </a:solidFill>
              <a:latin typeface="Calibri" pitchFamily="34" charset="0"/>
              <a:cs typeface="Arial" pitchFamily="34" charset="0"/>
            </a:endParaRPr>
          </a:p>
          <a:p>
            <a:pPr marL="571500" indent="-571500" algn="l" eaLnBrk="0" hangingPunct="0">
              <a:spcBef>
                <a:spcPct val="0"/>
              </a:spcBef>
              <a:buFont typeface="+mj-lt"/>
              <a:buAutoNum type="arabicPeriod" startAt="3"/>
            </a:pPr>
            <a:r>
              <a:rPr lang="en-US" sz="2400" dirty="0">
                <a:solidFill>
                  <a:srgbClr val="000000"/>
                </a:solidFill>
                <a:latin typeface="Calibri" pitchFamily="34" charset="0"/>
                <a:ea typeface="Calibri" pitchFamily="34" charset="0"/>
                <a:cs typeface="Times New Roman" pitchFamily="18" charset="0"/>
              </a:rPr>
              <a:t>Ensures an individual’s rights of privacy, dignity and respect, and freedom from coercion and restraint.</a:t>
            </a:r>
          </a:p>
          <a:p>
            <a:pPr marL="228600" indent="-228600" algn="l" eaLnBrk="0" hangingPunct="0">
              <a:spcBef>
                <a:spcPct val="0"/>
              </a:spcBef>
              <a:buFont typeface="Arial" pitchFamily="34" charset="0"/>
              <a:buChar char="•"/>
            </a:pPr>
            <a:endParaRPr lang="en-US" sz="2400" dirty="0">
              <a:solidFill>
                <a:srgbClr val="000000"/>
              </a:solidFill>
              <a:latin typeface="Calibri" pitchFamily="34" charset="0"/>
              <a:cs typeface="Arial" pitchFamily="34" charset="0"/>
            </a:endParaRPr>
          </a:p>
          <a:p>
            <a:pPr marL="514350" indent="-514350" algn="l" eaLnBrk="0" hangingPunct="0">
              <a:spcBef>
                <a:spcPct val="0"/>
              </a:spcBef>
              <a:buFont typeface="+mj-lt"/>
              <a:buAutoNum type="arabicPeriod" startAt="4"/>
            </a:pPr>
            <a:r>
              <a:rPr lang="en-US" sz="2400" dirty="0">
                <a:solidFill>
                  <a:srgbClr val="000000"/>
                </a:solidFill>
                <a:latin typeface="Calibri" pitchFamily="34" charset="0"/>
                <a:ea typeface="Calibri" pitchFamily="34" charset="0"/>
                <a:cs typeface="Times New Roman" pitchFamily="18" charset="0"/>
              </a:rPr>
              <a:t>Optimizes individual initiative, autonomy, and independence in making life choices, including, but not limited to, daily activities, physical environment, and with whom to interact.</a:t>
            </a:r>
          </a:p>
          <a:p>
            <a:pPr marL="514350" indent="-514350" algn="l" eaLnBrk="0" hangingPunct="0">
              <a:spcBef>
                <a:spcPct val="0"/>
              </a:spcBef>
              <a:buFont typeface="Arial" pitchFamily="34" charset="0"/>
              <a:buChar char="•"/>
            </a:pPr>
            <a:endParaRPr lang="en-US" sz="2400" dirty="0">
              <a:solidFill>
                <a:srgbClr val="000000"/>
              </a:solidFill>
              <a:latin typeface="Calibri" pitchFamily="34" charset="0"/>
              <a:cs typeface="Arial" pitchFamily="34" charset="0"/>
            </a:endParaRPr>
          </a:p>
          <a:p>
            <a:pPr marL="514350" indent="-514350" algn="l" eaLnBrk="0" hangingPunct="0">
              <a:spcBef>
                <a:spcPct val="0"/>
              </a:spcBef>
              <a:buFont typeface="+mj-lt"/>
              <a:buAutoNum type="arabicPeriod" startAt="5"/>
              <a:tabLst>
                <a:tab pos="406400" algn="l"/>
              </a:tabLst>
            </a:pPr>
            <a:r>
              <a:rPr lang="en-US" sz="2400" dirty="0">
                <a:solidFill>
                  <a:srgbClr val="000000"/>
                </a:solidFill>
                <a:latin typeface="Calibri" pitchFamily="34" charset="0"/>
                <a:ea typeface="Calibri" pitchFamily="34" charset="0"/>
                <a:cs typeface="Times New Roman" pitchFamily="18" charset="0"/>
              </a:rPr>
              <a:t>Facilitates individual choice regarding services and supports, and who provides them.</a:t>
            </a:r>
            <a:endParaRPr lang="en-US" sz="24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2668625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0273">
                                            <p:txEl>
                                              <p:pRg st="4" end="4"/>
                                            </p:txEl>
                                          </p:spTgt>
                                        </p:tgtEl>
                                        <p:attrNameLst>
                                          <p:attrName>style.visibility</p:attrName>
                                        </p:attrNameLst>
                                      </p:cBhvr>
                                      <p:to>
                                        <p:strVal val="visible"/>
                                      </p:to>
                                    </p:set>
                                    <p:animEffect transition="in" filter="fade">
                                      <p:cBhvr>
                                        <p:cTn id="7" dur="1000"/>
                                        <p:tgtEl>
                                          <p:spTgt spid="310273">
                                            <p:txEl>
                                              <p:pRg st="4" end="4"/>
                                            </p:txEl>
                                          </p:spTgt>
                                        </p:tgtEl>
                                      </p:cBhvr>
                                    </p:animEffect>
                                    <p:anim calcmode="lin" valueType="num">
                                      <p:cBhvr>
                                        <p:cTn id="8" dur="1000" fill="hold"/>
                                        <p:tgtEl>
                                          <p:spTgt spid="31027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1027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10273">
                                            <p:txEl>
                                              <p:pRg st="6" end="6"/>
                                            </p:txEl>
                                          </p:spTgt>
                                        </p:tgtEl>
                                        <p:attrNameLst>
                                          <p:attrName>style.visibility</p:attrName>
                                        </p:attrNameLst>
                                      </p:cBhvr>
                                      <p:to>
                                        <p:strVal val="visible"/>
                                      </p:to>
                                    </p:set>
                                    <p:animEffect transition="in" filter="fade">
                                      <p:cBhvr>
                                        <p:cTn id="14" dur="1000"/>
                                        <p:tgtEl>
                                          <p:spTgt spid="310273">
                                            <p:txEl>
                                              <p:pRg st="6" end="6"/>
                                            </p:txEl>
                                          </p:spTgt>
                                        </p:tgtEl>
                                      </p:cBhvr>
                                    </p:animEffect>
                                    <p:anim calcmode="lin" valueType="num">
                                      <p:cBhvr>
                                        <p:cTn id="15" dur="1000" fill="hold"/>
                                        <p:tgtEl>
                                          <p:spTgt spid="31027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1027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8225" name="Rectangle 1"/>
          <p:cNvSpPr>
            <a:spLocks noChangeArrowheads="1"/>
          </p:cNvSpPr>
          <p:nvPr/>
        </p:nvSpPr>
        <p:spPr bwMode="auto">
          <a:xfrm>
            <a:off x="304800" y="1539389"/>
            <a:ext cx="86106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endParaRPr lang="en-US" sz="1200" dirty="0">
              <a:solidFill>
                <a:srgbClr val="000000"/>
              </a:solidFill>
              <a:latin typeface="Calibri" pitchFamily="34" charset="0"/>
              <a:ea typeface="Calibri" pitchFamily="34" charset="0"/>
              <a:cs typeface="Times New Roman" pitchFamily="18" charset="0"/>
            </a:endParaRPr>
          </a:p>
          <a:p>
            <a:pPr algn="l">
              <a:spcBef>
                <a:spcPct val="0"/>
              </a:spcBef>
            </a:pPr>
            <a:r>
              <a:rPr lang="en-US" sz="2800" b="1" dirty="0">
                <a:solidFill>
                  <a:srgbClr val="000000"/>
                </a:solidFill>
                <a:latin typeface="Calibri" pitchFamily="34" charset="0"/>
                <a:ea typeface="Calibri" pitchFamily="34" charset="0"/>
                <a:cs typeface="Times New Roman" pitchFamily="18" charset="0"/>
              </a:rPr>
              <a:t>A residential setting that is provider-owned or controlled is subject to additional requirements</a:t>
            </a:r>
            <a:r>
              <a:rPr lang="en-US" sz="2800" dirty="0">
                <a:solidFill>
                  <a:srgbClr val="000000"/>
                </a:solidFill>
                <a:latin typeface="Calibri" pitchFamily="34" charset="0"/>
                <a:ea typeface="Calibri" pitchFamily="34" charset="0"/>
                <a:cs typeface="Times New Roman" pitchFamily="18" charset="0"/>
              </a:rPr>
              <a:t>. </a:t>
            </a:r>
          </a:p>
          <a:p>
            <a:pPr algn="l" eaLnBrk="0" hangingPunct="0">
              <a:spcBef>
                <a:spcPct val="0"/>
              </a:spcBef>
              <a:buFontTx/>
              <a:buChar char="•"/>
            </a:pPr>
            <a:endParaRPr lang="en-US" sz="14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 A setting is provider-owned or controlled when the setting in which the individual resides is a specific physical place that is owned, co-owned, and/or operated by a provider of HCBS. </a:t>
            </a:r>
          </a:p>
          <a:p>
            <a:pPr algn="l" eaLnBrk="0" hangingPunct="0">
              <a:spcBef>
                <a:spcPct val="0"/>
              </a:spcBef>
              <a:buFontTx/>
              <a:buChar char="•"/>
            </a:pPr>
            <a:endParaRPr lang="en-US" sz="14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 Additional requirements relate to ensuring tenant protections, privacy, and autonomy for individuals receiving HCBS who do not reside in their own private (or family) home.</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1520910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8225">
                                            <p:txEl>
                                              <p:pRg st="3" end="3"/>
                                            </p:txEl>
                                          </p:spTgt>
                                        </p:tgtEl>
                                        <p:attrNameLst>
                                          <p:attrName>style.visibility</p:attrName>
                                        </p:attrNameLst>
                                      </p:cBhvr>
                                      <p:to>
                                        <p:strVal val="visible"/>
                                      </p:to>
                                    </p:set>
                                    <p:animEffect transition="in" filter="fade">
                                      <p:cBhvr>
                                        <p:cTn id="7" dur="1000"/>
                                        <p:tgtEl>
                                          <p:spTgt spid="308225">
                                            <p:txEl>
                                              <p:pRg st="3" end="3"/>
                                            </p:txEl>
                                          </p:spTgt>
                                        </p:tgtEl>
                                      </p:cBhvr>
                                    </p:animEffect>
                                    <p:anim calcmode="lin" valueType="num">
                                      <p:cBhvr>
                                        <p:cTn id="8" dur="1000" fill="hold"/>
                                        <p:tgtEl>
                                          <p:spTgt spid="30822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8225">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8225">
                                            <p:txEl>
                                              <p:pRg st="5" end="5"/>
                                            </p:txEl>
                                          </p:spTgt>
                                        </p:tgtEl>
                                        <p:attrNameLst>
                                          <p:attrName>style.visibility</p:attrName>
                                        </p:attrNameLst>
                                      </p:cBhvr>
                                      <p:to>
                                        <p:strVal val="visible"/>
                                      </p:to>
                                    </p:set>
                                    <p:animEffect transition="in" filter="fade">
                                      <p:cBhvr>
                                        <p:cTn id="12" dur="1000"/>
                                        <p:tgtEl>
                                          <p:spTgt spid="308225">
                                            <p:txEl>
                                              <p:pRg st="5" end="5"/>
                                            </p:txEl>
                                          </p:spTgt>
                                        </p:tgtEl>
                                      </p:cBhvr>
                                    </p:animEffect>
                                    <p:anim calcmode="lin" valueType="num">
                                      <p:cBhvr>
                                        <p:cTn id="13" dur="1000" fill="hold"/>
                                        <p:tgtEl>
                                          <p:spTgt spid="30822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082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libri" pitchFamily="34" charset="0"/>
              </a:rPr>
              <a:t> New Tenant Protections</a:t>
            </a:r>
            <a:br>
              <a:rPr lang="en-US" dirty="0" smtClean="0">
                <a:latin typeface="Calibri" pitchFamily="34" charset="0"/>
              </a:rPr>
            </a:br>
            <a:r>
              <a:rPr lang="en-US" dirty="0" smtClean="0">
                <a:latin typeface="Calibri" pitchFamily="34" charset="0"/>
              </a:rPr>
              <a:t> in Residential Settings</a:t>
            </a:r>
            <a:endParaRPr lang="en-US" dirty="0">
              <a:latin typeface="Calibri" pitchFamily="34" charset="0"/>
            </a:endParaRPr>
          </a:p>
        </p:txBody>
      </p:sp>
      <p:sp>
        <p:nvSpPr>
          <p:cNvPr id="5" name="Content Placeholder 4"/>
          <p:cNvSpPr>
            <a:spLocks noGrp="1"/>
          </p:cNvSpPr>
          <p:nvPr>
            <p:ph idx="1"/>
          </p:nvPr>
        </p:nvSpPr>
        <p:spPr/>
        <p:txBody>
          <a:bodyPr>
            <a:normAutofit/>
          </a:bodyPr>
          <a:lstStyle/>
          <a:p>
            <a:endParaRPr lang="en-US" dirty="0" smtClean="0">
              <a:latin typeface="Calibri" pitchFamily="34" charset="0"/>
            </a:endParaRPr>
          </a:p>
          <a:p>
            <a:r>
              <a:rPr lang="en-US" dirty="0" smtClean="0">
                <a:latin typeface="Calibri" pitchFamily="34" charset="0"/>
              </a:rPr>
              <a:t>Under HCBS Final Rule, provider-owned or controlled residential settings  </a:t>
            </a:r>
            <a:r>
              <a:rPr lang="en-US" b="1" dirty="0" smtClean="0">
                <a:latin typeface="Calibri" pitchFamily="34" charset="0"/>
              </a:rPr>
              <a:t>must:</a:t>
            </a:r>
          </a:p>
          <a:p>
            <a:pPr lvl="1"/>
            <a:r>
              <a:rPr lang="en-US" sz="2800" dirty="0" smtClean="0">
                <a:latin typeface="Calibri" pitchFamily="34" charset="0"/>
              </a:rPr>
              <a:t>Have legally enforceable agreements for individuals who own, rent or occupy specific units/dwellings</a:t>
            </a:r>
            <a:endParaRPr lang="en-US" sz="2800" dirty="0">
              <a:latin typeface="Calibri" pitchFamily="34" charset="0"/>
            </a:endParaRPr>
          </a:p>
          <a:p>
            <a:pPr lvl="1"/>
            <a:r>
              <a:rPr lang="en-US" sz="2800" dirty="0" smtClean="0">
                <a:latin typeface="Calibri" pitchFamily="34" charset="0"/>
              </a:rPr>
              <a:t>Offer same </a:t>
            </a:r>
            <a:r>
              <a:rPr lang="en-US" sz="2800" dirty="0">
                <a:latin typeface="Calibri" pitchFamily="34" charset="0"/>
              </a:rPr>
              <a:t>responsibilities/protections from eviction as all tenants under </a:t>
            </a:r>
            <a:r>
              <a:rPr lang="en-US" sz="2800" dirty="0" smtClean="0">
                <a:latin typeface="Calibri" pitchFamily="34" charset="0"/>
              </a:rPr>
              <a:t>Virginia’s Residential and Landlord Tenant Act</a:t>
            </a:r>
          </a:p>
        </p:txBody>
      </p:sp>
    </p:spTree>
    <p:extLst>
      <p:ext uri="{BB962C8B-B14F-4D97-AF65-F5344CB8AC3E}">
        <p14:creationId xmlns="" xmlns:p14="http://schemas.microsoft.com/office/powerpoint/2010/main" val="40769387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latin typeface="Calibri" pitchFamily="34" charset="0"/>
              </a:rPr>
              <a:t> New Tenant Protections</a:t>
            </a:r>
            <a:br>
              <a:rPr lang="en-US" dirty="0" smtClean="0">
                <a:latin typeface="Calibri" pitchFamily="34" charset="0"/>
              </a:rPr>
            </a:br>
            <a:r>
              <a:rPr lang="en-US" dirty="0" smtClean="0">
                <a:latin typeface="Calibri" pitchFamily="34" charset="0"/>
              </a:rPr>
              <a:t> in Residential Settings</a:t>
            </a:r>
            <a:endParaRPr lang="en-US" dirty="0">
              <a:latin typeface="Calibri" pitchFamily="34" charset="0"/>
            </a:endParaRPr>
          </a:p>
        </p:txBody>
      </p:sp>
      <p:sp>
        <p:nvSpPr>
          <p:cNvPr id="3" name="Content Placeholder 2"/>
          <p:cNvSpPr>
            <a:spLocks noGrp="1"/>
          </p:cNvSpPr>
          <p:nvPr>
            <p:ph sz="half" idx="1"/>
          </p:nvPr>
        </p:nvSpPr>
        <p:spPr>
          <a:xfrm>
            <a:off x="457200" y="1905000"/>
            <a:ext cx="4038600" cy="4221163"/>
          </a:xfrm>
        </p:spPr>
        <p:txBody>
          <a:bodyPr>
            <a:normAutofit/>
          </a:bodyPr>
          <a:lstStyle/>
          <a:p>
            <a:r>
              <a:rPr lang="en-US" dirty="0" smtClean="0">
                <a:latin typeface="Calibri" pitchFamily="34" charset="0"/>
              </a:rPr>
              <a:t>Settings include</a:t>
            </a:r>
          </a:p>
          <a:p>
            <a:pPr lvl="1"/>
            <a:r>
              <a:rPr lang="en-US" dirty="0" smtClean="0">
                <a:latin typeface="Calibri" pitchFamily="34" charset="0"/>
              </a:rPr>
              <a:t>Group homes</a:t>
            </a:r>
          </a:p>
          <a:p>
            <a:pPr lvl="1"/>
            <a:r>
              <a:rPr lang="en-US" dirty="0" smtClean="0">
                <a:latin typeface="Calibri" pitchFamily="34" charset="0"/>
              </a:rPr>
              <a:t>Sponsored placements</a:t>
            </a:r>
          </a:p>
          <a:p>
            <a:pPr lvl="1"/>
            <a:r>
              <a:rPr lang="en-US" dirty="0" smtClean="0">
                <a:latin typeface="Calibri" pitchFamily="34" charset="0"/>
              </a:rPr>
              <a:t>Supported living residential services</a:t>
            </a:r>
          </a:p>
          <a:p>
            <a:pPr lvl="1"/>
            <a:endParaRPr lang="en-US" dirty="0" smtClean="0">
              <a:latin typeface="Calibri" pitchFamily="34" charset="0"/>
            </a:endParaRPr>
          </a:p>
          <a:p>
            <a:pPr lvl="1"/>
            <a:endParaRPr lang="en-US" dirty="0">
              <a:latin typeface="Calibri" pitchFamily="34" charset="0"/>
            </a:endParaRPr>
          </a:p>
        </p:txBody>
      </p:sp>
      <p:pic>
        <p:nvPicPr>
          <p:cNvPr id="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0" y="4495800"/>
            <a:ext cx="2619375"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3400" y="2971800"/>
            <a:ext cx="2390775" cy="15909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Content Placeholder 5" descr="homeImage1.jpg"/>
          <p:cNvPicPr>
            <a:picLocks noChangeAspect="1"/>
          </p:cNvPicPr>
          <p:nvPr/>
        </p:nvPicPr>
        <p:blipFill>
          <a:blip r:embed="rId5" cstate="print"/>
          <a:stretch>
            <a:fillRect/>
          </a:stretch>
        </p:blipFill>
        <p:spPr>
          <a:xfrm>
            <a:off x="6553200" y="1828800"/>
            <a:ext cx="2362200" cy="1377950"/>
          </a:xfrm>
          <a:prstGeom prst="rect">
            <a:avLst/>
          </a:prstGeom>
        </p:spPr>
      </p:pic>
    </p:spTree>
    <p:extLst>
      <p:ext uri="{BB962C8B-B14F-4D97-AF65-F5344CB8AC3E}">
        <p14:creationId xmlns="" xmlns:p14="http://schemas.microsoft.com/office/powerpoint/2010/main" val="3075385662"/>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New Tenant Protections</a:t>
            </a:r>
            <a:br>
              <a:rPr lang="en-US" dirty="0" smtClean="0">
                <a:latin typeface="Calibri" pitchFamily="34" charset="0"/>
              </a:rPr>
            </a:br>
            <a:r>
              <a:rPr lang="en-US" dirty="0" smtClean="0">
                <a:latin typeface="Calibri" pitchFamily="34" charset="0"/>
              </a:rPr>
              <a:t> in Residential Settings</a:t>
            </a:r>
            <a:endParaRPr lang="en-US" dirty="0">
              <a:latin typeface="Calibri" pitchFamily="34" charset="0"/>
            </a:endParaRPr>
          </a:p>
        </p:txBody>
      </p:sp>
      <p:sp>
        <p:nvSpPr>
          <p:cNvPr id="3" name="Content Placeholder 2"/>
          <p:cNvSpPr>
            <a:spLocks noGrp="1"/>
          </p:cNvSpPr>
          <p:nvPr>
            <p:ph idx="1"/>
          </p:nvPr>
        </p:nvSpPr>
        <p:spPr>
          <a:xfrm>
            <a:off x="609600" y="1600200"/>
            <a:ext cx="8153400" cy="5257800"/>
          </a:xfrm>
        </p:spPr>
        <p:txBody>
          <a:bodyPr>
            <a:normAutofit fontScale="92500"/>
          </a:bodyPr>
          <a:lstStyle/>
          <a:p>
            <a:r>
              <a:rPr lang="en-US" b="1" dirty="0" smtClean="0">
                <a:latin typeface="Calibri" pitchFamily="34" charset="0"/>
              </a:rPr>
              <a:t>Tenant responsibilities under VRLTA</a:t>
            </a:r>
          </a:p>
          <a:p>
            <a:pPr lvl="1"/>
            <a:r>
              <a:rPr lang="en-US" dirty="0" smtClean="0">
                <a:latin typeface="Calibri" pitchFamily="34" charset="0"/>
              </a:rPr>
              <a:t>Maintenance of unit (housekeeping, pest control, mold avoidance, waste disposal, no tampering w/safety equipment)</a:t>
            </a:r>
          </a:p>
          <a:p>
            <a:pPr lvl="1"/>
            <a:r>
              <a:rPr lang="en-US" dirty="0" smtClean="0">
                <a:latin typeface="Calibri" pitchFamily="34" charset="0"/>
              </a:rPr>
              <a:t>No alterations to the unit</a:t>
            </a:r>
          </a:p>
          <a:p>
            <a:pPr lvl="1"/>
            <a:r>
              <a:rPr lang="en-US" dirty="0" smtClean="0">
                <a:latin typeface="Calibri" pitchFamily="34" charset="0"/>
              </a:rPr>
              <a:t>Engaging in responsible conduct, allowing neighbors peaceful enjoyment of premises</a:t>
            </a:r>
          </a:p>
          <a:p>
            <a:pPr lvl="1"/>
            <a:r>
              <a:rPr lang="en-US" dirty="0" smtClean="0">
                <a:latin typeface="Calibri" pitchFamily="34" charset="0"/>
              </a:rPr>
              <a:t>Following rules/regulations for use &amp; occupancy</a:t>
            </a:r>
          </a:p>
          <a:p>
            <a:pPr lvl="1"/>
            <a:r>
              <a:rPr lang="en-US" dirty="0" smtClean="0">
                <a:latin typeface="Calibri" pitchFamily="34" charset="0"/>
              </a:rPr>
              <a:t>Providing access to the unit for inspections, repairs, emergencies</a:t>
            </a:r>
          </a:p>
          <a:p>
            <a:pPr lvl="1"/>
            <a:r>
              <a:rPr lang="en-US" dirty="0" smtClean="0">
                <a:latin typeface="Calibri" pitchFamily="34" charset="0"/>
              </a:rPr>
              <a:t>Using unit only as a residence</a:t>
            </a:r>
          </a:p>
          <a:p>
            <a:pPr lvl="1"/>
            <a:r>
              <a:rPr lang="en-US" dirty="0" smtClean="0">
                <a:latin typeface="Calibri" pitchFamily="34" charset="0"/>
              </a:rPr>
              <a:t>Surrendering possession unit at termination of tenancy</a:t>
            </a:r>
          </a:p>
          <a:p>
            <a:endParaRPr lang="en-US" dirty="0">
              <a:latin typeface="Calibri" pitchFamily="34" charset="0"/>
            </a:endParaRPr>
          </a:p>
        </p:txBody>
      </p:sp>
    </p:spTree>
    <p:extLst>
      <p:ext uri="{BB962C8B-B14F-4D97-AF65-F5344CB8AC3E}">
        <p14:creationId xmlns="" xmlns:p14="http://schemas.microsoft.com/office/powerpoint/2010/main" val="3833825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 New Tenant Protections</a:t>
            </a:r>
            <a:br>
              <a:rPr lang="en-US" dirty="0" smtClean="0">
                <a:latin typeface="Calibri" pitchFamily="34" charset="0"/>
              </a:rPr>
            </a:br>
            <a:r>
              <a:rPr lang="en-US" dirty="0" smtClean="0">
                <a:latin typeface="Calibri" pitchFamily="34" charset="0"/>
              </a:rPr>
              <a:t> in Residential Settings</a:t>
            </a:r>
            <a:endParaRPr lang="en-US" dirty="0">
              <a:latin typeface="Calibri" pitchFamily="34" charset="0"/>
            </a:endParaRPr>
          </a:p>
        </p:txBody>
      </p:sp>
      <p:sp>
        <p:nvSpPr>
          <p:cNvPr id="3" name="Content Placeholder 2"/>
          <p:cNvSpPr>
            <a:spLocks noGrp="1"/>
          </p:cNvSpPr>
          <p:nvPr>
            <p:ph idx="1"/>
          </p:nvPr>
        </p:nvSpPr>
        <p:spPr>
          <a:xfrm>
            <a:off x="152400" y="1524000"/>
            <a:ext cx="5867400" cy="5334000"/>
          </a:xfrm>
        </p:spPr>
        <p:txBody>
          <a:bodyPr>
            <a:normAutofit fontScale="85000" lnSpcReduction="20000"/>
          </a:bodyPr>
          <a:lstStyle/>
          <a:p>
            <a:r>
              <a:rPr lang="en-US" dirty="0" smtClean="0">
                <a:latin typeface="Calibri" pitchFamily="34" charset="0"/>
              </a:rPr>
              <a:t>Tenant protections from eviction under VRLTA</a:t>
            </a:r>
          </a:p>
          <a:p>
            <a:pPr lvl="1"/>
            <a:r>
              <a:rPr lang="en-US" dirty="0" smtClean="0">
                <a:latin typeface="Calibri" pitchFamily="34" charset="0"/>
              </a:rPr>
              <a:t>Right to receive written notice of nonpayment of rent &amp; landlord's intent </a:t>
            </a:r>
            <a:r>
              <a:rPr lang="en-US" dirty="0">
                <a:latin typeface="Calibri" pitchFamily="34" charset="0"/>
              </a:rPr>
              <a:t>to terminate </a:t>
            </a:r>
            <a:r>
              <a:rPr lang="en-US" dirty="0" smtClean="0">
                <a:latin typeface="Calibri" pitchFamily="34" charset="0"/>
              </a:rPr>
              <a:t>rental </a:t>
            </a:r>
            <a:r>
              <a:rPr lang="en-US" dirty="0">
                <a:latin typeface="Calibri" pitchFamily="34" charset="0"/>
              </a:rPr>
              <a:t>agreement if </a:t>
            </a:r>
            <a:r>
              <a:rPr lang="en-US" dirty="0" smtClean="0">
                <a:latin typeface="Calibri" pitchFamily="34" charset="0"/>
              </a:rPr>
              <a:t>rent </a:t>
            </a:r>
            <a:r>
              <a:rPr lang="en-US" dirty="0">
                <a:latin typeface="Calibri" pitchFamily="34" charset="0"/>
              </a:rPr>
              <a:t>is not paid within </a:t>
            </a:r>
            <a:r>
              <a:rPr lang="en-US" dirty="0" smtClean="0">
                <a:latin typeface="Calibri" pitchFamily="34" charset="0"/>
              </a:rPr>
              <a:t>5 days after notice is served </a:t>
            </a:r>
          </a:p>
          <a:p>
            <a:pPr lvl="2"/>
            <a:r>
              <a:rPr lang="en-US" dirty="0" smtClean="0">
                <a:latin typeface="Calibri" pitchFamily="34" charset="0"/>
              </a:rPr>
              <a:t>See </a:t>
            </a:r>
            <a:r>
              <a:rPr lang="en-US" b="1" dirty="0">
                <a:latin typeface="Calibri" pitchFamily="34" charset="0"/>
              </a:rPr>
              <a:t>§ 55-248.6. </a:t>
            </a:r>
            <a:r>
              <a:rPr lang="en-US" b="1" dirty="0" smtClean="0">
                <a:latin typeface="Calibri" pitchFamily="34" charset="0"/>
              </a:rPr>
              <a:t>Notice</a:t>
            </a:r>
            <a:r>
              <a:rPr lang="en-US" b="1" dirty="0">
                <a:latin typeface="Calibri" pitchFamily="34" charset="0"/>
              </a:rPr>
              <a:t> </a:t>
            </a:r>
            <a:r>
              <a:rPr lang="en-US" dirty="0" smtClean="0">
                <a:latin typeface="Calibri" pitchFamily="34" charset="0"/>
              </a:rPr>
              <a:t>for details on how to give proper notice</a:t>
            </a:r>
          </a:p>
          <a:p>
            <a:pPr lvl="1"/>
            <a:r>
              <a:rPr lang="en-US" dirty="0" smtClean="0">
                <a:latin typeface="Calibri" pitchFamily="34" charset="0"/>
              </a:rPr>
              <a:t>Right to cure a lease violation &amp; avoid termination of rental agreement if the violation</a:t>
            </a:r>
          </a:p>
          <a:p>
            <a:pPr lvl="2"/>
            <a:r>
              <a:rPr lang="en-US" dirty="0" smtClean="0">
                <a:latin typeface="Calibri" pitchFamily="34" charset="0"/>
              </a:rPr>
              <a:t>is first breach of its kind</a:t>
            </a:r>
          </a:p>
          <a:p>
            <a:pPr lvl="2"/>
            <a:r>
              <a:rPr lang="en-US" dirty="0" smtClean="0">
                <a:latin typeface="Calibri" pitchFamily="34" charset="0"/>
              </a:rPr>
              <a:t>is </a:t>
            </a:r>
            <a:r>
              <a:rPr lang="en-US" dirty="0">
                <a:latin typeface="Calibri" pitchFamily="34" charset="0"/>
              </a:rPr>
              <a:t>remediable by </a:t>
            </a:r>
            <a:r>
              <a:rPr lang="en-US" dirty="0" smtClean="0">
                <a:latin typeface="Calibri" pitchFamily="34" charset="0"/>
              </a:rPr>
              <a:t>repairs, payment </a:t>
            </a:r>
            <a:r>
              <a:rPr lang="en-US" dirty="0">
                <a:latin typeface="Calibri" pitchFamily="34" charset="0"/>
              </a:rPr>
              <a:t>of </a:t>
            </a:r>
            <a:r>
              <a:rPr lang="en-US" dirty="0" smtClean="0">
                <a:latin typeface="Calibri" pitchFamily="34" charset="0"/>
              </a:rPr>
              <a:t>damages, etc. </a:t>
            </a:r>
          </a:p>
          <a:p>
            <a:pPr lvl="2"/>
            <a:r>
              <a:rPr lang="en-US" dirty="0">
                <a:latin typeface="Calibri" pitchFamily="34" charset="0"/>
              </a:rPr>
              <a:t>i</a:t>
            </a:r>
            <a:r>
              <a:rPr lang="en-US" dirty="0" smtClean="0">
                <a:latin typeface="Calibri" pitchFamily="34" charset="0"/>
              </a:rPr>
              <a:t>s remedied prior </a:t>
            </a:r>
            <a:r>
              <a:rPr lang="en-US" dirty="0">
                <a:latin typeface="Calibri" pitchFamily="34" charset="0"/>
              </a:rPr>
              <a:t>to </a:t>
            </a:r>
            <a:r>
              <a:rPr lang="en-US" dirty="0" smtClean="0">
                <a:latin typeface="Calibri" pitchFamily="34" charset="0"/>
              </a:rPr>
              <a:t>date </a:t>
            </a:r>
            <a:r>
              <a:rPr lang="en-US" dirty="0">
                <a:latin typeface="Calibri" pitchFamily="34" charset="0"/>
              </a:rPr>
              <a:t>specified in </a:t>
            </a:r>
            <a:r>
              <a:rPr lang="en-US" dirty="0" smtClean="0">
                <a:latin typeface="Calibri" pitchFamily="34" charset="0"/>
              </a:rPr>
              <a:t>landlord’s written notice (e.g., within 21 days of tenant’s receipt of notice)</a:t>
            </a:r>
          </a:p>
        </p:txBody>
      </p:sp>
      <p:pic>
        <p:nvPicPr>
          <p:cNvPr id="4" name="Picture 3" descr="virginia-5-day-notice-to-quit-600x800.jpg"/>
          <p:cNvPicPr>
            <a:picLocks noChangeAspect="1"/>
          </p:cNvPicPr>
          <p:nvPr/>
        </p:nvPicPr>
        <p:blipFill>
          <a:blip r:embed="rId3" cstate="print"/>
          <a:stretch>
            <a:fillRect/>
          </a:stretch>
        </p:blipFill>
        <p:spPr>
          <a:xfrm>
            <a:off x="5943600" y="1905000"/>
            <a:ext cx="3124200" cy="4165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69406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 New Tenant Protections</a:t>
            </a:r>
            <a:br>
              <a:rPr lang="en-US" dirty="0" smtClean="0">
                <a:latin typeface="Calibri" pitchFamily="34" charset="0"/>
              </a:rPr>
            </a:br>
            <a:r>
              <a:rPr lang="en-US" dirty="0" smtClean="0">
                <a:latin typeface="Calibri" pitchFamily="34" charset="0"/>
              </a:rPr>
              <a:t> in Residential Settings</a:t>
            </a:r>
            <a:endParaRPr lang="en-US" dirty="0">
              <a:latin typeface="Calibri" pitchFamily="34" charset="0"/>
            </a:endParaRPr>
          </a:p>
        </p:txBody>
      </p:sp>
      <p:sp>
        <p:nvSpPr>
          <p:cNvPr id="3" name="Content Placeholder 2"/>
          <p:cNvSpPr>
            <a:spLocks noGrp="1"/>
          </p:cNvSpPr>
          <p:nvPr>
            <p:ph idx="1"/>
          </p:nvPr>
        </p:nvSpPr>
        <p:spPr>
          <a:xfrm>
            <a:off x="381000" y="1600200"/>
            <a:ext cx="8610600" cy="5257800"/>
          </a:xfrm>
        </p:spPr>
        <p:txBody>
          <a:bodyPr>
            <a:noAutofit/>
          </a:bodyPr>
          <a:lstStyle/>
          <a:p>
            <a:pPr marL="342900" lvl="1" indent="-342900">
              <a:buFont typeface="Arial" pitchFamily="34" charset="0"/>
              <a:buChar char="•"/>
            </a:pPr>
            <a:r>
              <a:rPr lang="en-US" sz="2400" b="1" dirty="0" smtClean="0">
                <a:latin typeface="Calibri" pitchFamily="34" charset="0"/>
              </a:rPr>
              <a:t>Tenant protections from eviction under VRLTA (cont.)</a:t>
            </a:r>
          </a:p>
          <a:p>
            <a:pPr lvl="1"/>
            <a:r>
              <a:rPr lang="en-US" sz="2000" dirty="0" smtClean="0">
                <a:latin typeface="Calibri" pitchFamily="34" charset="0"/>
              </a:rPr>
              <a:t>Right to have immediate terminations of rental agreements for non-remediable violations for illegal drug activity or criminal, willful acts that pose a threat to health or safety:</a:t>
            </a:r>
          </a:p>
          <a:p>
            <a:pPr lvl="2"/>
            <a:r>
              <a:rPr lang="en-US" sz="1800" dirty="0" smtClean="0">
                <a:latin typeface="Calibri" pitchFamily="34" charset="0"/>
              </a:rPr>
              <a:t>Initially heard in court within 15 calendar days of date tenant is served (or earlier if health/safety emergency affecting other tenants)</a:t>
            </a:r>
          </a:p>
          <a:p>
            <a:pPr lvl="3"/>
            <a:r>
              <a:rPr lang="en-US" sz="1600" dirty="0">
                <a:latin typeface="Calibri" pitchFamily="34" charset="0"/>
              </a:rPr>
              <a:t>L</a:t>
            </a:r>
            <a:r>
              <a:rPr lang="en-US" sz="1600" dirty="0" smtClean="0">
                <a:latin typeface="Calibri" pitchFamily="34" charset="0"/>
              </a:rPr>
              <a:t>andlord must have “a preponderance of evidence” to obtain order of possession </a:t>
            </a:r>
          </a:p>
          <a:p>
            <a:pPr lvl="2"/>
            <a:r>
              <a:rPr lang="en-US" sz="1800" dirty="0" smtClean="0">
                <a:latin typeface="Calibri" pitchFamily="34" charset="0"/>
              </a:rPr>
              <a:t>Subsequently heard or tried no more than 30 days from date tenant is served</a:t>
            </a:r>
          </a:p>
          <a:p>
            <a:pPr lvl="1"/>
            <a:r>
              <a:rPr lang="en-US" sz="2000" dirty="0" smtClean="0">
                <a:latin typeface="Calibri" pitchFamily="34" charset="0"/>
              </a:rPr>
              <a:t>Right to recover possession, terminate rental agreement &amp;/or recover damages &amp; attorney fees if unlawfully ousted or utilities are cut off</a:t>
            </a:r>
          </a:p>
          <a:p>
            <a:pPr lvl="1"/>
            <a:r>
              <a:rPr lang="en-US" sz="2000" dirty="0" smtClean="0">
                <a:latin typeface="Calibri" pitchFamily="34" charset="0"/>
              </a:rPr>
              <a:t>Right to receive written notice from landlord if absent from the unit for more than 7 days &amp; landlord cannot </a:t>
            </a:r>
            <a:r>
              <a:rPr lang="en-US" sz="2000" dirty="0">
                <a:latin typeface="Calibri" pitchFamily="34" charset="0"/>
              </a:rPr>
              <a:t>determine </a:t>
            </a:r>
            <a:r>
              <a:rPr lang="en-US" sz="2000" dirty="0" smtClean="0">
                <a:latin typeface="Calibri" pitchFamily="34" charset="0"/>
              </a:rPr>
              <a:t>if premises are abandoned</a:t>
            </a:r>
          </a:p>
          <a:p>
            <a:pPr lvl="2"/>
            <a:r>
              <a:rPr lang="en-US" sz="1600" dirty="0" smtClean="0">
                <a:latin typeface="Calibri" pitchFamily="34" charset="0"/>
              </a:rPr>
              <a:t>Serve notice in </a:t>
            </a:r>
            <a:r>
              <a:rPr lang="en-US" sz="1600" dirty="0">
                <a:latin typeface="Calibri" pitchFamily="34" charset="0"/>
              </a:rPr>
              <a:t>accordance with § 55-248.6 </a:t>
            </a:r>
            <a:endParaRPr lang="en-US" sz="1600" dirty="0" smtClean="0">
              <a:latin typeface="Calibri" pitchFamily="34" charset="0"/>
            </a:endParaRPr>
          </a:p>
          <a:p>
            <a:pPr lvl="2"/>
            <a:r>
              <a:rPr lang="en-US" sz="1600" dirty="0" smtClean="0">
                <a:latin typeface="Calibri" pitchFamily="34" charset="0"/>
              </a:rPr>
              <a:t>Tenant must notify landlord in writing within 7 </a:t>
            </a:r>
            <a:r>
              <a:rPr lang="en-US" sz="1600" dirty="0">
                <a:latin typeface="Calibri" pitchFamily="34" charset="0"/>
              </a:rPr>
              <a:t>days </a:t>
            </a:r>
            <a:r>
              <a:rPr lang="en-US" sz="1600" dirty="0" smtClean="0">
                <a:latin typeface="Calibri" pitchFamily="34" charset="0"/>
              </a:rPr>
              <a:t>of intent </a:t>
            </a:r>
            <a:r>
              <a:rPr lang="en-US" sz="1600" dirty="0">
                <a:latin typeface="Calibri" pitchFamily="34" charset="0"/>
              </a:rPr>
              <a:t>to remain in </a:t>
            </a:r>
            <a:r>
              <a:rPr lang="en-US" sz="1600" dirty="0" smtClean="0">
                <a:latin typeface="Calibri" pitchFamily="34" charset="0"/>
              </a:rPr>
              <a:t>occupancy</a:t>
            </a:r>
            <a:endParaRPr lang="en-US" sz="1600" dirty="0">
              <a:latin typeface="Calibri" pitchFamily="34" charset="0"/>
            </a:endParaRPr>
          </a:p>
        </p:txBody>
      </p:sp>
    </p:spTree>
    <p:extLst>
      <p:ext uri="{BB962C8B-B14F-4D97-AF65-F5344CB8AC3E}">
        <p14:creationId xmlns="" xmlns:p14="http://schemas.microsoft.com/office/powerpoint/2010/main" val="857704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Calibri" pitchFamily="34" charset="0"/>
              </a:rPr>
              <a:t>New Tenant Protections </a:t>
            </a:r>
            <a:br>
              <a:rPr lang="en-US" dirty="0" smtClean="0">
                <a:latin typeface="Calibri" pitchFamily="34" charset="0"/>
              </a:rPr>
            </a:br>
            <a:r>
              <a:rPr lang="en-US" dirty="0" smtClean="0">
                <a:latin typeface="Calibri" pitchFamily="34" charset="0"/>
              </a:rPr>
              <a:t>in Residential Settings</a:t>
            </a:r>
            <a:endParaRPr lang="en-US" dirty="0">
              <a:latin typeface="Calibri" pitchFamily="34" charset="0"/>
            </a:endParaRPr>
          </a:p>
        </p:txBody>
      </p:sp>
      <p:sp>
        <p:nvSpPr>
          <p:cNvPr id="3" name="Content Placeholder 2"/>
          <p:cNvSpPr>
            <a:spLocks noGrp="1"/>
          </p:cNvSpPr>
          <p:nvPr>
            <p:ph idx="1"/>
          </p:nvPr>
        </p:nvSpPr>
        <p:spPr>
          <a:xfrm>
            <a:off x="457200" y="1828800"/>
            <a:ext cx="8229600" cy="5029200"/>
          </a:xfrm>
        </p:spPr>
        <p:txBody>
          <a:bodyPr>
            <a:normAutofit fontScale="70000" lnSpcReduction="20000"/>
          </a:bodyPr>
          <a:lstStyle/>
          <a:p>
            <a:r>
              <a:rPr lang="en-US" dirty="0" smtClean="0">
                <a:latin typeface="Calibri" pitchFamily="34" charset="0"/>
              </a:rPr>
              <a:t>Legally enforceable agreements can be</a:t>
            </a:r>
          </a:p>
          <a:p>
            <a:pPr lvl="1"/>
            <a:r>
              <a:rPr lang="en-US" dirty="0" smtClean="0">
                <a:latin typeface="Calibri" pitchFamily="34" charset="0"/>
              </a:rPr>
              <a:t>a lease (generally for a 12 month period or longer)</a:t>
            </a:r>
          </a:p>
          <a:p>
            <a:pPr lvl="1"/>
            <a:r>
              <a:rPr lang="en-US" dirty="0" smtClean="0">
                <a:latin typeface="Calibri" pitchFamily="34" charset="0"/>
              </a:rPr>
              <a:t>a sublease or occupancy agreement</a:t>
            </a:r>
          </a:p>
          <a:p>
            <a:pPr lvl="2"/>
            <a:r>
              <a:rPr lang="en-US" dirty="0" smtClean="0">
                <a:latin typeface="Calibri" pitchFamily="34" charset="0"/>
              </a:rPr>
              <a:t>If provider leases, rather than owns the property</a:t>
            </a:r>
          </a:p>
          <a:p>
            <a:pPr lvl="2"/>
            <a:r>
              <a:rPr lang="en-US" dirty="0" smtClean="0">
                <a:latin typeface="Calibri" pitchFamily="34" charset="0"/>
              </a:rPr>
              <a:t>If provider’s lease agreement permits subleasing or occupancy agreements</a:t>
            </a:r>
          </a:p>
          <a:p>
            <a:pPr lvl="1"/>
            <a:r>
              <a:rPr lang="en-US" dirty="0" smtClean="0">
                <a:latin typeface="Calibri" pitchFamily="34" charset="0"/>
              </a:rPr>
              <a:t>a rental agreement (generally &lt; 12 months)</a:t>
            </a:r>
          </a:p>
          <a:p>
            <a:r>
              <a:rPr lang="en-US" dirty="0" smtClean="0">
                <a:latin typeface="Calibri" pitchFamily="34" charset="0"/>
              </a:rPr>
              <a:t>Agreements should contain certain provisions and avoid others</a:t>
            </a:r>
          </a:p>
          <a:p>
            <a:pPr lvl="1"/>
            <a:r>
              <a:rPr lang="en-US" dirty="0" smtClean="0">
                <a:latin typeface="Calibri" pitchFamily="34" charset="0"/>
              </a:rPr>
              <a:t>See the Suggested Occupancy Agreement/Lease Terms &amp; Conditions at </a:t>
            </a:r>
            <a:r>
              <a:rPr lang="en-US" dirty="0" smtClean="0">
                <a:latin typeface="Calibri" pitchFamily="34" charset="0"/>
                <a:hlinkClick r:id="rId3"/>
              </a:rPr>
              <a:t>http://www.dbhds.virginia.gov/library/developmental%20services/dds_overview%20of%20suggested%20occupancy_lease_agreement_terms_mlmc%20logo%204_11%202016.pdf</a:t>
            </a:r>
            <a:r>
              <a:rPr lang="en-US" dirty="0" smtClean="0">
                <a:latin typeface="Calibri" pitchFamily="34" charset="0"/>
              </a:rPr>
              <a:t> </a:t>
            </a:r>
          </a:p>
          <a:p>
            <a:pPr lvl="1"/>
            <a:r>
              <a:rPr lang="en-US" dirty="0" smtClean="0">
                <a:latin typeface="Calibri" pitchFamily="34" charset="0"/>
              </a:rPr>
              <a:t>Non-profit organizations with landlord-tenant expertise can provide technical assistance.  For a list, see pp 2-7 of </a:t>
            </a:r>
            <a:r>
              <a:rPr lang="en-US" dirty="0" smtClean="0">
                <a:latin typeface="Calibri" pitchFamily="34" charset="0"/>
                <a:hlinkClick r:id="rId4"/>
              </a:rPr>
              <a:t>http://www.dhcd.virginia.gov/images/Housing/Landlord-Tenant-Handbook.pdf</a:t>
            </a:r>
            <a:r>
              <a:rPr lang="en-US" dirty="0" smtClean="0">
                <a:latin typeface="Calibri" pitchFamily="34" charset="0"/>
              </a:rPr>
              <a:t> </a:t>
            </a:r>
          </a:p>
          <a:p>
            <a:pPr lvl="1"/>
            <a:r>
              <a:rPr lang="en-US" dirty="0" smtClean="0">
                <a:latin typeface="Calibri" pitchFamily="34" charset="0"/>
              </a:rPr>
              <a:t>Obtain legal review by an attorney with expertise in VRLTA	</a:t>
            </a:r>
          </a:p>
          <a:p>
            <a:pPr lvl="1"/>
            <a:endParaRPr lang="en-US" dirty="0" smtClean="0">
              <a:latin typeface="Calibri" pitchFamily="34" charset="0"/>
            </a:endParaRPr>
          </a:p>
          <a:p>
            <a:pPr lvl="1"/>
            <a:endParaRPr lang="en-US" dirty="0">
              <a:latin typeface="Calibri" pitchFamily="34" charset="0"/>
            </a:endParaRPr>
          </a:p>
        </p:txBody>
      </p:sp>
      <p:pic>
        <p:nvPicPr>
          <p:cNvPr id="4" name="Picture 3" descr="th.jpg"/>
          <p:cNvPicPr>
            <a:picLocks noChangeAspect="1"/>
          </p:cNvPicPr>
          <p:nvPr/>
        </p:nvPicPr>
        <p:blipFill>
          <a:blip r:embed="rId5" cstate="print"/>
          <a:stretch>
            <a:fillRect/>
          </a:stretch>
        </p:blipFill>
        <p:spPr>
          <a:xfrm>
            <a:off x="7090189" y="232875"/>
            <a:ext cx="1709937" cy="2230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625567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7201" name="Rectangle 1"/>
          <p:cNvSpPr>
            <a:spLocks noChangeArrowheads="1"/>
          </p:cNvSpPr>
          <p:nvPr/>
        </p:nvSpPr>
        <p:spPr bwMode="auto">
          <a:xfrm>
            <a:off x="381000" y="2248889"/>
            <a:ext cx="84582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eaLnBrk="0" hangingPunct="0">
              <a:spcBef>
                <a:spcPct val="0"/>
              </a:spcBef>
            </a:pPr>
            <a:r>
              <a:rPr lang="en-US" sz="2600" dirty="0" smtClean="0">
                <a:solidFill>
                  <a:srgbClr val="000000"/>
                </a:solidFill>
                <a:latin typeface="Calibri" pitchFamily="34" charset="0"/>
                <a:ea typeface="Calibri" pitchFamily="34" charset="0"/>
                <a:cs typeface="Times New Roman" pitchFamily="18" charset="0"/>
              </a:rPr>
              <a:t>States </a:t>
            </a:r>
            <a:r>
              <a:rPr lang="en-US" sz="2600" dirty="0">
                <a:solidFill>
                  <a:srgbClr val="000000"/>
                </a:solidFill>
                <a:latin typeface="Calibri" pitchFamily="34" charset="0"/>
                <a:ea typeface="Calibri" pitchFamily="34" charset="0"/>
                <a:cs typeface="Times New Roman" pitchFamily="18" charset="0"/>
              </a:rPr>
              <a:t>must submit a Statewide Transition Plan for existing 1915(c) and 1915(</a:t>
            </a:r>
            <a:r>
              <a:rPr lang="en-US" sz="2600" dirty="0" err="1">
                <a:solidFill>
                  <a:srgbClr val="000000"/>
                </a:solidFill>
                <a:latin typeface="Calibri" pitchFamily="34" charset="0"/>
                <a:ea typeface="Calibri" pitchFamily="34" charset="0"/>
                <a:cs typeface="Times New Roman" pitchFamily="18" charset="0"/>
              </a:rPr>
              <a:t>i</a:t>
            </a:r>
            <a:r>
              <a:rPr lang="en-US" sz="2600" dirty="0">
                <a:solidFill>
                  <a:srgbClr val="000000"/>
                </a:solidFill>
                <a:latin typeface="Calibri" pitchFamily="34" charset="0"/>
                <a:ea typeface="Calibri" pitchFamily="34" charset="0"/>
                <a:cs typeface="Times New Roman" pitchFamily="18" charset="0"/>
              </a:rPr>
              <a:t>) waivers. </a:t>
            </a:r>
          </a:p>
          <a:p>
            <a:pPr marL="228600" indent="-228600" algn="l" eaLnBrk="0" hangingPunct="0">
              <a:spcBef>
                <a:spcPct val="0"/>
              </a:spcBef>
              <a:buFontTx/>
              <a:buChar char="•"/>
            </a:pPr>
            <a:endParaRPr lang="en-US" sz="11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 Describes the state’s process for ensuring compliance with  home and community-based setting requirements.</a:t>
            </a:r>
          </a:p>
          <a:p>
            <a:pPr algn="l" eaLnBrk="0" hangingPunct="0">
              <a:spcBef>
                <a:spcPct val="0"/>
              </a:spcBef>
              <a:buFontTx/>
              <a:buChar char="•"/>
            </a:pPr>
            <a:endParaRPr lang="en-US" sz="1000" dirty="0">
              <a:solidFill>
                <a:srgbClr val="000000"/>
              </a:solidFill>
              <a:latin typeface="Calibri" pitchFamily="34" charset="0"/>
              <a:cs typeface="Arial" pitchFamily="34" charset="0"/>
            </a:endParaRPr>
          </a:p>
          <a:p>
            <a:pPr algn="l" eaLnBrk="0" hangingPunct="0">
              <a:spcBef>
                <a:spcPct val="0"/>
              </a:spcBef>
              <a:buFontTx/>
              <a:buChar char="•"/>
            </a:pPr>
            <a:endParaRPr lang="en-US" sz="1100" dirty="0">
              <a:solidFill>
                <a:srgbClr val="000000"/>
              </a:solidFill>
              <a:latin typeface="Calibri" pitchFamily="34" charset="0"/>
              <a:cs typeface="Arial" pitchFamily="34" charset="0"/>
            </a:endParaRPr>
          </a:p>
          <a:p>
            <a:pPr marL="3175" indent="-3175" algn="l" eaLnBrk="0" hangingPunct="0">
              <a:spcBef>
                <a:spcPct val="0"/>
              </a:spcBef>
            </a:pPr>
            <a:endParaRPr lang="en-US" sz="2600" dirty="0">
              <a:solidFill>
                <a:srgbClr val="000000"/>
              </a:solidFill>
              <a:latin typeface="Calibri" pitchFamily="34" charset="0"/>
              <a:cs typeface="Arial" pitchFamily="34" charset="0"/>
            </a:endParaRPr>
          </a:p>
        </p:txBody>
      </p:sp>
      <p:sp>
        <p:nvSpPr>
          <p:cNvPr id="5" name="Rectangle 4"/>
          <p:cNvSpPr/>
          <p:nvPr/>
        </p:nvSpPr>
        <p:spPr>
          <a:xfrm>
            <a:off x="990600" y="4724400"/>
            <a:ext cx="6884987" cy="892552"/>
          </a:xfrm>
          <a:prstGeom prst="rect">
            <a:avLst/>
          </a:prstGeom>
          <a:solidFill>
            <a:srgbClr val="CCFF33"/>
          </a:solidFill>
        </p:spPr>
        <p:txBody>
          <a:bodyPr wrap="square">
            <a:spAutoFit/>
          </a:bodyPr>
          <a:lstStyle/>
          <a:p>
            <a:pPr marL="3175" indent="-3175" eaLnBrk="0" hangingPunct="0">
              <a:spcBef>
                <a:spcPct val="0"/>
              </a:spcBef>
            </a:pPr>
            <a:r>
              <a:rPr lang="en-US" sz="2600" dirty="0">
                <a:solidFill>
                  <a:srgbClr val="000000"/>
                </a:solidFill>
                <a:latin typeface="Calibri" pitchFamily="34" charset="0"/>
                <a:ea typeface="Calibri" pitchFamily="34" charset="0"/>
                <a:cs typeface="Times New Roman" pitchFamily="18" charset="0"/>
              </a:rPr>
              <a:t>States must be in full compliance no later than March 17, 2019.</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2326440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01">
                                            <p:txEl>
                                              <p:pRg st="2" end="2"/>
                                            </p:txEl>
                                          </p:spTgt>
                                        </p:tgtEl>
                                        <p:attrNameLst>
                                          <p:attrName>style.visibility</p:attrName>
                                        </p:attrNameLst>
                                      </p:cBhvr>
                                      <p:to>
                                        <p:strVal val="visible"/>
                                      </p:to>
                                    </p:set>
                                    <p:animEffect transition="in" filter="fade">
                                      <p:cBhvr>
                                        <p:cTn id="7" dur="1000"/>
                                        <p:tgtEl>
                                          <p:spTgt spid="307201">
                                            <p:txEl>
                                              <p:pRg st="2" end="2"/>
                                            </p:txEl>
                                          </p:spTgt>
                                        </p:tgtEl>
                                      </p:cBhvr>
                                    </p:animEffect>
                                    <p:anim calcmode="lin" valueType="num">
                                      <p:cBhvr>
                                        <p:cTn id="8" dur="1000" fill="hold"/>
                                        <p:tgtEl>
                                          <p:spTgt spid="30720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07201">
                                            <p:txEl>
                                              <p:pRg st="2" end="2"/>
                                            </p:txEl>
                                          </p:spTgt>
                                        </p:tgtEl>
                                        <p:attrNameLst>
                                          <p:attrName>ppt_y</p:attrName>
                                        </p:attrNameLst>
                                      </p:cBhvr>
                                      <p:tavLst>
                                        <p:tav tm="0">
                                          <p:val>
                                            <p:strVal val="#ppt_y-.1"/>
                                          </p:val>
                                        </p:tav>
                                        <p:tav tm="100000">
                                          <p:val>
                                            <p:strVal val="#ppt_y"/>
                                          </p:val>
                                        </p:tav>
                                      </p:tavLst>
                                    </p:anim>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5153" name="Rectangle 1"/>
          <p:cNvSpPr>
            <a:spLocks noChangeArrowheads="1"/>
          </p:cNvSpPr>
          <p:nvPr/>
        </p:nvSpPr>
        <p:spPr bwMode="auto">
          <a:xfrm>
            <a:off x="228600" y="1616333"/>
            <a:ext cx="853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endParaRPr lang="en-US" sz="1400" dirty="0">
              <a:solidFill>
                <a:srgbClr val="000000"/>
              </a:solidFill>
              <a:latin typeface="Calibri" pitchFamily="34" charset="0"/>
              <a:cs typeface="Arial" pitchFamily="34" charset="0"/>
            </a:endParaRPr>
          </a:p>
          <a:p>
            <a:pPr algn="l" eaLnBrk="0" hangingPunct="0">
              <a:spcBef>
                <a:spcPct val="0"/>
              </a:spcBef>
            </a:pPr>
            <a:r>
              <a:rPr lang="en-US" sz="2600" b="1" dirty="0">
                <a:solidFill>
                  <a:srgbClr val="000000"/>
                </a:solidFill>
                <a:latin typeface="Calibri" pitchFamily="34" charset="0"/>
                <a:ea typeface="Calibri" pitchFamily="34" charset="0"/>
                <a:cs typeface="Times New Roman" pitchFamily="18" charset="0"/>
              </a:rPr>
              <a:t>Settings that are not home and community-based are specified in the HCBS Settings Regulation: </a:t>
            </a:r>
          </a:p>
          <a:p>
            <a:pPr algn="l" eaLnBrk="0" hangingPunct="0">
              <a:spcBef>
                <a:spcPct val="0"/>
              </a:spcBef>
            </a:pPr>
            <a:endParaRPr lang="en-US" sz="1400" b="1" dirty="0">
              <a:solidFill>
                <a:srgbClr val="000000"/>
              </a:solidFill>
              <a:latin typeface="Calibri" pitchFamily="34" charset="0"/>
              <a:cs typeface="Arial" pitchFamily="34" charset="0"/>
            </a:endParaRPr>
          </a:p>
          <a:p>
            <a:pPr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 Nursing Facility</a:t>
            </a:r>
            <a:endParaRPr lang="en-US" sz="2600" dirty="0">
              <a:solidFill>
                <a:srgbClr val="000000"/>
              </a:solidFill>
              <a:latin typeface="Calibri" pitchFamily="34" charset="0"/>
              <a:cs typeface="Arial" pitchFamily="34" charset="0"/>
            </a:endParaRPr>
          </a:p>
          <a:p>
            <a:pPr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 Institution for Mental Illness</a:t>
            </a:r>
            <a:endParaRPr lang="en-US" sz="26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Intermediate Care Facility for Individuals with Intellectual   Disabilities </a:t>
            </a:r>
            <a:endParaRPr lang="en-US" sz="2600" dirty="0">
              <a:solidFill>
                <a:srgbClr val="000000"/>
              </a:solidFill>
              <a:latin typeface="Calibri" pitchFamily="34" charset="0"/>
              <a:cs typeface="Arial" pitchFamily="34" charset="0"/>
            </a:endParaRPr>
          </a:p>
          <a:p>
            <a:pPr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 Hospital</a:t>
            </a:r>
            <a:endParaRPr lang="en-US" sz="26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Other locations that have qualities of an institutional setting, as determined by the Secretary of US Health and Human Services</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69901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5153">
                                            <p:txEl>
                                              <p:pRg st="3" end="3"/>
                                            </p:txEl>
                                          </p:spTgt>
                                        </p:tgtEl>
                                        <p:attrNameLst>
                                          <p:attrName>style.visibility</p:attrName>
                                        </p:attrNameLst>
                                      </p:cBhvr>
                                      <p:to>
                                        <p:strVal val="visible"/>
                                      </p:to>
                                    </p:set>
                                    <p:animEffect transition="in" filter="fade">
                                      <p:cBhvr>
                                        <p:cTn id="7" dur="1000"/>
                                        <p:tgtEl>
                                          <p:spTgt spid="305153">
                                            <p:txEl>
                                              <p:pRg st="3" end="3"/>
                                            </p:txEl>
                                          </p:spTgt>
                                        </p:tgtEl>
                                      </p:cBhvr>
                                    </p:animEffect>
                                    <p:anim calcmode="lin" valueType="num">
                                      <p:cBhvr>
                                        <p:cTn id="8" dur="1000" fill="hold"/>
                                        <p:tgtEl>
                                          <p:spTgt spid="30515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5153">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5153">
                                            <p:txEl>
                                              <p:pRg st="4" end="4"/>
                                            </p:txEl>
                                          </p:spTgt>
                                        </p:tgtEl>
                                        <p:attrNameLst>
                                          <p:attrName>style.visibility</p:attrName>
                                        </p:attrNameLst>
                                      </p:cBhvr>
                                      <p:to>
                                        <p:strVal val="visible"/>
                                      </p:to>
                                    </p:set>
                                    <p:animEffect transition="in" filter="fade">
                                      <p:cBhvr>
                                        <p:cTn id="12" dur="1000"/>
                                        <p:tgtEl>
                                          <p:spTgt spid="305153">
                                            <p:txEl>
                                              <p:pRg st="4" end="4"/>
                                            </p:txEl>
                                          </p:spTgt>
                                        </p:tgtEl>
                                      </p:cBhvr>
                                    </p:animEffect>
                                    <p:anim calcmode="lin" valueType="num">
                                      <p:cBhvr>
                                        <p:cTn id="13" dur="1000" fill="hold"/>
                                        <p:tgtEl>
                                          <p:spTgt spid="30515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05153">
                                            <p:txEl>
                                              <p:pRg st="4" end="4"/>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5153">
                                            <p:txEl>
                                              <p:pRg st="5" end="5"/>
                                            </p:txEl>
                                          </p:spTgt>
                                        </p:tgtEl>
                                        <p:attrNameLst>
                                          <p:attrName>style.visibility</p:attrName>
                                        </p:attrNameLst>
                                      </p:cBhvr>
                                      <p:to>
                                        <p:strVal val="visible"/>
                                      </p:to>
                                    </p:set>
                                    <p:animEffect transition="in" filter="fade">
                                      <p:cBhvr>
                                        <p:cTn id="17" dur="1000"/>
                                        <p:tgtEl>
                                          <p:spTgt spid="305153">
                                            <p:txEl>
                                              <p:pRg st="5" end="5"/>
                                            </p:txEl>
                                          </p:spTgt>
                                        </p:tgtEl>
                                      </p:cBhvr>
                                    </p:animEffect>
                                    <p:anim calcmode="lin" valueType="num">
                                      <p:cBhvr>
                                        <p:cTn id="18" dur="1000" fill="hold"/>
                                        <p:tgtEl>
                                          <p:spTgt spid="30515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05153">
                                            <p:txEl>
                                              <p:pRg st="5" end="5"/>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5153">
                                            <p:txEl>
                                              <p:pRg st="6" end="6"/>
                                            </p:txEl>
                                          </p:spTgt>
                                        </p:tgtEl>
                                        <p:attrNameLst>
                                          <p:attrName>style.visibility</p:attrName>
                                        </p:attrNameLst>
                                      </p:cBhvr>
                                      <p:to>
                                        <p:strVal val="visible"/>
                                      </p:to>
                                    </p:set>
                                    <p:animEffect transition="in" filter="fade">
                                      <p:cBhvr>
                                        <p:cTn id="22" dur="1000"/>
                                        <p:tgtEl>
                                          <p:spTgt spid="305153">
                                            <p:txEl>
                                              <p:pRg st="6" end="6"/>
                                            </p:txEl>
                                          </p:spTgt>
                                        </p:tgtEl>
                                      </p:cBhvr>
                                    </p:animEffect>
                                    <p:anim calcmode="lin" valueType="num">
                                      <p:cBhvr>
                                        <p:cTn id="23" dur="1000" fill="hold"/>
                                        <p:tgtEl>
                                          <p:spTgt spid="30515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05153">
                                            <p:txEl>
                                              <p:pRg st="6" end="6"/>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5153">
                                            <p:txEl>
                                              <p:pRg st="7" end="7"/>
                                            </p:txEl>
                                          </p:spTgt>
                                        </p:tgtEl>
                                        <p:attrNameLst>
                                          <p:attrName>style.visibility</p:attrName>
                                        </p:attrNameLst>
                                      </p:cBhvr>
                                      <p:to>
                                        <p:strVal val="visible"/>
                                      </p:to>
                                    </p:set>
                                    <p:animEffect transition="in" filter="fade">
                                      <p:cBhvr>
                                        <p:cTn id="27" dur="1000"/>
                                        <p:tgtEl>
                                          <p:spTgt spid="305153">
                                            <p:txEl>
                                              <p:pRg st="7" end="7"/>
                                            </p:txEl>
                                          </p:spTgt>
                                        </p:tgtEl>
                                      </p:cBhvr>
                                    </p:animEffect>
                                    <p:anim calcmode="lin" valueType="num">
                                      <p:cBhvr>
                                        <p:cTn id="28" dur="1000" fill="hold"/>
                                        <p:tgtEl>
                                          <p:spTgt spid="30515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0515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0"/>
            <a:ext cx="8610600" cy="5155257"/>
          </a:xfrm>
          <a:prstGeom prst="rect">
            <a:avLst/>
          </a:prstGeom>
          <a:noFill/>
        </p:spPr>
        <p:txBody>
          <a:bodyPr wrap="square" rtlCol="0">
            <a:spAutoFit/>
          </a:bodyPr>
          <a:lstStyle/>
          <a:p>
            <a:pPr algn="l">
              <a:spcBef>
                <a:spcPts val="0"/>
              </a:spcBef>
            </a:pPr>
            <a:r>
              <a:rPr lang="en-US" sz="3200" b="1" dirty="0">
                <a:solidFill>
                  <a:schemeClr val="tx1"/>
                </a:solidFill>
                <a:latin typeface="Calibri" pitchFamily="34" charset="0"/>
              </a:rPr>
              <a:t>C</a:t>
            </a:r>
            <a:r>
              <a:rPr lang="en-US" sz="3200" b="1" dirty="0" smtClean="0">
                <a:solidFill>
                  <a:schemeClr val="tx1"/>
                </a:solidFill>
                <a:latin typeface="Calibri" pitchFamily="34" charset="0"/>
              </a:rPr>
              <a:t>oming Soon!</a:t>
            </a:r>
          </a:p>
          <a:p>
            <a:pPr algn="l">
              <a:spcBef>
                <a:spcPts val="0"/>
              </a:spcBef>
              <a:buFont typeface="Arial" pitchFamily="34" charset="0"/>
              <a:buChar char="•"/>
            </a:pPr>
            <a:endParaRPr lang="en-US" sz="2400" dirty="0" smtClean="0">
              <a:solidFill>
                <a:schemeClr val="tx1"/>
              </a:solidFill>
              <a:latin typeface="Calibri" pitchFamily="34" charset="0"/>
            </a:endParaRPr>
          </a:p>
          <a:p>
            <a:pPr algn="l">
              <a:spcBef>
                <a:spcPts val="0"/>
              </a:spcBef>
              <a:buFont typeface="Arial" pitchFamily="34" charset="0"/>
              <a:buChar char="•"/>
            </a:pPr>
            <a:r>
              <a:rPr lang="en-US" sz="2400" dirty="0" smtClean="0">
                <a:solidFill>
                  <a:schemeClr val="tx1"/>
                </a:solidFill>
                <a:latin typeface="Calibri" pitchFamily="34" charset="0"/>
              </a:rPr>
              <a:t> </a:t>
            </a:r>
            <a:r>
              <a:rPr lang="en-US" sz="2400" dirty="0">
                <a:solidFill>
                  <a:schemeClr val="tx1"/>
                </a:solidFill>
                <a:latin typeface="Calibri" pitchFamily="34" charset="0"/>
              </a:rPr>
              <a:t>Employment and Day Services Training Video</a:t>
            </a:r>
          </a:p>
          <a:p>
            <a:pPr algn="l">
              <a:spcBef>
                <a:spcPts val="0"/>
              </a:spcBef>
            </a:pPr>
            <a:endParaRPr lang="en-US" sz="2400" strike="sngStrike" dirty="0">
              <a:solidFill>
                <a:schemeClr val="tx1"/>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Waiver Management  System Training</a:t>
            </a:r>
          </a:p>
          <a:p>
            <a:pPr algn="l">
              <a:spcBef>
                <a:spcPts val="0"/>
              </a:spcBef>
            </a:pPr>
            <a:endParaRPr lang="en-US" sz="2400" strike="sngStrike" dirty="0">
              <a:solidFill>
                <a:schemeClr val="tx1"/>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a:t>
            </a:r>
            <a:r>
              <a:rPr lang="en-US" sz="2400" b="1" dirty="0">
                <a:solidFill>
                  <a:schemeClr val="tx1"/>
                </a:solidFill>
                <a:latin typeface="Calibri" pitchFamily="34" charset="0"/>
              </a:rPr>
              <a:t>V</a:t>
            </a:r>
            <a:r>
              <a:rPr lang="en-US" sz="2400" dirty="0">
                <a:solidFill>
                  <a:schemeClr val="tx1"/>
                </a:solidFill>
                <a:latin typeface="Calibri" pitchFamily="34" charset="0"/>
              </a:rPr>
              <a:t>irginia </a:t>
            </a:r>
            <a:r>
              <a:rPr lang="en-US" sz="2400" b="1" dirty="0">
                <a:solidFill>
                  <a:schemeClr val="tx1"/>
                </a:solidFill>
                <a:latin typeface="Calibri" pitchFamily="34" charset="0"/>
              </a:rPr>
              <a:t>I</a:t>
            </a:r>
            <a:r>
              <a:rPr lang="en-US" sz="2400" dirty="0">
                <a:solidFill>
                  <a:schemeClr val="tx1"/>
                </a:solidFill>
                <a:latin typeface="Calibri" pitchFamily="34" charset="0"/>
              </a:rPr>
              <a:t>ndividual </a:t>
            </a:r>
            <a:r>
              <a:rPr lang="en-US" sz="2400" b="1" dirty="0">
                <a:solidFill>
                  <a:schemeClr val="tx1"/>
                </a:solidFill>
                <a:latin typeface="Calibri" pitchFamily="34" charset="0"/>
              </a:rPr>
              <a:t>D</a:t>
            </a:r>
            <a:r>
              <a:rPr lang="en-US" sz="2400" dirty="0">
                <a:solidFill>
                  <a:schemeClr val="tx1"/>
                </a:solidFill>
                <a:latin typeface="Calibri" pitchFamily="34" charset="0"/>
              </a:rPr>
              <a:t>D </a:t>
            </a:r>
            <a:r>
              <a:rPr lang="en-US" sz="2400" b="1" dirty="0">
                <a:solidFill>
                  <a:schemeClr val="tx1"/>
                </a:solidFill>
                <a:latin typeface="Calibri" pitchFamily="34" charset="0"/>
              </a:rPr>
              <a:t>E</a:t>
            </a:r>
            <a:r>
              <a:rPr lang="en-US" sz="2400" dirty="0">
                <a:solidFill>
                  <a:schemeClr val="tx1"/>
                </a:solidFill>
                <a:latin typeface="Calibri" pitchFamily="34" charset="0"/>
              </a:rPr>
              <a:t>ligibility </a:t>
            </a:r>
            <a:r>
              <a:rPr lang="en-US" sz="2400" b="1" dirty="0">
                <a:solidFill>
                  <a:schemeClr val="tx1"/>
                </a:solidFill>
                <a:latin typeface="Calibri" pitchFamily="34" charset="0"/>
              </a:rPr>
              <a:t>S</a:t>
            </a:r>
            <a:r>
              <a:rPr lang="en-US" sz="2400" dirty="0">
                <a:solidFill>
                  <a:schemeClr val="tx1"/>
                </a:solidFill>
                <a:latin typeface="Calibri" pitchFamily="34" charset="0"/>
              </a:rPr>
              <a:t>urvey (VIDES)online training</a:t>
            </a:r>
          </a:p>
          <a:p>
            <a:pPr algn="l">
              <a:spcBef>
                <a:spcPts val="0"/>
              </a:spcBef>
            </a:pPr>
            <a:endParaRPr lang="en-US" sz="2400" strike="sngStrike" dirty="0">
              <a:solidFill>
                <a:schemeClr val="tx1"/>
              </a:solidFill>
              <a:latin typeface="Calibri" pitchFamily="34" charset="0"/>
            </a:endParaRPr>
          </a:p>
          <a:p>
            <a:pPr algn="l">
              <a:spcBef>
                <a:spcPts val="0"/>
              </a:spcBef>
              <a:buFont typeface="Arial" pitchFamily="34" charset="0"/>
              <a:buChar char="•"/>
            </a:pPr>
            <a:r>
              <a:rPr lang="en-US" sz="2400" dirty="0">
                <a:solidFill>
                  <a:schemeClr val="tx1"/>
                </a:solidFill>
                <a:latin typeface="Calibri" pitchFamily="34" charset="0"/>
              </a:rPr>
              <a:t> Community Connections training</a:t>
            </a:r>
          </a:p>
          <a:p>
            <a:pPr algn="l">
              <a:spcBef>
                <a:spcPts val="0"/>
              </a:spcBef>
            </a:pPr>
            <a:endParaRPr lang="en-US" sz="2400" dirty="0">
              <a:solidFill>
                <a:schemeClr val="tx1"/>
              </a:solidFill>
              <a:latin typeface="Calibri" pitchFamily="34" charset="0"/>
            </a:endParaRPr>
          </a:p>
          <a:p>
            <a:pPr algn="l">
              <a:spcBef>
                <a:spcPts val="0"/>
              </a:spcBef>
            </a:pPr>
            <a:endParaRPr lang="en-US" sz="2400" dirty="0">
              <a:solidFill>
                <a:schemeClr val="tx1"/>
              </a:solidFill>
              <a:latin typeface="Calibri" pitchFamily="34" charset="0"/>
            </a:endParaRPr>
          </a:p>
          <a:p>
            <a:endParaRPr lang="en-US" dirty="0">
              <a:solidFill>
                <a:schemeClr val="tx1"/>
              </a:solidFill>
            </a:endParaRPr>
          </a:p>
        </p:txBody>
      </p:sp>
      <p:sp>
        <p:nvSpPr>
          <p:cNvPr id="10"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1000"/>
                                        <p:tgtEl>
                                          <p:spTgt spid="5">
                                            <p:txEl>
                                              <p:pRg st="8" end="8"/>
                                            </p:txEl>
                                          </p:spTgt>
                                        </p:tgtEl>
                                      </p:cBhvr>
                                    </p:animEffect>
                                    <p:anim calcmode="lin" valueType="num">
                                      <p:cBhvr>
                                        <p:cTn id="3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3105" name="Rectangle 1"/>
          <p:cNvSpPr>
            <a:spLocks noChangeArrowheads="1"/>
          </p:cNvSpPr>
          <p:nvPr/>
        </p:nvSpPr>
        <p:spPr bwMode="auto">
          <a:xfrm>
            <a:off x="228600" y="1678632"/>
            <a:ext cx="8915400" cy="43627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endParaRPr lang="en-US" sz="1200" b="1" dirty="0">
              <a:solidFill>
                <a:srgbClr val="000000"/>
              </a:solidFill>
              <a:latin typeface="Calibri" pitchFamily="34" charset="0"/>
              <a:ea typeface="Calibri" pitchFamily="34" charset="0"/>
              <a:cs typeface="Times New Roman" pitchFamily="18" charset="0"/>
            </a:endParaRPr>
          </a:p>
          <a:p>
            <a:pPr algn="l">
              <a:spcBef>
                <a:spcPct val="0"/>
              </a:spcBef>
            </a:pPr>
            <a:r>
              <a:rPr lang="en-US" sz="2600" b="1" dirty="0">
                <a:solidFill>
                  <a:srgbClr val="000000"/>
                </a:solidFill>
                <a:latin typeface="Calibri" pitchFamily="34" charset="0"/>
                <a:ea typeface="Calibri" pitchFamily="34" charset="0"/>
                <a:cs typeface="Times New Roman" pitchFamily="18" charset="0"/>
              </a:rPr>
              <a:t>The regulations identify other settings that are presumed </a:t>
            </a:r>
            <a:r>
              <a:rPr lang="en-US" sz="2600" b="1" dirty="0">
                <a:solidFill>
                  <a:srgbClr val="C00000"/>
                </a:solidFill>
                <a:latin typeface="Calibri" pitchFamily="34" charset="0"/>
                <a:ea typeface="Calibri" pitchFamily="34" charset="0"/>
                <a:cs typeface="Times New Roman" pitchFamily="18" charset="0"/>
              </a:rPr>
              <a:t>not</a:t>
            </a:r>
            <a:r>
              <a:rPr lang="en-US" sz="2600" b="1" dirty="0">
                <a:solidFill>
                  <a:srgbClr val="000000"/>
                </a:solidFill>
                <a:latin typeface="Calibri" pitchFamily="34" charset="0"/>
                <a:ea typeface="Calibri" pitchFamily="34" charset="0"/>
                <a:cs typeface="Times New Roman" pitchFamily="18" charset="0"/>
              </a:rPr>
              <a:t> to meet the requirements:</a:t>
            </a:r>
          </a:p>
          <a:p>
            <a:pPr algn="l">
              <a:spcBef>
                <a:spcPct val="0"/>
              </a:spcBef>
            </a:pPr>
            <a:endParaRPr lang="en-US" sz="10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Settings in a publicly or privately operated facility that provides inpatient institutional treatment</a:t>
            </a:r>
          </a:p>
          <a:p>
            <a:pPr algn="l" eaLnBrk="0" hangingPunct="0">
              <a:spcBef>
                <a:spcPct val="0"/>
              </a:spcBef>
              <a:buFontTx/>
              <a:buChar char="•"/>
            </a:pPr>
            <a:endParaRPr lang="en-US" sz="1100" dirty="0">
              <a:solidFill>
                <a:srgbClr val="000000"/>
              </a:solidFill>
              <a:latin typeface="Calibri" pitchFamily="34" charset="0"/>
              <a:cs typeface="Arial" pitchFamily="34" charset="0"/>
            </a:endParaRPr>
          </a:p>
          <a:p>
            <a:pPr marL="228600" indent="-228600" algn="l" eaLnBrk="0" hangingPunct="0">
              <a:spcBef>
                <a:spcPct val="0"/>
              </a:spcBef>
              <a:buFontTx/>
              <a:buChar char="•"/>
            </a:pPr>
            <a:r>
              <a:rPr lang="en-US" sz="2600" dirty="0">
                <a:solidFill>
                  <a:srgbClr val="000000"/>
                </a:solidFill>
                <a:latin typeface="Calibri" pitchFamily="34" charset="0"/>
                <a:ea typeface="Calibri" pitchFamily="34" charset="0"/>
                <a:cs typeface="Arial" pitchFamily="34" charset="0"/>
              </a:rPr>
              <a:t>S</a:t>
            </a:r>
            <a:r>
              <a:rPr lang="en-US" sz="2600" dirty="0">
                <a:solidFill>
                  <a:srgbClr val="000000"/>
                </a:solidFill>
                <a:latin typeface="Calibri" pitchFamily="34" charset="0"/>
                <a:ea typeface="Calibri" pitchFamily="34" charset="0"/>
                <a:cs typeface="Times New Roman" pitchFamily="18" charset="0"/>
              </a:rPr>
              <a:t>ettings in a building on the grounds of, or adjacent to, a public institution</a:t>
            </a:r>
          </a:p>
          <a:p>
            <a:pPr algn="l" eaLnBrk="0" hangingPunct="0">
              <a:spcBef>
                <a:spcPct val="0"/>
              </a:spcBef>
              <a:buFontTx/>
              <a:buChar char="•"/>
            </a:pPr>
            <a:endParaRPr lang="en-US" sz="1050" dirty="0">
              <a:solidFill>
                <a:srgbClr val="000000"/>
              </a:solidFill>
              <a:latin typeface="Calibri" pitchFamily="34" charset="0"/>
              <a:cs typeface="Arial" pitchFamily="34" charset="0"/>
            </a:endParaRPr>
          </a:p>
          <a:p>
            <a:pPr marL="292100" indent="-2921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Settings with the effect of isolating individuals from the broader community of individuals not receiving Medicaid HCBS </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2620055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3105">
                                            <p:txEl>
                                              <p:pRg st="3" end="3"/>
                                            </p:txEl>
                                          </p:spTgt>
                                        </p:tgtEl>
                                        <p:attrNameLst>
                                          <p:attrName>style.visibility</p:attrName>
                                        </p:attrNameLst>
                                      </p:cBhvr>
                                      <p:to>
                                        <p:strVal val="visible"/>
                                      </p:to>
                                    </p:set>
                                    <p:animEffect transition="in" filter="fade">
                                      <p:cBhvr>
                                        <p:cTn id="7" dur="1000"/>
                                        <p:tgtEl>
                                          <p:spTgt spid="303105">
                                            <p:txEl>
                                              <p:pRg st="3" end="3"/>
                                            </p:txEl>
                                          </p:spTgt>
                                        </p:tgtEl>
                                      </p:cBhvr>
                                    </p:animEffect>
                                    <p:anim calcmode="lin" valueType="num">
                                      <p:cBhvr>
                                        <p:cTn id="8" dur="1000" fill="hold"/>
                                        <p:tgtEl>
                                          <p:spTgt spid="303105">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03105">
                                            <p:txEl>
                                              <p:pRg st="3" end="3"/>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3105">
                                            <p:txEl>
                                              <p:pRg st="5" end="5"/>
                                            </p:txEl>
                                          </p:spTgt>
                                        </p:tgtEl>
                                        <p:attrNameLst>
                                          <p:attrName>style.visibility</p:attrName>
                                        </p:attrNameLst>
                                      </p:cBhvr>
                                      <p:to>
                                        <p:strVal val="visible"/>
                                      </p:to>
                                    </p:set>
                                    <p:animEffect transition="in" filter="fade">
                                      <p:cBhvr>
                                        <p:cTn id="12" dur="1000"/>
                                        <p:tgtEl>
                                          <p:spTgt spid="303105">
                                            <p:txEl>
                                              <p:pRg st="5" end="5"/>
                                            </p:txEl>
                                          </p:spTgt>
                                        </p:tgtEl>
                                      </p:cBhvr>
                                    </p:animEffect>
                                    <p:anim calcmode="lin" valueType="num">
                                      <p:cBhvr>
                                        <p:cTn id="13" dur="1000" fill="hold"/>
                                        <p:tgtEl>
                                          <p:spTgt spid="30310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03105">
                                            <p:txEl>
                                              <p:pRg st="5" end="5"/>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3105">
                                            <p:txEl>
                                              <p:pRg st="7" end="7"/>
                                            </p:txEl>
                                          </p:spTgt>
                                        </p:tgtEl>
                                        <p:attrNameLst>
                                          <p:attrName>style.visibility</p:attrName>
                                        </p:attrNameLst>
                                      </p:cBhvr>
                                      <p:to>
                                        <p:strVal val="visible"/>
                                      </p:to>
                                    </p:set>
                                    <p:animEffect transition="in" filter="fade">
                                      <p:cBhvr>
                                        <p:cTn id="17" dur="1000"/>
                                        <p:tgtEl>
                                          <p:spTgt spid="303105">
                                            <p:txEl>
                                              <p:pRg st="7" end="7"/>
                                            </p:txEl>
                                          </p:spTgt>
                                        </p:tgtEl>
                                      </p:cBhvr>
                                    </p:animEffect>
                                    <p:anim calcmode="lin" valueType="num">
                                      <p:cBhvr>
                                        <p:cTn id="18" dur="1000" fill="hold"/>
                                        <p:tgtEl>
                                          <p:spTgt spid="303105">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0310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3105" name="Rectangle 1"/>
          <p:cNvSpPr>
            <a:spLocks noChangeArrowheads="1"/>
          </p:cNvSpPr>
          <p:nvPr/>
        </p:nvSpPr>
        <p:spPr bwMode="auto">
          <a:xfrm>
            <a:off x="0" y="1524000"/>
            <a:ext cx="8915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a:solidFill>
                  <a:srgbClr val="000000"/>
                </a:solidFill>
                <a:latin typeface="Calibri" pitchFamily="34" charset="0"/>
              </a:rPr>
              <a:t>Settings with the Effect of Isolating Individuals: Examples</a:t>
            </a:r>
            <a:endParaRPr lang="en-US" sz="2800" dirty="0">
              <a:solidFill>
                <a:srgbClr val="000000"/>
              </a:solidFill>
              <a:latin typeface="Calibri" pitchFamily="34" charset="0"/>
            </a:endParaRPr>
          </a:p>
        </p:txBody>
      </p:sp>
      <p:sp>
        <p:nvSpPr>
          <p:cNvPr id="5" name="Rectangle 4"/>
          <p:cNvSpPr/>
          <p:nvPr/>
        </p:nvSpPr>
        <p:spPr>
          <a:xfrm>
            <a:off x="228600" y="2155984"/>
            <a:ext cx="8686800" cy="492443"/>
          </a:xfrm>
          <a:prstGeom prst="rect">
            <a:avLst/>
          </a:prstGeom>
        </p:spPr>
        <p:txBody>
          <a:bodyPr wrap="square">
            <a:spAutoFit/>
          </a:bodyPr>
          <a:lstStyle/>
          <a:p>
            <a:pPr algn="l"/>
            <a:r>
              <a:rPr lang="en-US" sz="2600" dirty="0">
                <a:solidFill>
                  <a:srgbClr val="C00000"/>
                </a:solidFill>
                <a:latin typeface="Calibri" pitchFamily="34" charset="0"/>
              </a:rPr>
              <a:t>X  </a:t>
            </a:r>
            <a:r>
              <a:rPr lang="en-US" sz="2600" dirty="0">
                <a:solidFill>
                  <a:srgbClr val="000000"/>
                </a:solidFill>
                <a:latin typeface="Calibri" pitchFamily="34" charset="0"/>
              </a:rPr>
              <a:t>A disability-specific farm community </a:t>
            </a:r>
          </a:p>
        </p:txBody>
      </p:sp>
      <p:sp>
        <p:nvSpPr>
          <p:cNvPr id="6" name="Rectangle 5"/>
          <p:cNvSpPr/>
          <p:nvPr/>
        </p:nvSpPr>
        <p:spPr>
          <a:xfrm>
            <a:off x="228600" y="2774513"/>
            <a:ext cx="4572000" cy="492443"/>
          </a:xfrm>
          <a:prstGeom prst="rect">
            <a:avLst/>
          </a:prstGeom>
        </p:spPr>
        <p:txBody>
          <a:bodyPr>
            <a:spAutoFit/>
          </a:bodyPr>
          <a:lstStyle/>
          <a:p>
            <a:pPr algn="l"/>
            <a:r>
              <a:rPr lang="en-US" sz="2600" dirty="0">
                <a:solidFill>
                  <a:srgbClr val="C00000"/>
                </a:solidFill>
                <a:latin typeface="Calibri" pitchFamily="34" charset="0"/>
              </a:rPr>
              <a:t>X</a:t>
            </a:r>
            <a:r>
              <a:rPr lang="en-US" sz="2600" dirty="0">
                <a:solidFill>
                  <a:srgbClr val="000000"/>
                </a:solidFill>
                <a:latin typeface="Calibri" pitchFamily="34" charset="0"/>
              </a:rPr>
              <a:t>  Residential schools </a:t>
            </a:r>
          </a:p>
        </p:txBody>
      </p:sp>
      <p:sp>
        <p:nvSpPr>
          <p:cNvPr id="7" name="Rectangle 6"/>
          <p:cNvSpPr/>
          <p:nvPr/>
        </p:nvSpPr>
        <p:spPr>
          <a:xfrm>
            <a:off x="228600" y="3384113"/>
            <a:ext cx="8686800" cy="492443"/>
          </a:xfrm>
          <a:prstGeom prst="rect">
            <a:avLst/>
          </a:prstGeom>
        </p:spPr>
        <p:txBody>
          <a:bodyPr wrap="square">
            <a:spAutoFit/>
          </a:bodyPr>
          <a:lstStyle/>
          <a:p>
            <a:pPr algn="l"/>
            <a:r>
              <a:rPr lang="en-US" sz="2600" dirty="0">
                <a:solidFill>
                  <a:srgbClr val="C00000"/>
                </a:solidFill>
                <a:latin typeface="Calibri" pitchFamily="34" charset="0"/>
              </a:rPr>
              <a:t>X</a:t>
            </a:r>
            <a:r>
              <a:rPr lang="en-US" sz="2600" dirty="0">
                <a:solidFill>
                  <a:srgbClr val="000000"/>
                </a:solidFill>
                <a:latin typeface="Calibri" pitchFamily="34" charset="0"/>
              </a:rPr>
              <a:t>  Multiple settings co-located and operationally related</a:t>
            </a:r>
          </a:p>
        </p:txBody>
      </p:sp>
      <p:pic>
        <p:nvPicPr>
          <p:cNvPr id="8" name="Picture 7" descr="src_adapt_960_high_flds_hildale_walled_compound_1426597093492.jpg"/>
          <p:cNvPicPr>
            <a:picLocks noChangeAspect="1"/>
          </p:cNvPicPr>
          <p:nvPr/>
        </p:nvPicPr>
        <p:blipFill>
          <a:blip r:embed="rId3" cstate="print"/>
          <a:stretch>
            <a:fillRect/>
          </a:stretch>
        </p:blipFill>
        <p:spPr>
          <a:xfrm>
            <a:off x="5638800" y="4495800"/>
            <a:ext cx="2438400" cy="1676400"/>
          </a:xfrm>
          <a:prstGeom prst="rect">
            <a:avLst/>
          </a:prstGeom>
        </p:spPr>
      </p:pic>
      <p:pic>
        <p:nvPicPr>
          <p:cNvPr id="9" name="Picture 8" descr="Community_garden.jpg"/>
          <p:cNvPicPr>
            <a:picLocks noChangeAspect="1"/>
          </p:cNvPicPr>
          <p:nvPr/>
        </p:nvPicPr>
        <p:blipFill>
          <a:blip r:embed="rId4" cstate="print"/>
          <a:stretch>
            <a:fillRect/>
          </a:stretch>
        </p:blipFill>
        <p:spPr>
          <a:xfrm>
            <a:off x="609600" y="4495800"/>
            <a:ext cx="2476500" cy="1671638"/>
          </a:xfrm>
          <a:prstGeom prst="rect">
            <a:avLst/>
          </a:prstGeom>
        </p:spPr>
      </p:pic>
      <p:pic>
        <p:nvPicPr>
          <p:cNvPr id="10" name="Picture 9" descr="Lebanon_High_School_Kentucky.jpg"/>
          <p:cNvPicPr>
            <a:picLocks noChangeAspect="1"/>
          </p:cNvPicPr>
          <p:nvPr/>
        </p:nvPicPr>
        <p:blipFill>
          <a:blip r:embed="rId5" cstate="print"/>
          <a:stretch>
            <a:fillRect/>
          </a:stretch>
        </p:blipFill>
        <p:spPr>
          <a:xfrm>
            <a:off x="3048000" y="4495801"/>
            <a:ext cx="2609088" cy="1676400"/>
          </a:xfrm>
          <a:prstGeom prst="rect">
            <a:avLst/>
          </a:prstGeom>
        </p:spPr>
      </p:pic>
    </p:spTree>
    <p:extLst>
      <p:ext uri="{BB962C8B-B14F-4D97-AF65-F5344CB8AC3E}">
        <p14:creationId xmlns="" xmlns:p14="http://schemas.microsoft.com/office/powerpoint/2010/main" val="1323695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par>
                                <p:cTn id="22" presetID="5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0.70"/>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par>
                                <p:cTn id="34" presetID="55"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0.70"/>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301057" name="Rectangle 1"/>
          <p:cNvSpPr>
            <a:spLocks noChangeArrowheads="1"/>
          </p:cNvSpPr>
          <p:nvPr/>
        </p:nvSpPr>
        <p:spPr bwMode="auto">
          <a:xfrm>
            <a:off x="152400" y="1776398"/>
            <a:ext cx="8763000" cy="34547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2800" b="1" dirty="0">
                <a:solidFill>
                  <a:srgbClr val="000000"/>
                </a:solidFill>
                <a:latin typeface="Calibri" pitchFamily="34" charset="0"/>
              </a:rPr>
              <a:t>Heightened Scrutiny Process</a:t>
            </a:r>
          </a:p>
          <a:p>
            <a:pPr algn="l">
              <a:spcBef>
                <a:spcPct val="0"/>
              </a:spcBef>
            </a:pPr>
            <a:endParaRPr lang="en-US" sz="1400" b="1" dirty="0">
              <a:solidFill>
                <a:srgbClr val="000000"/>
              </a:solidFill>
              <a:latin typeface="Calibri" pitchFamily="34" charset="0"/>
              <a:ea typeface="Calibri" pitchFamily="34" charset="0"/>
              <a:cs typeface="Times New Roman" pitchFamily="18" charset="0"/>
            </a:endParaRPr>
          </a:p>
          <a:p>
            <a:pPr algn="l">
              <a:spcBef>
                <a:spcPct val="0"/>
              </a:spcBef>
            </a:pPr>
            <a:r>
              <a:rPr lang="en-US" sz="2600" dirty="0">
                <a:solidFill>
                  <a:srgbClr val="000000"/>
                </a:solidFill>
                <a:latin typeface="Calibri" pitchFamily="34" charset="0"/>
                <a:ea typeface="Calibri" pitchFamily="34" charset="0"/>
                <a:cs typeface="Times New Roman" pitchFamily="18" charset="0"/>
              </a:rPr>
              <a:t>A state may overcome the presumption that a setting has institutional qualities by </a:t>
            </a:r>
            <a:r>
              <a:rPr lang="en-US" sz="2600" b="1" dirty="0">
                <a:solidFill>
                  <a:srgbClr val="000000"/>
                </a:solidFill>
                <a:latin typeface="Calibri" pitchFamily="34" charset="0"/>
                <a:ea typeface="Calibri" pitchFamily="34" charset="0"/>
                <a:cs typeface="Times New Roman" pitchFamily="18" charset="0"/>
              </a:rPr>
              <a:t>submitting evidence to CMS</a:t>
            </a:r>
            <a:r>
              <a:rPr lang="en-US" sz="2600" dirty="0">
                <a:solidFill>
                  <a:srgbClr val="000000"/>
                </a:solidFill>
                <a:latin typeface="Calibri" pitchFamily="34" charset="0"/>
                <a:ea typeface="Calibri" pitchFamily="34" charset="0"/>
                <a:cs typeface="Times New Roman" pitchFamily="18" charset="0"/>
              </a:rPr>
              <a:t>.</a:t>
            </a:r>
          </a:p>
          <a:p>
            <a:pPr algn="l" eaLnBrk="0" hangingPunct="0">
              <a:spcBef>
                <a:spcPct val="0"/>
              </a:spcBef>
            </a:pPr>
            <a:endParaRPr lang="en-US" sz="1000" dirty="0">
              <a:solidFill>
                <a:srgbClr val="000000"/>
              </a:solidFill>
              <a:latin typeface="Calibri" pitchFamily="34" charset="0"/>
              <a:cs typeface="Arial" pitchFamily="34" charset="0"/>
            </a:endParaRPr>
          </a:p>
          <a:p>
            <a:pPr algn="l" eaLnBrk="0" hangingPunct="0">
              <a:spcBef>
                <a:spcPct val="0"/>
              </a:spcBef>
            </a:pPr>
            <a:endParaRPr lang="en-US" sz="1050" dirty="0">
              <a:solidFill>
                <a:srgbClr val="000000"/>
              </a:solidFill>
              <a:latin typeface="Calibri" pitchFamily="34" charset="0"/>
              <a:cs typeface="Arial" pitchFamily="34" charset="0"/>
            </a:endParaRPr>
          </a:p>
          <a:p>
            <a:pPr marL="292100" indent="-292100" algn="l" eaLnBrk="0" hangingPunct="0">
              <a:spcBef>
                <a:spcPct val="0"/>
              </a:spcBef>
            </a:pPr>
            <a:r>
              <a:rPr lang="en-US" sz="2600" dirty="0">
                <a:solidFill>
                  <a:srgbClr val="000000"/>
                </a:solidFill>
                <a:latin typeface="Calibri" pitchFamily="34" charset="0"/>
                <a:ea typeface="Calibri" pitchFamily="34" charset="0"/>
                <a:cs typeface="Arial" pitchFamily="34" charset="0"/>
              </a:rPr>
              <a:t>•  </a:t>
            </a:r>
            <a:r>
              <a:rPr lang="en-US" sz="2600" dirty="0">
                <a:solidFill>
                  <a:srgbClr val="000000"/>
                </a:solidFill>
                <a:latin typeface="Calibri" pitchFamily="34" charset="0"/>
                <a:ea typeface="Calibri" pitchFamily="34" charset="0"/>
                <a:cs typeface="Times New Roman" pitchFamily="18" charset="0"/>
              </a:rPr>
              <a:t>CMS reviews the evidence submitted by the state and makes a determination as to whether the evidence is sufficient to overcome the presumption that the setting has the qualities of an institution. </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3724879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1057">
                                            <p:txEl>
                                              <p:pRg st="5" end="5"/>
                                            </p:txEl>
                                          </p:spTgt>
                                        </p:tgtEl>
                                        <p:attrNameLst>
                                          <p:attrName>style.visibility</p:attrName>
                                        </p:attrNameLst>
                                      </p:cBhvr>
                                      <p:to>
                                        <p:strVal val="visible"/>
                                      </p:to>
                                    </p:set>
                                    <p:animEffect transition="in" filter="fade">
                                      <p:cBhvr>
                                        <p:cTn id="7" dur="1000"/>
                                        <p:tgtEl>
                                          <p:spTgt spid="301057">
                                            <p:txEl>
                                              <p:pRg st="5" end="5"/>
                                            </p:txEl>
                                          </p:spTgt>
                                        </p:tgtEl>
                                      </p:cBhvr>
                                    </p:animEffect>
                                    <p:anim calcmode="lin" valueType="num">
                                      <p:cBhvr>
                                        <p:cTn id="8" dur="1000" fill="hold"/>
                                        <p:tgtEl>
                                          <p:spTgt spid="301057">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0105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pic>
        <p:nvPicPr>
          <p:cNvPr id="423937" name="Picture 1"/>
          <p:cNvPicPr>
            <a:picLocks noChangeAspect="1" noChangeArrowheads="1"/>
          </p:cNvPicPr>
          <p:nvPr/>
        </p:nvPicPr>
        <p:blipFill>
          <a:blip r:embed="rId3" cstate="print"/>
          <a:srcRect/>
          <a:stretch>
            <a:fillRect/>
          </a:stretch>
        </p:blipFill>
        <p:spPr bwMode="auto">
          <a:xfrm>
            <a:off x="3657600" y="2632829"/>
            <a:ext cx="5243513" cy="422517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28600" y="1676400"/>
            <a:ext cx="7391400" cy="707886"/>
          </a:xfrm>
          <a:prstGeom prst="rect">
            <a:avLst/>
          </a:prstGeom>
        </p:spPr>
        <p:txBody>
          <a:bodyPr wrap="square">
            <a:spAutoFit/>
          </a:bodyPr>
          <a:lstStyle/>
          <a:p>
            <a:pPr algn="l">
              <a:spcBef>
                <a:spcPct val="0"/>
              </a:spcBef>
            </a:pPr>
            <a:r>
              <a:rPr lang="en-US" sz="4000" b="1" dirty="0">
                <a:solidFill>
                  <a:srgbClr val="000000"/>
                </a:solidFill>
                <a:latin typeface="Calibri" pitchFamily="34" charset="0"/>
                <a:ea typeface="Calibri" pitchFamily="34" charset="0"/>
                <a:cs typeface="Times New Roman" pitchFamily="18" charset="0"/>
              </a:rPr>
              <a:t>Settings Regulation “Cheat Sheet”</a:t>
            </a:r>
          </a:p>
        </p:txBody>
      </p:sp>
      <p:sp>
        <p:nvSpPr>
          <p:cNvPr id="6" name="TextBox 5"/>
          <p:cNvSpPr txBox="1"/>
          <p:nvPr/>
        </p:nvSpPr>
        <p:spPr>
          <a:xfrm rot="20785229">
            <a:off x="26965" y="5156101"/>
            <a:ext cx="3757888" cy="677108"/>
          </a:xfrm>
          <a:prstGeom prst="rect">
            <a:avLst/>
          </a:prstGeom>
          <a:noFill/>
        </p:spPr>
        <p:txBody>
          <a:bodyPr wrap="none" rtlCol="0">
            <a:spAutoFit/>
          </a:bodyPr>
          <a:lstStyle/>
          <a:p>
            <a:r>
              <a:rPr lang="en-US" dirty="0">
                <a:solidFill>
                  <a:srgbClr val="00B050"/>
                </a:solidFill>
                <a:latin typeface="Calibri" pitchFamily="34" charset="0"/>
              </a:rPr>
              <a:t>available resource</a:t>
            </a:r>
          </a:p>
        </p:txBody>
      </p:sp>
      <p:sp>
        <p:nvSpPr>
          <p:cNvPr id="7" name="Right Arrow 6"/>
          <p:cNvSpPr/>
          <p:nvPr/>
        </p:nvSpPr>
        <p:spPr bwMode="auto">
          <a:xfrm>
            <a:off x="3048000" y="5486400"/>
            <a:ext cx="533400" cy="38100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Tree>
    <p:extLst>
      <p:ext uri="{BB962C8B-B14F-4D97-AF65-F5344CB8AC3E}">
        <p14:creationId xmlns="" xmlns:p14="http://schemas.microsoft.com/office/powerpoint/2010/main" val="318058514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411649" name="Rectangle 1"/>
          <p:cNvSpPr>
            <a:spLocks noChangeArrowheads="1"/>
          </p:cNvSpPr>
          <p:nvPr/>
        </p:nvSpPr>
        <p:spPr bwMode="auto">
          <a:xfrm>
            <a:off x="228600" y="1587043"/>
            <a:ext cx="89154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2800" b="1" dirty="0">
                <a:solidFill>
                  <a:srgbClr val="000000"/>
                </a:solidFill>
                <a:latin typeface="Calibri" pitchFamily="34" charset="0"/>
                <a:ea typeface="Calibri" pitchFamily="34" charset="0"/>
                <a:cs typeface="Times New Roman" pitchFamily="18" charset="0"/>
              </a:rPr>
              <a:t>Assessment Processes</a:t>
            </a:r>
            <a:endParaRPr lang="en-US" sz="2800" dirty="0">
              <a:solidFill>
                <a:srgbClr val="000000"/>
              </a:solidFill>
              <a:latin typeface="Calibri" pitchFamily="34" charset="0"/>
              <a:cs typeface="Arial" pitchFamily="34" charset="0"/>
            </a:endParaRPr>
          </a:p>
          <a:p>
            <a:pPr algn="l" eaLnBrk="0" hangingPunct="0">
              <a:spcBef>
                <a:spcPct val="0"/>
              </a:spcBef>
            </a:pPr>
            <a:r>
              <a:rPr lang="en-US" sz="2600" dirty="0">
                <a:solidFill>
                  <a:srgbClr val="000000"/>
                </a:solidFill>
                <a:latin typeface="Calibri" pitchFamily="34" charset="0"/>
                <a:ea typeface="Calibri" pitchFamily="34" charset="0"/>
                <a:cs typeface="Times New Roman" pitchFamily="18" charset="0"/>
              </a:rPr>
              <a:t>States use two types of assessment processes to evaluate whether their standards and settings are in compliance with the regulations.</a:t>
            </a:r>
          </a:p>
          <a:p>
            <a:pPr algn="l" eaLnBrk="0" hangingPunct="0">
              <a:spcBef>
                <a:spcPct val="0"/>
              </a:spcBef>
            </a:pPr>
            <a:endParaRPr lang="en-US" sz="1000" dirty="0">
              <a:solidFill>
                <a:srgbClr val="000000"/>
              </a:solidFill>
              <a:latin typeface="Calibri" pitchFamily="34" charset="0"/>
              <a:cs typeface="Arial" pitchFamily="34" charset="0"/>
            </a:endParaRPr>
          </a:p>
          <a:p>
            <a:pPr marL="342900" indent="-342900" algn="l" eaLnBrk="0" hangingPunct="0">
              <a:spcBef>
                <a:spcPct val="0"/>
              </a:spcBef>
              <a:buFontTx/>
              <a:buChar char="•"/>
            </a:pPr>
            <a:r>
              <a:rPr lang="en-US" sz="2600" b="1" dirty="0">
                <a:solidFill>
                  <a:srgbClr val="000000"/>
                </a:solidFill>
                <a:latin typeface="Calibri" pitchFamily="34" charset="0"/>
                <a:ea typeface="Calibri" pitchFamily="34" charset="0"/>
                <a:cs typeface="Times New Roman" pitchFamily="18" charset="0"/>
              </a:rPr>
              <a:t>Systemic: </a:t>
            </a:r>
            <a:r>
              <a:rPr lang="en-US" sz="2600" dirty="0">
                <a:solidFill>
                  <a:srgbClr val="000000"/>
                </a:solidFill>
                <a:latin typeface="Calibri" pitchFamily="34" charset="0"/>
                <a:ea typeface="Calibri" pitchFamily="34" charset="0"/>
                <a:cs typeface="Times New Roman" pitchFamily="18" charset="0"/>
              </a:rPr>
              <a:t>Assessment of the extent to which its regulations, standards, policies, licensing requirements, and other provider requirements ensure settings are in compliance.</a:t>
            </a:r>
          </a:p>
          <a:p>
            <a:pPr algn="l" eaLnBrk="0" hangingPunct="0">
              <a:spcBef>
                <a:spcPct val="0"/>
              </a:spcBef>
              <a:buFontTx/>
              <a:buChar char="•"/>
            </a:pPr>
            <a:endParaRPr lang="en-US" sz="1000" dirty="0">
              <a:solidFill>
                <a:srgbClr val="000000"/>
              </a:solidFill>
              <a:latin typeface="Calibri" pitchFamily="34" charset="0"/>
              <a:cs typeface="Arial" pitchFamily="34" charset="0"/>
            </a:endParaRPr>
          </a:p>
          <a:p>
            <a:pPr marL="342900" indent="-342900" algn="l" eaLnBrk="0" hangingPunct="0">
              <a:spcBef>
                <a:spcPct val="0"/>
              </a:spcBef>
              <a:buFontTx/>
              <a:buChar char="•"/>
            </a:pPr>
            <a:r>
              <a:rPr lang="en-US" sz="2600" b="1" dirty="0">
                <a:solidFill>
                  <a:srgbClr val="000000"/>
                </a:solidFill>
                <a:latin typeface="Calibri" pitchFamily="34" charset="0"/>
                <a:ea typeface="Calibri" pitchFamily="34" charset="0"/>
                <a:cs typeface="Times New Roman" pitchFamily="18" charset="0"/>
              </a:rPr>
              <a:t>Site-Specific: </a:t>
            </a:r>
            <a:r>
              <a:rPr lang="en-US" sz="2600" dirty="0">
                <a:solidFill>
                  <a:srgbClr val="000000"/>
                </a:solidFill>
                <a:latin typeface="Calibri" pitchFamily="34" charset="0"/>
                <a:ea typeface="Calibri" pitchFamily="34" charset="0"/>
                <a:cs typeface="Times New Roman" pitchFamily="18" charset="0"/>
              </a:rPr>
              <a:t>Process by which a state assesses specific settings in which home and community-based services are provided to determine whether the settings are in compliance. </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725574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11649">
                                            <p:txEl>
                                              <p:pRg st="3" end="3"/>
                                            </p:txEl>
                                          </p:spTgt>
                                        </p:tgtEl>
                                        <p:attrNameLst>
                                          <p:attrName>style.visibility</p:attrName>
                                        </p:attrNameLst>
                                      </p:cBhvr>
                                      <p:to>
                                        <p:strVal val="visible"/>
                                      </p:to>
                                    </p:set>
                                    <p:animEffect transition="in" filter="fade">
                                      <p:cBhvr>
                                        <p:cTn id="7" dur="1000"/>
                                        <p:tgtEl>
                                          <p:spTgt spid="411649">
                                            <p:txEl>
                                              <p:pRg st="3" end="3"/>
                                            </p:txEl>
                                          </p:spTgt>
                                        </p:tgtEl>
                                      </p:cBhvr>
                                    </p:animEffect>
                                    <p:anim calcmode="lin" valueType="num">
                                      <p:cBhvr>
                                        <p:cTn id="8" dur="1000" fill="hold"/>
                                        <p:tgtEl>
                                          <p:spTgt spid="41164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1164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11649">
                                            <p:txEl>
                                              <p:pRg st="5" end="5"/>
                                            </p:txEl>
                                          </p:spTgt>
                                        </p:tgtEl>
                                        <p:attrNameLst>
                                          <p:attrName>style.visibility</p:attrName>
                                        </p:attrNameLst>
                                      </p:cBhvr>
                                      <p:to>
                                        <p:strVal val="visible"/>
                                      </p:to>
                                    </p:set>
                                    <p:animEffect transition="in" filter="fade">
                                      <p:cBhvr>
                                        <p:cTn id="14" dur="1000"/>
                                        <p:tgtEl>
                                          <p:spTgt spid="411649">
                                            <p:txEl>
                                              <p:pRg st="5" end="5"/>
                                            </p:txEl>
                                          </p:spTgt>
                                        </p:tgtEl>
                                      </p:cBhvr>
                                    </p:animEffect>
                                    <p:anim calcmode="lin" valueType="num">
                                      <p:cBhvr>
                                        <p:cTn id="15" dur="1000" fill="hold"/>
                                        <p:tgtEl>
                                          <p:spTgt spid="411649">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1164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421889" name="Rectangle 1"/>
          <p:cNvSpPr>
            <a:spLocks noChangeArrowheads="1"/>
          </p:cNvSpPr>
          <p:nvPr/>
        </p:nvSpPr>
        <p:spPr bwMode="auto">
          <a:xfrm>
            <a:off x="228600" y="1676400"/>
            <a:ext cx="8382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r>
              <a:rPr lang="en-US" sz="2800" b="1" dirty="0">
                <a:solidFill>
                  <a:srgbClr val="000000"/>
                </a:solidFill>
                <a:latin typeface="Calibri" pitchFamily="34" charset="0"/>
              </a:rPr>
              <a:t>Site-Specific Assessment Process</a:t>
            </a:r>
            <a:endParaRPr lang="en-US" sz="2800" dirty="0">
              <a:solidFill>
                <a:srgbClr val="000000"/>
              </a:solidFill>
              <a:latin typeface="Calibri" pitchFamily="34" charset="0"/>
            </a:endParaRPr>
          </a:p>
          <a:p>
            <a:pPr algn="l"/>
            <a:r>
              <a:rPr lang="en-US" sz="2800" dirty="0">
                <a:solidFill>
                  <a:srgbClr val="000000"/>
                </a:solidFill>
                <a:latin typeface="Calibri" pitchFamily="34" charset="0"/>
              </a:rPr>
              <a:t>The </a:t>
            </a:r>
            <a:r>
              <a:rPr lang="en-US" sz="2800" b="1" dirty="0">
                <a:solidFill>
                  <a:srgbClr val="000000"/>
                </a:solidFill>
                <a:latin typeface="Calibri" pitchFamily="34" charset="0"/>
              </a:rPr>
              <a:t>site-specific </a:t>
            </a:r>
            <a:r>
              <a:rPr lang="en-US" sz="2800" dirty="0">
                <a:solidFill>
                  <a:srgbClr val="000000"/>
                </a:solidFill>
                <a:latin typeface="Calibri" pitchFamily="34" charset="0"/>
              </a:rPr>
              <a:t>assessments help a state determine:</a:t>
            </a:r>
          </a:p>
          <a:p>
            <a:pPr marL="228600" indent="-228600" algn="l">
              <a:buFont typeface="Arial" pitchFamily="34" charset="0"/>
              <a:buChar char="•"/>
            </a:pPr>
            <a:r>
              <a:rPr lang="en-US" sz="2800" dirty="0">
                <a:solidFill>
                  <a:srgbClr val="000000"/>
                </a:solidFill>
                <a:latin typeface="Calibri" pitchFamily="34" charset="0"/>
              </a:rPr>
              <a:t>The category of compliance in which to place each setting, and </a:t>
            </a:r>
          </a:p>
          <a:p>
            <a:pPr marL="177800" indent="-177800" algn="l">
              <a:buFont typeface="Arial" pitchFamily="34" charset="0"/>
              <a:buChar char="•"/>
            </a:pPr>
            <a:r>
              <a:rPr lang="en-US" sz="2800" dirty="0">
                <a:solidFill>
                  <a:srgbClr val="000000"/>
                </a:solidFill>
                <a:latin typeface="Calibri" pitchFamily="34" charset="0"/>
              </a:rPr>
              <a:t> The remedial actions that must be taken by the state and providers to bring specific sites into compliance. </a:t>
            </a:r>
          </a:p>
        </p:txBody>
      </p:sp>
      <p:pic>
        <p:nvPicPr>
          <p:cNvPr id="5" name="Picture 4" descr="Ellen_H__Swallow_Richards_House_Boston_MA_01.jpg"/>
          <p:cNvPicPr>
            <a:picLocks noChangeAspect="1"/>
          </p:cNvPicPr>
          <p:nvPr/>
        </p:nvPicPr>
        <p:blipFill>
          <a:blip r:embed="rId3" cstate="print"/>
          <a:stretch>
            <a:fillRect/>
          </a:stretch>
        </p:blipFill>
        <p:spPr>
          <a:xfrm>
            <a:off x="6477000" y="5181600"/>
            <a:ext cx="2290572" cy="1303034"/>
          </a:xfrm>
          <a:prstGeom prst="rect">
            <a:avLst/>
          </a:prstGeom>
        </p:spPr>
      </p:pic>
    </p:spTree>
    <p:extLst>
      <p:ext uri="{BB962C8B-B14F-4D97-AF65-F5344CB8AC3E}">
        <p14:creationId xmlns="" xmlns:p14="http://schemas.microsoft.com/office/powerpoint/2010/main" val="2297082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21889">
                                            <p:txEl>
                                              <p:pRg st="2" end="2"/>
                                            </p:txEl>
                                          </p:spTgt>
                                        </p:tgtEl>
                                        <p:attrNameLst>
                                          <p:attrName>style.visibility</p:attrName>
                                        </p:attrNameLst>
                                      </p:cBhvr>
                                      <p:to>
                                        <p:strVal val="visible"/>
                                      </p:to>
                                    </p:set>
                                    <p:animEffect transition="in" filter="fade">
                                      <p:cBhvr>
                                        <p:cTn id="7" dur="1000"/>
                                        <p:tgtEl>
                                          <p:spTgt spid="421889">
                                            <p:txEl>
                                              <p:pRg st="2" end="2"/>
                                            </p:txEl>
                                          </p:spTgt>
                                        </p:tgtEl>
                                      </p:cBhvr>
                                    </p:animEffect>
                                    <p:anim calcmode="lin" valueType="num">
                                      <p:cBhvr>
                                        <p:cTn id="8" dur="1000" fill="hold"/>
                                        <p:tgtEl>
                                          <p:spTgt spid="42188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21889">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21889">
                                            <p:txEl>
                                              <p:pRg st="3" end="3"/>
                                            </p:txEl>
                                          </p:spTgt>
                                        </p:tgtEl>
                                        <p:attrNameLst>
                                          <p:attrName>style.visibility</p:attrName>
                                        </p:attrNameLst>
                                      </p:cBhvr>
                                      <p:to>
                                        <p:strVal val="visible"/>
                                      </p:to>
                                    </p:set>
                                    <p:animEffect transition="in" filter="fade">
                                      <p:cBhvr>
                                        <p:cTn id="12" dur="1000"/>
                                        <p:tgtEl>
                                          <p:spTgt spid="421889">
                                            <p:txEl>
                                              <p:pRg st="3" end="3"/>
                                            </p:txEl>
                                          </p:spTgt>
                                        </p:tgtEl>
                                      </p:cBhvr>
                                    </p:animEffect>
                                    <p:anim calcmode="lin" valueType="num">
                                      <p:cBhvr>
                                        <p:cTn id="13" dur="1000" fill="hold"/>
                                        <p:tgtEl>
                                          <p:spTgt spid="421889">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2188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409601" name="Rectangle 1"/>
          <p:cNvSpPr>
            <a:spLocks noChangeArrowheads="1"/>
          </p:cNvSpPr>
          <p:nvPr/>
        </p:nvSpPr>
        <p:spPr bwMode="auto">
          <a:xfrm>
            <a:off x="228600" y="1600200"/>
            <a:ext cx="89154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2800" b="1" dirty="0">
                <a:solidFill>
                  <a:srgbClr val="000000"/>
                </a:solidFill>
                <a:latin typeface="Calibri" pitchFamily="34" charset="0"/>
                <a:ea typeface="Calibri" pitchFamily="34" charset="0"/>
                <a:cs typeface="Times New Roman" pitchFamily="18" charset="0"/>
              </a:rPr>
              <a:t>Assessment Processes (cont’d)</a:t>
            </a:r>
          </a:p>
          <a:p>
            <a:pPr algn="l">
              <a:spcBef>
                <a:spcPct val="0"/>
              </a:spcBef>
            </a:pPr>
            <a:endParaRPr lang="en-US" sz="400" dirty="0">
              <a:solidFill>
                <a:srgbClr val="000000"/>
              </a:solidFill>
              <a:latin typeface="Calibri" pitchFamily="34" charset="0"/>
              <a:cs typeface="Arial" pitchFamily="34" charset="0"/>
            </a:endParaRPr>
          </a:p>
          <a:p>
            <a:pPr algn="l" eaLnBrk="0" hangingPunct="0">
              <a:spcBef>
                <a:spcPct val="0"/>
              </a:spcBef>
            </a:pPr>
            <a:r>
              <a:rPr lang="en-US" sz="2600" dirty="0">
                <a:solidFill>
                  <a:srgbClr val="000000"/>
                </a:solidFill>
                <a:latin typeface="Calibri" pitchFamily="34" charset="0"/>
                <a:ea typeface="Calibri" pitchFamily="34" charset="0"/>
                <a:cs typeface="Times New Roman" pitchFamily="18" charset="0"/>
              </a:rPr>
              <a:t>For both the </a:t>
            </a:r>
            <a:r>
              <a:rPr lang="en-US" sz="2600" b="1" dirty="0">
                <a:solidFill>
                  <a:srgbClr val="000000"/>
                </a:solidFill>
                <a:latin typeface="Calibri" pitchFamily="34" charset="0"/>
                <a:ea typeface="Calibri" pitchFamily="34" charset="0"/>
                <a:cs typeface="Times New Roman" pitchFamily="18" charset="0"/>
              </a:rPr>
              <a:t>systemic</a:t>
            </a:r>
            <a:r>
              <a:rPr lang="en-US" sz="2600" dirty="0">
                <a:solidFill>
                  <a:srgbClr val="000000"/>
                </a:solidFill>
                <a:latin typeface="Calibri" pitchFamily="34" charset="0"/>
                <a:ea typeface="Calibri" pitchFamily="34" charset="0"/>
                <a:cs typeface="Times New Roman" pitchFamily="18" charset="0"/>
              </a:rPr>
              <a:t> and </a:t>
            </a:r>
            <a:r>
              <a:rPr lang="en-US" sz="2600" b="1" dirty="0">
                <a:solidFill>
                  <a:srgbClr val="000000"/>
                </a:solidFill>
                <a:latin typeface="Calibri" pitchFamily="34" charset="0"/>
                <a:ea typeface="Calibri" pitchFamily="34" charset="0"/>
                <a:cs typeface="Times New Roman" pitchFamily="18" charset="0"/>
              </a:rPr>
              <a:t>site-specific</a:t>
            </a:r>
            <a:r>
              <a:rPr lang="en-US" sz="2600" dirty="0">
                <a:solidFill>
                  <a:srgbClr val="000000"/>
                </a:solidFill>
                <a:latin typeface="Calibri" pitchFamily="34" charset="0"/>
                <a:ea typeface="Calibri" pitchFamily="34" charset="0"/>
                <a:cs typeface="Times New Roman" pitchFamily="18" charset="0"/>
              </a:rPr>
              <a:t> assessments, states should:</a:t>
            </a:r>
          </a:p>
          <a:p>
            <a:pPr algn="l" eaLnBrk="0" hangingPunct="0">
              <a:spcBef>
                <a:spcPct val="0"/>
              </a:spcBef>
            </a:pPr>
            <a:endParaRPr lang="en-US" sz="1000" dirty="0">
              <a:solidFill>
                <a:srgbClr val="000000"/>
              </a:solidFill>
              <a:latin typeface="Calibri" pitchFamily="34" charset="0"/>
              <a:cs typeface="Arial" pitchFamily="34" charset="0"/>
            </a:endParaRPr>
          </a:p>
          <a:p>
            <a:pPr marL="457200" indent="-4572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Identify all types of home and community-based program settings in their state where HCBS are provided </a:t>
            </a:r>
          </a:p>
          <a:p>
            <a:pPr algn="l" eaLnBrk="0" hangingPunct="0">
              <a:spcBef>
                <a:spcPct val="0"/>
              </a:spcBef>
              <a:buFontTx/>
              <a:buChar char="•"/>
            </a:pPr>
            <a:endParaRPr lang="en-US" sz="1000" dirty="0">
              <a:solidFill>
                <a:srgbClr val="000000"/>
              </a:solidFill>
              <a:latin typeface="Calibri" pitchFamily="34" charset="0"/>
              <a:cs typeface="Arial" pitchFamily="34" charset="0"/>
            </a:endParaRPr>
          </a:p>
          <a:p>
            <a:pPr marL="457200" indent="-4572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Describe the outcomes of its assessments by waiver and setting within the waiver</a:t>
            </a:r>
          </a:p>
          <a:p>
            <a:pPr algn="l" eaLnBrk="0" hangingPunct="0">
              <a:spcBef>
                <a:spcPct val="0"/>
              </a:spcBef>
              <a:buFontTx/>
              <a:buChar char="•"/>
            </a:pPr>
            <a:endParaRPr lang="en-US" sz="1000" dirty="0">
              <a:solidFill>
                <a:srgbClr val="000000"/>
              </a:solidFill>
              <a:latin typeface="Calibri" pitchFamily="34" charset="0"/>
              <a:cs typeface="Arial" pitchFamily="34" charset="0"/>
            </a:endParaRPr>
          </a:p>
          <a:p>
            <a:pPr marL="457200" indent="-457200" algn="l" eaLnBrk="0" hangingPunct="0">
              <a:spcBef>
                <a:spcPct val="0"/>
              </a:spcBef>
              <a:buFontTx/>
              <a:buChar char="•"/>
            </a:pPr>
            <a:r>
              <a:rPr lang="en-US" sz="2600" dirty="0">
                <a:solidFill>
                  <a:srgbClr val="000000"/>
                </a:solidFill>
                <a:latin typeface="Calibri" pitchFamily="34" charset="0"/>
                <a:ea typeface="Calibri" pitchFamily="34" charset="0"/>
                <a:cs typeface="Times New Roman" pitchFamily="18" charset="0"/>
              </a:rPr>
              <a:t>Once completed, the state must amend its Statewide Transition Plan (STP) to include the outcomes of the assessments and provide a public comment period</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1080169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601">
                                            <p:txEl>
                                              <p:pRg st="4" end="4"/>
                                            </p:txEl>
                                          </p:spTgt>
                                        </p:tgtEl>
                                        <p:attrNameLst>
                                          <p:attrName>style.visibility</p:attrName>
                                        </p:attrNameLst>
                                      </p:cBhvr>
                                      <p:to>
                                        <p:strVal val="visible"/>
                                      </p:to>
                                    </p:set>
                                    <p:animEffect transition="in" filter="fade">
                                      <p:cBhvr>
                                        <p:cTn id="7" dur="1000"/>
                                        <p:tgtEl>
                                          <p:spTgt spid="409601">
                                            <p:txEl>
                                              <p:pRg st="4" end="4"/>
                                            </p:txEl>
                                          </p:spTgt>
                                        </p:tgtEl>
                                      </p:cBhvr>
                                    </p:animEffect>
                                    <p:anim calcmode="lin" valueType="num">
                                      <p:cBhvr>
                                        <p:cTn id="8" dur="1000" fill="hold"/>
                                        <p:tgtEl>
                                          <p:spTgt spid="40960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096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09601">
                                            <p:txEl>
                                              <p:pRg st="6" end="6"/>
                                            </p:txEl>
                                          </p:spTgt>
                                        </p:tgtEl>
                                        <p:attrNameLst>
                                          <p:attrName>style.visibility</p:attrName>
                                        </p:attrNameLst>
                                      </p:cBhvr>
                                      <p:to>
                                        <p:strVal val="visible"/>
                                      </p:to>
                                    </p:set>
                                    <p:animEffect transition="in" filter="fade">
                                      <p:cBhvr>
                                        <p:cTn id="14" dur="1000"/>
                                        <p:tgtEl>
                                          <p:spTgt spid="409601">
                                            <p:txEl>
                                              <p:pRg st="6" end="6"/>
                                            </p:txEl>
                                          </p:spTgt>
                                        </p:tgtEl>
                                      </p:cBhvr>
                                    </p:animEffect>
                                    <p:anim calcmode="lin" valueType="num">
                                      <p:cBhvr>
                                        <p:cTn id="15" dur="1000" fill="hold"/>
                                        <p:tgtEl>
                                          <p:spTgt spid="409601">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096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09601">
                                            <p:txEl>
                                              <p:pRg st="8" end="8"/>
                                            </p:txEl>
                                          </p:spTgt>
                                        </p:tgtEl>
                                        <p:attrNameLst>
                                          <p:attrName>style.visibility</p:attrName>
                                        </p:attrNameLst>
                                      </p:cBhvr>
                                      <p:to>
                                        <p:strVal val="visible"/>
                                      </p:to>
                                    </p:set>
                                    <p:animEffect transition="in" filter="fade">
                                      <p:cBhvr>
                                        <p:cTn id="21" dur="1000"/>
                                        <p:tgtEl>
                                          <p:spTgt spid="409601">
                                            <p:txEl>
                                              <p:pRg st="8" end="8"/>
                                            </p:txEl>
                                          </p:spTgt>
                                        </p:tgtEl>
                                      </p:cBhvr>
                                    </p:animEffect>
                                    <p:anim calcmode="lin" valueType="num">
                                      <p:cBhvr>
                                        <p:cTn id="22" dur="1000" fill="hold"/>
                                        <p:tgtEl>
                                          <p:spTgt spid="409601">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40960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425985" name="Rectangle 1"/>
          <p:cNvSpPr>
            <a:spLocks noChangeArrowheads="1"/>
          </p:cNvSpPr>
          <p:nvPr/>
        </p:nvSpPr>
        <p:spPr bwMode="auto">
          <a:xfrm>
            <a:off x="304800" y="1600200"/>
            <a:ext cx="8534400" cy="36702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2800" b="1" dirty="0">
                <a:solidFill>
                  <a:srgbClr val="000000"/>
                </a:solidFill>
                <a:latin typeface="Calibri" pitchFamily="34" charset="0"/>
                <a:ea typeface="Calibri" pitchFamily="34" charset="0"/>
                <a:cs typeface="Times New Roman" pitchFamily="18" charset="0"/>
              </a:rPr>
              <a:t>Remediation Strategy Overview</a:t>
            </a:r>
          </a:p>
          <a:p>
            <a:pPr algn="l">
              <a:spcBef>
                <a:spcPct val="0"/>
              </a:spcBef>
            </a:pPr>
            <a:endParaRPr lang="en-US" sz="900" dirty="0">
              <a:solidFill>
                <a:srgbClr val="000000"/>
              </a:solidFill>
              <a:latin typeface="Calibri" pitchFamily="34" charset="0"/>
              <a:cs typeface="Arial" pitchFamily="34" charset="0"/>
            </a:endParaRPr>
          </a:p>
          <a:p>
            <a:pPr algn="l" eaLnBrk="0" hangingPunct="0">
              <a:spcBef>
                <a:spcPct val="0"/>
              </a:spcBef>
            </a:pPr>
            <a:r>
              <a:rPr lang="en-US" sz="2600" dirty="0">
                <a:solidFill>
                  <a:srgbClr val="000000"/>
                </a:solidFill>
                <a:latin typeface="Calibri" pitchFamily="34" charset="0"/>
                <a:ea typeface="Calibri" pitchFamily="34" charset="0"/>
                <a:cs typeface="Times New Roman" pitchFamily="18" charset="0"/>
              </a:rPr>
              <a:t>A state’s remedial actions should include, as applicable: </a:t>
            </a:r>
          </a:p>
          <a:p>
            <a:pPr algn="l" eaLnBrk="0" hangingPunct="0">
              <a:spcBef>
                <a:spcPct val="0"/>
              </a:spcBef>
            </a:pPr>
            <a:endParaRPr lang="en-US" sz="1100" dirty="0">
              <a:solidFill>
                <a:srgbClr val="000000"/>
              </a:solidFill>
              <a:latin typeface="Calibri" pitchFamily="34" charset="0"/>
              <a:cs typeface="Arial" pitchFamily="34" charset="0"/>
            </a:endParaRPr>
          </a:p>
          <a:p>
            <a:pPr algn="l" eaLnBrk="0" hangingPunct="0">
              <a:spcBef>
                <a:spcPct val="0"/>
              </a:spcBef>
              <a:buFontTx/>
              <a:buChar char="•"/>
            </a:pPr>
            <a:r>
              <a:rPr lang="en-US" sz="2600" b="1" dirty="0">
                <a:solidFill>
                  <a:srgbClr val="000000"/>
                </a:solidFill>
                <a:latin typeface="Calibri" pitchFamily="34" charset="0"/>
                <a:ea typeface="Calibri" pitchFamily="34" charset="0"/>
                <a:cs typeface="Times New Roman" pitchFamily="18" charset="0"/>
              </a:rPr>
              <a:t> Systemic Remediation: </a:t>
            </a:r>
            <a:r>
              <a:rPr lang="en-US" sz="2600" dirty="0">
                <a:solidFill>
                  <a:srgbClr val="000000"/>
                </a:solidFill>
                <a:latin typeface="Calibri" pitchFamily="34" charset="0"/>
                <a:ea typeface="Calibri" pitchFamily="34" charset="0"/>
                <a:cs typeface="Times New Roman" pitchFamily="18" charset="0"/>
              </a:rPr>
              <a:t>remediation of state standards</a:t>
            </a:r>
          </a:p>
          <a:p>
            <a:pPr algn="l" eaLnBrk="0" hangingPunct="0">
              <a:spcBef>
                <a:spcPct val="0"/>
              </a:spcBef>
              <a:buFontTx/>
              <a:buChar char="•"/>
            </a:pPr>
            <a:endParaRPr lang="en-US" sz="1050" dirty="0">
              <a:solidFill>
                <a:srgbClr val="000000"/>
              </a:solidFill>
              <a:latin typeface="Calibri" pitchFamily="34" charset="0"/>
              <a:cs typeface="Arial" pitchFamily="34" charset="0"/>
            </a:endParaRPr>
          </a:p>
          <a:p>
            <a:pPr marL="177800" indent="-177800" algn="l" eaLnBrk="0" hangingPunct="0">
              <a:spcBef>
                <a:spcPct val="0"/>
              </a:spcBef>
              <a:buFontTx/>
              <a:buChar char="•"/>
            </a:pPr>
            <a:r>
              <a:rPr lang="en-US" sz="2600" b="1" dirty="0">
                <a:solidFill>
                  <a:srgbClr val="000000"/>
                </a:solidFill>
                <a:latin typeface="Calibri" pitchFamily="34" charset="0"/>
                <a:ea typeface="Calibri" pitchFamily="34" charset="0"/>
                <a:cs typeface="Times New Roman" pitchFamily="18" charset="0"/>
              </a:rPr>
              <a:t> Site-Specific Remediation: </a:t>
            </a:r>
            <a:r>
              <a:rPr lang="en-US" sz="2600" dirty="0">
                <a:solidFill>
                  <a:srgbClr val="000000"/>
                </a:solidFill>
                <a:latin typeface="Calibri" pitchFamily="34" charset="0"/>
                <a:ea typeface="Calibri" pitchFamily="34" charset="0"/>
                <a:cs typeface="Times New Roman" pitchFamily="18" charset="0"/>
              </a:rPr>
              <a:t>remediation of specific sites or  providers</a:t>
            </a:r>
          </a:p>
          <a:p>
            <a:pPr marL="177800" indent="-177800" algn="l" eaLnBrk="0" hangingPunct="0">
              <a:spcBef>
                <a:spcPct val="0"/>
              </a:spcBef>
              <a:buFontTx/>
              <a:buChar char="•"/>
            </a:pPr>
            <a:endParaRPr lang="en-US" sz="1000" dirty="0">
              <a:solidFill>
                <a:srgbClr val="000000"/>
              </a:solidFill>
              <a:latin typeface="Calibri" pitchFamily="34" charset="0"/>
              <a:cs typeface="Arial" pitchFamily="34" charset="0"/>
            </a:endParaRPr>
          </a:p>
          <a:p>
            <a:pPr marL="177800" indent="-177800" algn="l" eaLnBrk="0" hangingPunct="0">
              <a:spcBef>
                <a:spcPct val="0"/>
              </a:spcBef>
              <a:buFontTx/>
              <a:buChar char="•"/>
            </a:pPr>
            <a:r>
              <a:rPr lang="en-US" sz="2600" b="1" dirty="0">
                <a:solidFill>
                  <a:srgbClr val="000000"/>
                </a:solidFill>
                <a:latin typeface="Calibri" pitchFamily="34" charset="0"/>
                <a:ea typeface="Calibri" pitchFamily="34" charset="0"/>
                <a:cs typeface="Times New Roman" pitchFamily="18" charset="0"/>
              </a:rPr>
              <a:t> Relocation of individuals </a:t>
            </a:r>
            <a:r>
              <a:rPr lang="en-US" sz="2600" dirty="0">
                <a:solidFill>
                  <a:srgbClr val="000000"/>
                </a:solidFill>
                <a:latin typeface="Calibri" pitchFamily="34" charset="0"/>
                <a:ea typeface="Calibri" pitchFamily="34" charset="0"/>
                <a:cs typeface="Times New Roman" pitchFamily="18" charset="0"/>
              </a:rPr>
              <a:t>when settings cannot be brought into compliance </a:t>
            </a: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1339986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25985">
                                            <p:txEl>
                                              <p:pRg st="4" end="4"/>
                                            </p:txEl>
                                          </p:spTgt>
                                        </p:tgtEl>
                                        <p:attrNameLst>
                                          <p:attrName>style.visibility</p:attrName>
                                        </p:attrNameLst>
                                      </p:cBhvr>
                                      <p:to>
                                        <p:strVal val="visible"/>
                                      </p:to>
                                    </p:set>
                                    <p:animEffect transition="in" filter="fade">
                                      <p:cBhvr>
                                        <p:cTn id="7" dur="1000"/>
                                        <p:tgtEl>
                                          <p:spTgt spid="425985">
                                            <p:txEl>
                                              <p:pRg st="4" end="4"/>
                                            </p:txEl>
                                          </p:spTgt>
                                        </p:tgtEl>
                                      </p:cBhvr>
                                    </p:animEffect>
                                    <p:anim calcmode="lin" valueType="num">
                                      <p:cBhvr>
                                        <p:cTn id="8" dur="1000" fill="hold"/>
                                        <p:tgtEl>
                                          <p:spTgt spid="42598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25985">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25985">
                                            <p:txEl>
                                              <p:pRg st="6" end="6"/>
                                            </p:txEl>
                                          </p:spTgt>
                                        </p:tgtEl>
                                        <p:attrNameLst>
                                          <p:attrName>style.visibility</p:attrName>
                                        </p:attrNameLst>
                                      </p:cBhvr>
                                      <p:to>
                                        <p:strVal val="visible"/>
                                      </p:to>
                                    </p:set>
                                    <p:animEffect transition="in" filter="fade">
                                      <p:cBhvr>
                                        <p:cTn id="12" dur="1000"/>
                                        <p:tgtEl>
                                          <p:spTgt spid="425985">
                                            <p:txEl>
                                              <p:pRg st="6" end="6"/>
                                            </p:txEl>
                                          </p:spTgt>
                                        </p:tgtEl>
                                      </p:cBhvr>
                                    </p:animEffect>
                                    <p:anim calcmode="lin" valueType="num">
                                      <p:cBhvr>
                                        <p:cTn id="13" dur="1000" fill="hold"/>
                                        <p:tgtEl>
                                          <p:spTgt spid="425985">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25985">
                                            <p:txEl>
                                              <p:pRg st="6" end="6"/>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25985">
                                            <p:txEl>
                                              <p:pRg st="8" end="8"/>
                                            </p:txEl>
                                          </p:spTgt>
                                        </p:tgtEl>
                                        <p:attrNameLst>
                                          <p:attrName>style.visibility</p:attrName>
                                        </p:attrNameLst>
                                      </p:cBhvr>
                                      <p:to>
                                        <p:strVal val="visible"/>
                                      </p:to>
                                    </p:set>
                                    <p:animEffect transition="in" filter="fade">
                                      <p:cBhvr>
                                        <p:cTn id="17" dur="1000"/>
                                        <p:tgtEl>
                                          <p:spTgt spid="425985">
                                            <p:txEl>
                                              <p:pRg st="8" end="8"/>
                                            </p:txEl>
                                          </p:spTgt>
                                        </p:tgtEl>
                                      </p:cBhvr>
                                    </p:animEffect>
                                    <p:anim calcmode="lin" valueType="num">
                                      <p:cBhvr>
                                        <p:cTn id="18" dur="1000" fill="hold"/>
                                        <p:tgtEl>
                                          <p:spTgt spid="425985">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42598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
        <p:nvSpPr>
          <p:cNvPr id="425985" name="Rectangle 1"/>
          <p:cNvSpPr>
            <a:spLocks noChangeArrowheads="1"/>
          </p:cNvSpPr>
          <p:nvPr/>
        </p:nvSpPr>
        <p:spPr bwMode="auto">
          <a:xfrm>
            <a:off x="381000" y="1661011"/>
            <a:ext cx="853440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spcBef>
                <a:spcPct val="0"/>
              </a:spcBef>
            </a:pPr>
            <a:r>
              <a:rPr lang="en-US" sz="2800" b="1" dirty="0">
                <a:solidFill>
                  <a:srgbClr val="000000"/>
                </a:solidFill>
                <a:latin typeface="Calibri" pitchFamily="34" charset="0"/>
                <a:ea typeface="Calibri" pitchFamily="34" charset="0"/>
                <a:cs typeface="Times New Roman" pitchFamily="18" charset="0"/>
              </a:rPr>
              <a:t>Remediation Strategy (cont’d)</a:t>
            </a:r>
          </a:p>
          <a:p>
            <a:pPr algn="l"/>
            <a:r>
              <a:rPr lang="en-US" sz="2600" dirty="0">
                <a:solidFill>
                  <a:srgbClr val="000000"/>
                </a:solidFill>
                <a:latin typeface="Calibri" pitchFamily="34" charset="0"/>
              </a:rPr>
              <a:t>When relocation of individuals is part of the remediation strategy, the </a:t>
            </a:r>
            <a:r>
              <a:rPr lang="en-US" sz="2600" dirty="0" smtClean="0">
                <a:solidFill>
                  <a:srgbClr val="000000"/>
                </a:solidFill>
                <a:latin typeface="Calibri" pitchFamily="34" charset="0"/>
              </a:rPr>
              <a:t>Statewide Transition Plan </a:t>
            </a:r>
            <a:r>
              <a:rPr lang="en-US" sz="2600" dirty="0">
                <a:solidFill>
                  <a:srgbClr val="000000"/>
                </a:solidFill>
                <a:latin typeface="Calibri" pitchFamily="34" charset="0"/>
              </a:rPr>
              <a:t>should include:</a:t>
            </a:r>
          </a:p>
          <a:p>
            <a:pPr marL="177800" indent="-177800" algn="l">
              <a:buFont typeface="Arial" pitchFamily="34" charset="0"/>
              <a:buChar char="•"/>
            </a:pPr>
            <a:r>
              <a:rPr lang="en-US" sz="2600" dirty="0">
                <a:solidFill>
                  <a:srgbClr val="000000"/>
                </a:solidFill>
                <a:latin typeface="Calibri" pitchFamily="34" charset="0"/>
              </a:rPr>
              <a:t>A detailed plan for relocation, including a process for providing reasonable notice and due process to individuals</a:t>
            </a:r>
          </a:p>
          <a:p>
            <a:pPr algn="l">
              <a:buFont typeface="Arial" pitchFamily="34" charset="0"/>
              <a:buChar char="•"/>
            </a:pPr>
            <a:r>
              <a:rPr lang="en-US" sz="2600" dirty="0">
                <a:solidFill>
                  <a:srgbClr val="000000"/>
                </a:solidFill>
                <a:latin typeface="Calibri" pitchFamily="34" charset="0"/>
              </a:rPr>
              <a:t> A description of the timeline for the relocation process</a:t>
            </a:r>
          </a:p>
          <a:p>
            <a:pPr algn="l">
              <a:buFont typeface="Arial" pitchFamily="34" charset="0"/>
              <a:buChar char="•"/>
            </a:pPr>
            <a:r>
              <a:rPr lang="en-US" sz="2600" dirty="0">
                <a:solidFill>
                  <a:srgbClr val="000000"/>
                </a:solidFill>
                <a:latin typeface="Calibri" pitchFamily="34" charset="0"/>
              </a:rPr>
              <a:t> The number of individuals impacted </a:t>
            </a:r>
          </a:p>
          <a:p>
            <a:pPr algn="l" eaLnBrk="0" hangingPunct="0">
              <a:spcBef>
                <a:spcPct val="0"/>
              </a:spcBef>
            </a:pPr>
            <a:endParaRPr lang="en-US" sz="2600" dirty="0">
              <a:solidFill>
                <a:srgbClr val="000000"/>
              </a:solidFill>
              <a:latin typeface="Calibri" pitchFamily="34" charset="0"/>
              <a:cs typeface="Arial" pitchFamily="34" charset="0"/>
            </a:endParaRPr>
          </a:p>
        </p:txBody>
      </p:sp>
    </p:spTree>
    <p:extLst>
      <p:ext uri="{BB962C8B-B14F-4D97-AF65-F5344CB8AC3E}">
        <p14:creationId xmlns="" xmlns:p14="http://schemas.microsoft.com/office/powerpoint/2010/main" val="2253863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25985">
                                            <p:txEl>
                                              <p:pRg st="2" end="2"/>
                                            </p:txEl>
                                          </p:spTgt>
                                        </p:tgtEl>
                                        <p:attrNameLst>
                                          <p:attrName>style.visibility</p:attrName>
                                        </p:attrNameLst>
                                      </p:cBhvr>
                                      <p:to>
                                        <p:strVal val="visible"/>
                                      </p:to>
                                    </p:set>
                                    <p:animEffect transition="in" filter="fade">
                                      <p:cBhvr>
                                        <p:cTn id="7" dur="1000"/>
                                        <p:tgtEl>
                                          <p:spTgt spid="425985">
                                            <p:txEl>
                                              <p:pRg st="2" end="2"/>
                                            </p:txEl>
                                          </p:spTgt>
                                        </p:tgtEl>
                                      </p:cBhvr>
                                    </p:animEffect>
                                    <p:anim calcmode="lin" valueType="num">
                                      <p:cBhvr>
                                        <p:cTn id="8" dur="1000" fill="hold"/>
                                        <p:tgtEl>
                                          <p:spTgt spid="42598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25985">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25985">
                                            <p:txEl>
                                              <p:pRg st="3" end="3"/>
                                            </p:txEl>
                                          </p:spTgt>
                                        </p:tgtEl>
                                        <p:attrNameLst>
                                          <p:attrName>style.visibility</p:attrName>
                                        </p:attrNameLst>
                                      </p:cBhvr>
                                      <p:to>
                                        <p:strVal val="visible"/>
                                      </p:to>
                                    </p:set>
                                    <p:animEffect transition="in" filter="fade">
                                      <p:cBhvr>
                                        <p:cTn id="12" dur="1000"/>
                                        <p:tgtEl>
                                          <p:spTgt spid="425985">
                                            <p:txEl>
                                              <p:pRg st="3" end="3"/>
                                            </p:txEl>
                                          </p:spTgt>
                                        </p:tgtEl>
                                      </p:cBhvr>
                                    </p:animEffect>
                                    <p:anim calcmode="lin" valueType="num">
                                      <p:cBhvr>
                                        <p:cTn id="13" dur="1000" fill="hold"/>
                                        <p:tgtEl>
                                          <p:spTgt spid="42598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25985">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25985">
                                            <p:txEl>
                                              <p:pRg st="4" end="4"/>
                                            </p:txEl>
                                          </p:spTgt>
                                        </p:tgtEl>
                                        <p:attrNameLst>
                                          <p:attrName>style.visibility</p:attrName>
                                        </p:attrNameLst>
                                      </p:cBhvr>
                                      <p:to>
                                        <p:strVal val="visible"/>
                                      </p:to>
                                    </p:set>
                                    <p:animEffect transition="in" filter="fade">
                                      <p:cBhvr>
                                        <p:cTn id="17" dur="1000"/>
                                        <p:tgtEl>
                                          <p:spTgt spid="425985">
                                            <p:txEl>
                                              <p:pRg st="4" end="4"/>
                                            </p:txEl>
                                          </p:spTgt>
                                        </p:tgtEl>
                                      </p:cBhvr>
                                    </p:animEffect>
                                    <p:anim calcmode="lin" valueType="num">
                                      <p:cBhvr>
                                        <p:cTn id="18" dur="1000" fill="hold"/>
                                        <p:tgtEl>
                                          <p:spTgt spid="42598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259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3200400"/>
            <a:ext cx="7239000" cy="461665"/>
          </a:xfrm>
          <a:prstGeom prst="rect">
            <a:avLst/>
          </a:prstGeom>
        </p:spPr>
        <p:txBody>
          <a:bodyPr wrap="square">
            <a:spAutoFit/>
          </a:bodyPr>
          <a:lstStyle/>
          <a:p>
            <a:pPr algn="l"/>
            <a:r>
              <a:rPr lang="en-US" sz="2400" dirty="0" smtClean="0">
                <a:solidFill>
                  <a:srgbClr val="000000"/>
                </a:solidFill>
                <a:latin typeface="Calibri" pitchFamily="34" charset="0"/>
                <a:hlinkClick r:id="rId3"/>
              </a:rPr>
              <a:t>http://www.dmas.virginia.gov/Content_pgs/HCBS.aspx</a:t>
            </a:r>
            <a:r>
              <a:rPr lang="en-US" sz="2400" dirty="0" smtClean="0">
                <a:solidFill>
                  <a:srgbClr val="000000"/>
                </a:solidFill>
                <a:latin typeface="Calibri" pitchFamily="34" charset="0"/>
              </a:rPr>
              <a:t>  </a:t>
            </a:r>
          </a:p>
        </p:txBody>
      </p:sp>
      <p:sp>
        <p:nvSpPr>
          <p:cNvPr id="7" name="Rectangle 6"/>
          <p:cNvSpPr/>
          <p:nvPr/>
        </p:nvSpPr>
        <p:spPr>
          <a:xfrm>
            <a:off x="228600" y="2590800"/>
            <a:ext cx="8610600" cy="523220"/>
          </a:xfrm>
          <a:prstGeom prst="rect">
            <a:avLst/>
          </a:prstGeom>
        </p:spPr>
        <p:txBody>
          <a:bodyPr wrap="square">
            <a:spAutoFit/>
          </a:bodyPr>
          <a:lstStyle/>
          <a:p>
            <a:pPr algn="l"/>
            <a:r>
              <a:rPr lang="en-US" sz="2800" dirty="0" smtClean="0">
                <a:solidFill>
                  <a:srgbClr val="000000"/>
                </a:solidFill>
                <a:latin typeface="Calibri" pitchFamily="34" charset="0"/>
              </a:rPr>
              <a:t>Statewide Waiver Transition Plan available for review: </a:t>
            </a:r>
            <a:endParaRPr lang="en-US" sz="4000" dirty="0">
              <a:solidFill>
                <a:srgbClr val="FFFFFF"/>
              </a:solidFill>
            </a:endParaRPr>
          </a:p>
        </p:txBody>
      </p:sp>
      <p:sp>
        <p:nvSpPr>
          <p:cNvPr id="12" name="Rectangle 11"/>
          <p:cNvSpPr/>
          <p:nvPr/>
        </p:nvSpPr>
        <p:spPr>
          <a:xfrm>
            <a:off x="228600" y="2057400"/>
            <a:ext cx="8686800" cy="523220"/>
          </a:xfrm>
          <a:prstGeom prst="rect">
            <a:avLst/>
          </a:prstGeom>
        </p:spPr>
        <p:txBody>
          <a:bodyPr wrap="square">
            <a:spAutoFit/>
          </a:bodyPr>
          <a:lstStyle/>
          <a:p>
            <a:pPr algn="l"/>
            <a:r>
              <a:rPr lang="en-US" sz="2800" dirty="0" smtClean="0">
                <a:solidFill>
                  <a:srgbClr val="000000"/>
                </a:solidFill>
                <a:latin typeface="Calibri" pitchFamily="34" charset="0"/>
              </a:rPr>
              <a:t>HCBS Settings Regulations</a:t>
            </a:r>
            <a:endParaRPr lang="en-US" sz="4000" dirty="0">
              <a:solidFill>
                <a:srgbClr val="FFFFFF"/>
              </a:solidFill>
            </a:endParaRPr>
          </a:p>
        </p:txBody>
      </p:sp>
      <p:sp>
        <p:nvSpPr>
          <p:cNvPr id="13"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a:solidFill>
                  <a:srgbClr val="FFFFFF"/>
                </a:solidFill>
                <a:latin typeface="Calibri" pitchFamily="34" charset="0"/>
              </a:rPr>
              <a:t>CMS HCBS Settings Regulations</a:t>
            </a:r>
          </a:p>
        </p:txBody>
      </p:sp>
    </p:spTree>
    <p:extLst>
      <p:ext uri="{BB962C8B-B14F-4D97-AF65-F5344CB8AC3E}">
        <p14:creationId xmlns="" xmlns:p14="http://schemas.microsoft.com/office/powerpoint/2010/main" val="412526719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228600" y="1371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Calibri" pitchFamily="34" charset="0"/>
                <a:ea typeface="+mj-ea"/>
                <a:cs typeface="+mj-cs"/>
              </a:rPr>
              <a:t>What we will cover today…</a:t>
            </a:r>
          </a:p>
        </p:txBody>
      </p:sp>
      <p:sp>
        <p:nvSpPr>
          <p:cNvPr id="4"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
        <p:nvSpPr>
          <p:cNvPr id="6" name="Title 3"/>
          <p:cNvSpPr txBox="1">
            <a:spLocks/>
          </p:cNvSpPr>
          <p:nvPr/>
        </p:nvSpPr>
        <p:spPr bwMode="auto">
          <a:xfrm>
            <a:off x="457200" y="2209800"/>
            <a:ext cx="8153400" cy="464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40000" lnSpcReduction="20000"/>
          </a:bodyPr>
          <a:lstStyle/>
          <a:p>
            <a:pPr lvl="0" algn="l">
              <a:spcBef>
                <a:spcPct val="0"/>
              </a:spcBef>
              <a:defRPr/>
            </a:pPr>
            <a:r>
              <a:rPr kumimoji="0" lang="en-US" sz="6000" b="0" i="0" u="none" strike="noStrike" kern="0" cap="none" spc="0" normalizeH="0" baseline="0" noProof="0" dirty="0">
                <a:ln>
                  <a:noFill/>
                </a:ln>
                <a:solidFill>
                  <a:schemeClr val="tx1"/>
                </a:solidFill>
                <a:effectLst/>
                <a:uLnTx/>
                <a:uFillTx/>
                <a:latin typeface="Calibri" pitchFamily="34" charset="0"/>
                <a:ea typeface="+mj-ea"/>
                <a:cs typeface="+mj-cs"/>
              </a:rPr>
              <a:t>My </a:t>
            </a:r>
            <a:r>
              <a:rPr kumimoji="0" lang="en-US" sz="6000" b="0" i="0" u="none" strike="noStrike" kern="0" cap="none" spc="0" normalizeH="0" baseline="0" noProof="0" dirty="0" smtClean="0">
                <a:ln>
                  <a:noFill/>
                </a:ln>
                <a:solidFill>
                  <a:schemeClr val="tx1"/>
                </a:solidFill>
                <a:effectLst/>
                <a:uLnTx/>
                <a:uFillTx/>
                <a:latin typeface="Calibri" pitchFamily="34" charset="0"/>
                <a:ea typeface="+mj-ea"/>
                <a:cs typeface="+mj-cs"/>
              </a:rPr>
              <a:t>Life,</a:t>
            </a:r>
            <a:r>
              <a:rPr kumimoji="0" lang="en-US" sz="6000" b="0" i="0" u="none" strike="noStrike" kern="0" cap="none" spc="0" normalizeH="0" noProof="0" dirty="0" smtClean="0">
                <a:ln>
                  <a:noFill/>
                </a:ln>
                <a:solidFill>
                  <a:schemeClr val="tx1"/>
                </a:solidFill>
                <a:effectLst/>
                <a:uLnTx/>
                <a:uFillTx/>
                <a:latin typeface="Calibri" pitchFamily="34" charset="0"/>
                <a:ea typeface="+mj-ea"/>
                <a:cs typeface="+mj-cs"/>
              </a:rPr>
              <a:t> </a:t>
            </a:r>
            <a:r>
              <a:rPr kumimoji="0" lang="en-US" sz="6000" b="0" i="0" u="none" strike="noStrike" kern="0" cap="none" spc="0" normalizeH="0" noProof="0" dirty="0">
                <a:ln>
                  <a:noFill/>
                </a:ln>
                <a:solidFill>
                  <a:schemeClr val="tx1"/>
                </a:solidFill>
                <a:effectLst/>
                <a:uLnTx/>
                <a:uFillTx/>
                <a:latin typeface="Calibri" pitchFamily="34" charset="0"/>
                <a:ea typeface="+mj-ea"/>
                <a:cs typeface="+mj-cs"/>
              </a:rPr>
              <a:t>My Community</a:t>
            </a:r>
            <a:endParaRPr kumimoji="0" lang="en-US" sz="6000" b="0" i="0" u="none" strike="sngStrike" kern="0" cap="none" spc="0" normalizeH="0" noProof="0" dirty="0">
              <a:ln>
                <a:noFill/>
              </a:ln>
              <a:solidFill>
                <a:schemeClr val="tx1"/>
              </a:solidFill>
              <a:effectLst/>
              <a:uLnTx/>
              <a:uFillTx/>
              <a:latin typeface="Calibri" pitchFamily="34" charset="0"/>
              <a:ea typeface="+mj-ea"/>
              <a:cs typeface="+mj-cs"/>
            </a:endParaRPr>
          </a:p>
          <a:p>
            <a:pPr lvl="0" algn="l">
              <a:spcBef>
                <a:spcPct val="0"/>
              </a:spcBef>
              <a:defRPr/>
            </a:pPr>
            <a:endParaRPr kumimoji="0" lang="en-US" sz="6000" b="0" i="0" u="none" strike="noStrike" kern="0" cap="none" spc="0" normalizeH="0" noProof="0" dirty="0">
              <a:ln>
                <a:noFill/>
              </a:ln>
              <a:solidFill>
                <a:schemeClr val="tx1"/>
              </a:solidFill>
              <a:effectLst/>
              <a:uLnTx/>
              <a:uFillTx/>
              <a:latin typeface="Calibri" pitchFamily="34" charset="0"/>
              <a:ea typeface="+mj-ea"/>
              <a:cs typeface="+mj-cs"/>
            </a:endParaRPr>
          </a:p>
          <a:p>
            <a:pPr lvl="0" algn="l">
              <a:spcBef>
                <a:spcPct val="0"/>
              </a:spcBef>
              <a:defRPr/>
            </a:pPr>
            <a:r>
              <a:rPr lang="en-US" sz="6000" kern="0" dirty="0">
                <a:solidFill>
                  <a:schemeClr val="tx1"/>
                </a:solidFill>
                <a:latin typeface="Calibri" pitchFamily="34" charset="0"/>
              </a:rPr>
              <a:t>Wait List, eligibility &amp; slot assignments</a:t>
            </a:r>
            <a:endParaRPr lang="en-US" sz="6000" strike="sngStrike" kern="0" dirty="0">
              <a:solidFill>
                <a:schemeClr val="tx1"/>
              </a:solidFill>
              <a:latin typeface="Calibri" pitchFamily="34" charset="0"/>
            </a:endParaRPr>
          </a:p>
          <a:p>
            <a:pPr lvl="0" algn="l">
              <a:spcBef>
                <a:spcPct val="0"/>
              </a:spcBef>
              <a:defRPr/>
            </a:pPr>
            <a:endParaRPr lang="en-US" sz="6000" kern="0" dirty="0">
              <a:solidFill>
                <a:schemeClr val="tx1"/>
              </a:solidFill>
              <a:latin typeface="Calibri" pitchFamily="34" charset="0"/>
            </a:endParaRPr>
          </a:p>
          <a:p>
            <a:pPr lvl="0" algn="l">
              <a:spcBef>
                <a:spcPct val="0"/>
              </a:spcBef>
              <a:defRPr/>
            </a:pPr>
            <a:r>
              <a:rPr lang="en-US" sz="6000" kern="0" dirty="0">
                <a:solidFill>
                  <a:schemeClr val="tx1"/>
                </a:solidFill>
                <a:latin typeface="Calibri" pitchFamily="34" charset="0"/>
              </a:rPr>
              <a:t>Individual levels &amp; reimbursement tiers</a:t>
            </a:r>
            <a:endParaRPr lang="en-US" sz="6000" strike="sngStrike" kern="0" dirty="0">
              <a:solidFill>
                <a:schemeClr val="tx1"/>
              </a:solidFill>
              <a:latin typeface="Calibri" pitchFamily="34" charset="0"/>
            </a:endParaRPr>
          </a:p>
          <a:p>
            <a:pPr lvl="0" algn="l">
              <a:spcBef>
                <a:spcPct val="0"/>
              </a:spcBef>
              <a:defRPr/>
            </a:pPr>
            <a:endParaRPr lang="en-US" sz="6000" kern="0" dirty="0">
              <a:solidFill>
                <a:schemeClr val="tx1"/>
              </a:solidFill>
              <a:latin typeface="Calibri" pitchFamily="34" charset="0"/>
            </a:endParaRPr>
          </a:p>
          <a:p>
            <a:pPr lvl="0" algn="l">
              <a:spcBef>
                <a:spcPct val="0"/>
              </a:spcBef>
              <a:defRPr/>
            </a:pPr>
            <a:r>
              <a:rPr lang="en-US" sz="6000" kern="0" dirty="0" smtClean="0">
                <a:solidFill>
                  <a:schemeClr val="tx1"/>
                </a:solidFill>
                <a:latin typeface="Calibri" pitchFamily="34" charset="0"/>
              </a:rPr>
              <a:t>HCBS Settings Regulations and Housing Choice Vouchers</a:t>
            </a:r>
            <a:endParaRPr lang="en-US" sz="6000" kern="0" dirty="0">
              <a:solidFill>
                <a:schemeClr val="tx1"/>
              </a:solidFill>
              <a:latin typeface="Calibri" pitchFamily="34" charset="0"/>
            </a:endParaRPr>
          </a:p>
          <a:p>
            <a:pPr lvl="0" algn="l">
              <a:spcBef>
                <a:spcPct val="0"/>
              </a:spcBef>
              <a:defRPr/>
            </a:pPr>
            <a:endParaRPr lang="en-US" sz="6000" strike="sngStrike" kern="0" dirty="0">
              <a:solidFill>
                <a:schemeClr val="tx1"/>
              </a:solidFill>
              <a:latin typeface="Calibri" pitchFamily="34" charset="0"/>
            </a:endParaRPr>
          </a:p>
          <a:p>
            <a:pPr algn="l">
              <a:spcBef>
                <a:spcPct val="0"/>
              </a:spcBef>
              <a:defRPr/>
            </a:pPr>
            <a:r>
              <a:rPr lang="en-US" sz="6000" kern="0" dirty="0" smtClean="0">
                <a:solidFill>
                  <a:schemeClr val="tx1"/>
                </a:solidFill>
                <a:latin typeface="Calibri" pitchFamily="34" charset="0"/>
              </a:rPr>
              <a:t>Services and support options across all DD waivers</a:t>
            </a:r>
          </a:p>
          <a:p>
            <a:pPr lvl="0" algn="l">
              <a:spcBef>
                <a:spcPct val="0"/>
              </a:spcBef>
              <a:defRPr/>
            </a:pPr>
            <a:endParaRPr lang="en-US" sz="6000" kern="0" dirty="0" smtClean="0">
              <a:solidFill>
                <a:schemeClr val="tx1"/>
              </a:solidFill>
              <a:latin typeface="Calibri" pitchFamily="34" charset="0"/>
            </a:endParaRPr>
          </a:p>
          <a:p>
            <a:pPr lvl="0" algn="l">
              <a:spcBef>
                <a:spcPct val="0"/>
              </a:spcBef>
              <a:defRPr/>
            </a:pPr>
            <a:r>
              <a:rPr lang="en-US" sz="6000" kern="0" dirty="0" smtClean="0">
                <a:solidFill>
                  <a:schemeClr val="tx1"/>
                </a:solidFill>
                <a:latin typeface="Calibri" pitchFamily="34" charset="0"/>
              </a:rPr>
              <a:t>Integrated Supports &amp; The Planning Calendar</a:t>
            </a:r>
          </a:p>
          <a:p>
            <a:pPr lvl="0" algn="l">
              <a:spcBef>
                <a:spcPct val="0"/>
              </a:spcBef>
              <a:defRPr/>
            </a:pPr>
            <a:endParaRPr lang="en-US" sz="6000" kern="0" dirty="0" smtClean="0">
              <a:solidFill>
                <a:schemeClr val="tx1"/>
              </a:solidFill>
              <a:latin typeface="Calibri" pitchFamily="34" charset="0"/>
            </a:endParaRPr>
          </a:p>
          <a:p>
            <a:pPr lvl="0" algn="l">
              <a:spcBef>
                <a:spcPct val="0"/>
              </a:spcBef>
              <a:defRPr/>
            </a:pPr>
            <a:r>
              <a:rPr lang="en-US" sz="6000" kern="0" dirty="0" smtClean="0">
                <a:solidFill>
                  <a:schemeClr val="tx1"/>
                </a:solidFill>
                <a:latin typeface="Calibri" pitchFamily="34" charset="0"/>
              </a:rPr>
              <a:t>Introduction </a:t>
            </a:r>
            <a:r>
              <a:rPr lang="en-US" sz="6000" kern="0" dirty="0">
                <a:solidFill>
                  <a:schemeClr val="tx1"/>
                </a:solidFill>
                <a:latin typeface="Calibri" pitchFamily="34" charset="0"/>
              </a:rPr>
              <a:t>to Provider </a:t>
            </a:r>
            <a:r>
              <a:rPr lang="en-US" sz="6000" kern="0" dirty="0" smtClean="0">
                <a:solidFill>
                  <a:schemeClr val="tx1"/>
                </a:solidFill>
                <a:latin typeface="Calibri" pitchFamily="34" charset="0"/>
              </a:rPr>
              <a:t>Competencies</a:t>
            </a:r>
            <a:endParaRPr lang="en-US" sz="6000" kern="0" dirty="0">
              <a:solidFill>
                <a:schemeClr val="tx1"/>
              </a:solidFill>
              <a:latin typeface="Calibri" pitchFamily="34" charset="0"/>
            </a:endParaRPr>
          </a:p>
          <a:p>
            <a:pPr lvl="0" algn="l">
              <a:spcBef>
                <a:spcPct val="0"/>
              </a:spcBef>
              <a:defRPr/>
            </a:pPr>
            <a:endParaRPr lang="en-US" sz="6000" kern="0" dirty="0">
              <a:solidFill>
                <a:schemeClr val="tx1"/>
              </a:solidFill>
              <a:latin typeface="Calibri" pitchFamily="34" charset="0"/>
            </a:endParaRPr>
          </a:p>
          <a:p>
            <a:pPr algn="l">
              <a:spcBef>
                <a:spcPct val="0"/>
              </a:spcBef>
              <a:defRPr/>
            </a:pPr>
            <a:r>
              <a:rPr lang="en-US" sz="6000" kern="0" dirty="0">
                <a:solidFill>
                  <a:schemeClr val="tx1"/>
                </a:solidFill>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2362200"/>
            <a:ext cx="6858000" cy="944563"/>
          </a:xfrm>
        </p:spPr>
        <p:txBody>
          <a:bodyPr/>
          <a:lstStyle/>
          <a:p>
            <a:r>
              <a:rPr lang="en-US" sz="3200" dirty="0" smtClean="0">
                <a:solidFill>
                  <a:schemeClr val="tx1"/>
                </a:solidFill>
                <a:latin typeface="Calibri" pitchFamily="34" charset="0"/>
              </a:rPr>
              <a:t>Housing </a:t>
            </a:r>
            <a:r>
              <a:rPr lang="en-US" sz="3200" dirty="0">
                <a:solidFill>
                  <a:schemeClr val="tx1"/>
                </a:solidFill>
                <a:latin typeface="Calibri" pitchFamily="34" charset="0"/>
              </a:rPr>
              <a:t>Choice </a:t>
            </a:r>
            <a:r>
              <a:rPr lang="en-US" sz="3200" dirty="0" smtClean="0">
                <a:solidFill>
                  <a:schemeClr val="tx1"/>
                </a:solidFill>
                <a:latin typeface="Calibri" pitchFamily="34" charset="0"/>
              </a:rPr>
              <a:t>Vouchers</a:t>
            </a:r>
            <a:endParaRPr lang="en-US" sz="3200" dirty="0">
              <a:solidFill>
                <a:schemeClr val="tx1"/>
              </a:solidFill>
              <a:latin typeface="Calibri" pitchFamily="34" charset="0"/>
            </a:endParaRPr>
          </a:p>
        </p:txBody>
      </p:sp>
      <p:pic>
        <p:nvPicPr>
          <p:cNvPr id="3" name="Picture 2" descr="Winchester_Symphony_House_Front_1.jpg"/>
          <p:cNvPicPr>
            <a:picLocks noChangeAspect="1"/>
          </p:cNvPicPr>
          <p:nvPr/>
        </p:nvPicPr>
        <p:blipFill>
          <a:blip r:embed="rId3" cstate="print"/>
          <a:stretch>
            <a:fillRect/>
          </a:stretch>
        </p:blipFill>
        <p:spPr>
          <a:xfrm>
            <a:off x="5181600" y="3886200"/>
            <a:ext cx="3429000" cy="2232422"/>
          </a:xfrm>
          <a:prstGeom prst="rect">
            <a:avLst/>
          </a:prstGeom>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itchFamily="34" charset="0"/>
              </a:rPr>
              <a:t>Purpose: to provide the DOJ target population opportunities to move from training centers, ICF-IDD’s, nursing facilities, group homes and family homes into market rental housing.  </a:t>
            </a:r>
          </a:p>
          <a:p>
            <a:r>
              <a:rPr lang="en-US" dirty="0">
                <a:latin typeface="Calibri" pitchFamily="34" charset="0"/>
              </a:rPr>
              <a:t>Individuals:</a:t>
            </a:r>
          </a:p>
          <a:p>
            <a:pPr lvl="1"/>
            <a:r>
              <a:rPr lang="en-US" dirty="0">
                <a:latin typeface="Calibri" pitchFamily="34" charset="0"/>
              </a:rPr>
              <a:t>lease their own units </a:t>
            </a:r>
          </a:p>
          <a:p>
            <a:pPr lvl="1"/>
            <a:r>
              <a:rPr lang="en-US" dirty="0">
                <a:latin typeface="Calibri" pitchFamily="34" charset="0"/>
              </a:rPr>
              <a:t>receive rent assistance to make units affordable (they pay approx 30-40% of adjusted monthly income toward rent and utilities)</a:t>
            </a:r>
          </a:p>
          <a:p>
            <a:pPr lvl="1"/>
            <a:r>
              <a:rPr lang="en-US" dirty="0">
                <a:latin typeface="Calibri" pitchFamily="34" charset="0"/>
              </a:rPr>
              <a:t>get supports from a variety of sources, which are provided separately from their housing</a:t>
            </a:r>
          </a:p>
          <a:p>
            <a:pPr lvl="2">
              <a:buNone/>
            </a:pPr>
            <a:endParaRPr lang="en-US" dirty="0">
              <a:latin typeface="Calibri" pitchFamily="34" charset="0"/>
            </a:endParaRPr>
          </a:p>
        </p:txBody>
      </p:sp>
      <p:sp>
        <p:nvSpPr>
          <p:cNvPr id="5" name="Title 1"/>
          <p:cNvSpPr>
            <a:spLocks noGrp="1"/>
          </p:cNvSpPr>
          <p:nvPr>
            <p:ph type="title"/>
          </p:nvPr>
        </p:nvSpPr>
        <p:spPr>
          <a:xfrm>
            <a:off x="2057400" y="228600"/>
            <a:ext cx="6858000" cy="944563"/>
          </a:xfrm>
        </p:spPr>
        <p:txBody>
          <a:bodyPr/>
          <a:lstStyle/>
          <a:p>
            <a:r>
              <a:rPr lang="en-US" sz="4000" dirty="0">
                <a:latin typeface="Calibri" pitchFamily="34" charset="0"/>
              </a:rPr>
              <a:t>Housing Choice </a:t>
            </a:r>
            <a:r>
              <a:rPr lang="en-US" sz="4000" dirty="0" smtClean="0">
                <a:latin typeface="Calibri" pitchFamily="34" charset="0"/>
              </a:rPr>
              <a:t>Vouchers</a:t>
            </a:r>
            <a:endParaRPr lang="en-US" sz="40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Calibri" pitchFamily="34" charset="0"/>
              </a:rPr>
              <a:t>Eligibility: individuals must …</a:t>
            </a:r>
          </a:p>
          <a:p>
            <a:pPr lvl="1"/>
            <a:r>
              <a:rPr lang="en-US" dirty="0">
                <a:latin typeface="Calibri" pitchFamily="34" charset="0"/>
              </a:rPr>
              <a:t>Be age 18 or over</a:t>
            </a:r>
          </a:p>
          <a:p>
            <a:pPr lvl="1"/>
            <a:r>
              <a:rPr lang="en-US" dirty="0">
                <a:latin typeface="Calibri" pitchFamily="34" charset="0"/>
              </a:rPr>
              <a:t>Be the head of household for lease purposes </a:t>
            </a:r>
          </a:p>
          <a:p>
            <a:pPr lvl="1"/>
            <a:r>
              <a:rPr lang="en-US" dirty="0">
                <a:latin typeface="Calibri" pitchFamily="34" charset="0"/>
              </a:rPr>
              <a:t>Have an intellectual or developmental disability, AND</a:t>
            </a:r>
          </a:p>
          <a:p>
            <a:pPr lvl="1"/>
            <a:r>
              <a:rPr lang="en-US" dirty="0">
                <a:latin typeface="Calibri" pitchFamily="34" charset="0"/>
              </a:rPr>
              <a:t>Meet one of the following criteria</a:t>
            </a:r>
          </a:p>
          <a:p>
            <a:pPr lvl="2"/>
            <a:r>
              <a:rPr lang="en-US" dirty="0">
                <a:latin typeface="Calibri" pitchFamily="34" charset="0"/>
              </a:rPr>
              <a:t>Currently reside in a training center, ICF, or nursing facility OR</a:t>
            </a:r>
          </a:p>
          <a:p>
            <a:pPr lvl="2"/>
            <a:r>
              <a:rPr lang="en-US" dirty="0">
                <a:latin typeface="Calibri" pitchFamily="34" charset="0"/>
              </a:rPr>
              <a:t>Receive ID or DD waiver services OR</a:t>
            </a:r>
          </a:p>
          <a:p>
            <a:pPr lvl="2"/>
            <a:r>
              <a:rPr lang="en-US" dirty="0">
                <a:latin typeface="Calibri" pitchFamily="34" charset="0"/>
              </a:rPr>
              <a:t>On a waitlist to receive ID or DD waiver services</a:t>
            </a:r>
          </a:p>
        </p:txBody>
      </p:sp>
      <p:sp>
        <p:nvSpPr>
          <p:cNvPr id="5" name="Title 1"/>
          <p:cNvSpPr>
            <a:spLocks noGrp="1"/>
          </p:cNvSpPr>
          <p:nvPr>
            <p:ph type="title"/>
          </p:nvPr>
        </p:nvSpPr>
        <p:spPr>
          <a:xfrm>
            <a:off x="2057400" y="228600"/>
            <a:ext cx="6858000" cy="944563"/>
          </a:xfrm>
        </p:spPr>
        <p:txBody>
          <a:bodyPr/>
          <a:lstStyle/>
          <a:p>
            <a:r>
              <a:rPr lang="en-US" sz="4000" dirty="0">
                <a:latin typeface="Calibri" pitchFamily="34" charset="0"/>
              </a:rPr>
              <a:t>Housing Choice </a:t>
            </a:r>
            <a:r>
              <a:rPr lang="en-US" sz="4000" dirty="0" smtClean="0">
                <a:latin typeface="Calibri" pitchFamily="34" charset="0"/>
              </a:rPr>
              <a:t>Vouchers</a:t>
            </a:r>
            <a:endParaRPr lang="en-US" sz="40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latin typeface="Calibri" pitchFamily="34" charset="0"/>
              </a:rPr>
              <a:t>Referrals:</a:t>
            </a:r>
          </a:p>
          <a:p>
            <a:pPr lvl="1"/>
            <a:r>
              <a:rPr lang="en-US" dirty="0">
                <a:latin typeface="Calibri" pitchFamily="34" charset="0"/>
              </a:rPr>
              <a:t>Only refer individuals who:</a:t>
            </a:r>
          </a:p>
          <a:p>
            <a:pPr lvl="2"/>
            <a:r>
              <a:rPr lang="en-US" dirty="0">
                <a:latin typeface="Calibri" pitchFamily="34" charset="0"/>
              </a:rPr>
              <a:t>have made an informed decision to lease and live in rental housing;</a:t>
            </a:r>
          </a:p>
          <a:p>
            <a:pPr lvl="2"/>
            <a:r>
              <a:rPr lang="en-US" dirty="0">
                <a:latin typeface="Calibri" pitchFamily="34" charset="0"/>
              </a:rPr>
              <a:t>are or can be ready to move within 120 days of being referred and/or approved for a voucher; and </a:t>
            </a:r>
          </a:p>
          <a:p>
            <a:pPr lvl="2"/>
            <a:r>
              <a:rPr lang="en-US" dirty="0">
                <a:latin typeface="Calibri" pitchFamily="34" charset="0"/>
              </a:rPr>
              <a:t>have or will have adequate waiver, non-waiver and natural supports in place to attain &amp; maintain housing</a:t>
            </a:r>
          </a:p>
          <a:p>
            <a:pPr lvl="1"/>
            <a:r>
              <a:rPr lang="en-US" dirty="0">
                <a:latin typeface="Calibri" pitchFamily="34" charset="0"/>
              </a:rPr>
              <a:t>Referrals for individuals who want to live with parents, grandparents or guardians are not accepted</a:t>
            </a:r>
          </a:p>
          <a:p>
            <a:pPr lvl="1"/>
            <a:r>
              <a:rPr lang="en-US" dirty="0">
                <a:latin typeface="Calibri" pitchFamily="34" charset="0"/>
              </a:rPr>
              <a:t>Individuals can be referred by: </a:t>
            </a:r>
          </a:p>
          <a:p>
            <a:pPr lvl="2"/>
            <a:r>
              <a:rPr lang="en-US" dirty="0">
                <a:latin typeface="Calibri" pitchFamily="34" charset="0"/>
              </a:rPr>
              <a:t>ID or DD </a:t>
            </a:r>
            <a:r>
              <a:rPr lang="en-US" dirty="0" smtClean="0">
                <a:latin typeface="Calibri" pitchFamily="34" charset="0"/>
              </a:rPr>
              <a:t>Support Coordinators/Case Managers</a:t>
            </a:r>
            <a:endParaRPr lang="en-US" dirty="0">
              <a:latin typeface="Calibri" pitchFamily="34" charset="0"/>
            </a:endParaRPr>
          </a:p>
          <a:p>
            <a:pPr lvl="2"/>
            <a:r>
              <a:rPr lang="en-US" dirty="0">
                <a:latin typeface="Calibri" pitchFamily="34" charset="0"/>
              </a:rPr>
              <a:t>Community </a:t>
            </a:r>
            <a:r>
              <a:rPr lang="en-US" dirty="0" smtClean="0">
                <a:latin typeface="Calibri" pitchFamily="34" charset="0"/>
              </a:rPr>
              <a:t>Integration </a:t>
            </a:r>
            <a:r>
              <a:rPr lang="en-US" dirty="0">
                <a:latin typeface="Calibri" pitchFamily="34" charset="0"/>
              </a:rPr>
              <a:t>M</a:t>
            </a:r>
            <a:r>
              <a:rPr lang="en-US" dirty="0" smtClean="0">
                <a:latin typeface="Calibri" pitchFamily="34" charset="0"/>
              </a:rPr>
              <a:t>anagers</a:t>
            </a:r>
            <a:endParaRPr lang="en-US" dirty="0">
              <a:latin typeface="Calibri" pitchFamily="34" charset="0"/>
            </a:endParaRPr>
          </a:p>
          <a:p>
            <a:pPr lvl="2"/>
            <a:r>
              <a:rPr lang="en-US" dirty="0">
                <a:latin typeface="Calibri" pitchFamily="34" charset="0"/>
              </a:rPr>
              <a:t>Center for Independent Living staff </a:t>
            </a:r>
          </a:p>
          <a:p>
            <a:pPr lvl="2"/>
            <a:endParaRPr lang="en-US" dirty="0">
              <a:latin typeface="Calibri" pitchFamily="34" charset="0"/>
            </a:endParaRPr>
          </a:p>
        </p:txBody>
      </p:sp>
      <p:sp>
        <p:nvSpPr>
          <p:cNvPr id="5" name="Title 1"/>
          <p:cNvSpPr>
            <a:spLocks noGrp="1"/>
          </p:cNvSpPr>
          <p:nvPr>
            <p:ph type="title"/>
          </p:nvPr>
        </p:nvSpPr>
        <p:spPr>
          <a:xfrm>
            <a:off x="2057400" y="228600"/>
            <a:ext cx="6858000" cy="944563"/>
          </a:xfrm>
        </p:spPr>
        <p:txBody>
          <a:bodyPr/>
          <a:lstStyle/>
          <a:p>
            <a:r>
              <a:rPr lang="en-US" sz="4000" dirty="0">
                <a:latin typeface="Calibri" pitchFamily="34" charset="0"/>
              </a:rPr>
              <a:t>Housing Choice </a:t>
            </a:r>
            <a:r>
              <a:rPr lang="en-US" sz="4000" dirty="0" smtClean="0">
                <a:latin typeface="Calibri" pitchFamily="34" charset="0"/>
              </a:rPr>
              <a:t>Vouchers</a:t>
            </a:r>
            <a:endParaRPr lang="en-US" sz="40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1000"/>
                                        <p:tgtEl>
                                          <p:spTgt spid="3">
                                            <p:txEl>
                                              <p:pRg st="9" end="9"/>
                                            </p:txEl>
                                          </p:spTgt>
                                        </p:tgtEl>
                                      </p:cBhvr>
                                    </p:animEffect>
                                    <p:anim calcmode="lin" valueType="num">
                                      <p:cBhvr>
                                        <p:cTn id="3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latin typeface="Calibri" pitchFamily="34" charset="0"/>
              </a:rPr>
              <a:t>Referrals (cont.):</a:t>
            </a:r>
          </a:p>
          <a:p>
            <a:pPr lvl="1"/>
            <a:r>
              <a:rPr lang="en-US" dirty="0">
                <a:latin typeface="Calibri" pitchFamily="34" charset="0"/>
              </a:rPr>
              <a:t>Referral agent completes referral form </a:t>
            </a:r>
          </a:p>
          <a:p>
            <a:pPr lvl="2"/>
            <a:r>
              <a:rPr lang="en-US" dirty="0">
                <a:latin typeface="Calibri" pitchFamily="34" charset="0"/>
              </a:rPr>
              <a:t>individual, authorized rep/substitute decision maker &amp; agent sign acknowledgements page</a:t>
            </a:r>
          </a:p>
          <a:p>
            <a:pPr lvl="2"/>
            <a:r>
              <a:rPr lang="en-US" dirty="0">
                <a:latin typeface="Calibri" pitchFamily="34" charset="0"/>
              </a:rPr>
              <a:t>Complete entire referral, especially:</a:t>
            </a:r>
          </a:p>
          <a:p>
            <a:pPr lvl="3"/>
            <a:r>
              <a:rPr lang="en-US" dirty="0">
                <a:latin typeface="Calibri" pitchFamily="34" charset="0"/>
              </a:rPr>
              <a:t> info on others who will live with the applicant and </a:t>
            </a:r>
          </a:p>
          <a:p>
            <a:pPr lvl="3"/>
            <a:r>
              <a:rPr lang="en-US" dirty="0">
                <a:latin typeface="Calibri" pitchFamily="34" charset="0"/>
              </a:rPr>
              <a:t>supports to be secured before move-in to help the person live independently in housing</a:t>
            </a:r>
          </a:p>
          <a:p>
            <a:pPr lvl="2"/>
            <a:r>
              <a:rPr lang="en-US" dirty="0">
                <a:latin typeface="Calibri" pitchFamily="34" charset="0"/>
              </a:rPr>
              <a:t>Fax to DBHDS at 804-692-0077</a:t>
            </a:r>
          </a:p>
          <a:p>
            <a:pPr lvl="1"/>
            <a:r>
              <a:rPr lang="en-US" dirty="0">
                <a:latin typeface="Calibri" pitchFamily="34" charset="0"/>
              </a:rPr>
              <a:t>Referrals for vouchers are made based on DOJ priority criteria</a:t>
            </a:r>
          </a:p>
          <a:p>
            <a:r>
              <a:rPr lang="en-US" dirty="0">
                <a:latin typeface="Calibri" pitchFamily="34" charset="0"/>
              </a:rPr>
              <a:t>For more info, see:</a:t>
            </a:r>
          </a:p>
          <a:p>
            <a:pPr lvl="1"/>
            <a:r>
              <a:rPr lang="en-US" dirty="0">
                <a:latin typeface="Calibri" pitchFamily="34" charset="0"/>
              </a:rPr>
              <a:t>FAQ:  </a:t>
            </a:r>
            <a:r>
              <a:rPr lang="en-US" sz="2300" dirty="0">
                <a:latin typeface="Calibri" pitchFamily="34" charset="0"/>
                <a:hlinkClick r:id="rId3"/>
              </a:rPr>
              <a:t>http://www.dbhds.virginia.gov/library/developmental%20services/dds_set_aside_vouchers_faq_1_19_16.pdf</a:t>
            </a:r>
            <a:r>
              <a:rPr lang="en-US" sz="2300" dirty="0">
                <a:latin typeface="Calibri" pitchFamily="34" charset="0"/>
              </a:rPr>
              <a:t> </a:t>
            </a:r>
            <a:endParaRPr lang="en-US" dirty="0">
              <a:latin typeface="Calibri" pitchFamily="34" charset="0"/>
            </a:endParaRPr>
          </a:p>
          <a:p>
            <a:pPr lvl="1"/>
            <a:r>
              <a:rPr lang="en-US" dirty="0">
                <a:latin typeface="Calibri" pitchFamily="34" charset="0"/>
              </a:rPr>
              <a:t>Referral Form:  </a:t>
            </a:r>
            <a:r>
              <a:rPr lang="en-US" dirty="0">
                <a:latin typeface="Calibri" pitchFamily="34" charset="0"/>
                <a:hlinkClick r:id="rId4"/>
              </a:rPr>
              <a:t>http://www.dbhds.virginia.gov/library/developmental%20services/dds_dbhdsvoucherreferral%20form_2_4_16_w_acknowpage.pdf</a:t>
            </a:r>
            <a:r>
              <a:rPr lang="en-US" dirty="0">
                <a:latin typeface="Calibri" pitchFamily="34" charset="0"/>
              </a:rPr>
              <a:t> </a:t>
            </a:r>
          </a:p>
        </p:txBody>
      </p:sp>
      <p:sp>
        <p:nvSpPr>
          <p:cNvPr id="5" name="Title 1"/>
          <p:cNvSpPr>
            <a:spLocks noGrp="1"/>
          </p:cNvSpPr>
          <p:nvPr>
            <p:ph type="title"/>
          </p:nvPr>
        </p:nvSpPr>
        <p:spPr>
          <a:xfrm>
            <a:off x="2057400" y="228600"/>
            <a:ext cx="6858000" cy="944563"/>
          </a:xfrm>
        </p:spPr>
        <p:txBody>
          <a:bodyPr/>
          <a:lstStyle/>
          <a:p>
            <a:r>
              <a:rPr lang="en-US" sz="4000" dirty="0">
                <a:latin typeface="Calibri" pitchFamily="34" charset="0"/>
              </a:rPr>
              <a:t>Housing Choice </a:t>
            </a:r>
            <a:r>
              <a:rPr lang="en-US" sz="4000" dirty="0" smtClean="0">
                <a:latin typeface="Calibri" pitchFamily="34" charset="0"/>
              </a:rPr>
              <a:t>Vouchers</a:t>
            </a:r>
            <a:endParaRPr lang="en-US" sz="4000"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228600"/>
            <a:ext cx="6553200" cy="944563"/>
          </a:xfrm>
        </p:spPr>
        <p:txBody>
          <a:bodyPr>
            <a:noAutofit/>
          </a:bodyPr>
          <a:lstStyle/>
          <a:p>
            <a:r>
              <a:rPr lang="en-US" sz="4000" dirty="0">
                <a:latin typeface="Calibri" pitchFamily="34" charset="0"/>
              </a:rPr>
              <a:t>Individual Levels and Reimbursement Tiers</a:t>
            </a:r>
          </a:p>
        </p:txBody>
      </p:sp>
      <p:pic>
        <p:nvPicPr>
          <p:cNvPr id="3" name="Picture 2" descr="Growing-with-Optimation.jpg"/>
          <p:cNvPicPr>
            <a:picLocks noChangeAspect="1"/>
          </p:cNvPicPr>
          <p:nvPr/>
        </p:nvPicPr>
        <p:blipFill>
          <a:blip r:embed="rId3" cstate="print"/>
          <a:stretch>
            <a:fillRect/>
          </a:stretch>
        </p:blipFill>
        <p:spPr>
          <a:xfrm>
            <a:off x="2819400" y="1981200"/>
            <a:ext cx="3261360" cy="4047744"/>
          </a:xfrm>
          <a:prstGeom prst="rect">
            <a:avLst/>
          </a:prstGeom>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400800" cy="944563"/>
          </a:xfrm>
        </p:spPr>
        <p:txBody>
          <a:bodyPr/>
          <a:lstStyle/>
          <a:p>
            <a:r>
              <a:rPr lang="en-US" sz="4000" dirty="0">
                <a:latin typeface="Calibri" pitchFamily="34" charset="0"/>
              </a:rPr>
              <a:t>Language</a:t>
            </a:r>
          </a:p>
        </p:txBody>
      </p:sp>
      <p:sp>
        <p:nvSpPr>
          <p:cNvPr id="3" name="Content Placeholder 2"/>
          <p:cNvSpPr>
            <a:spLocks noGrp="1"/>
          </p:cNvSpPr>
          <p:nvPr>
            <p:ph idx="1"/>
          </p:nvPr>
        </p:nvSpPr>
        <p:spPr/>
        <p:txBody>
          <a:bodyPr/>
          <a:lstStyle/>
          <a:p>
            <a:pPr>
              <a:tabLst>
                <a:tab pos="914400" algn="l"/>
              </a:tabLst>
            </a:pPr>
            <a:r>
              <a:rPr lang="en-US" sz="2000" b="1" dirty="0">
                <a:latin typeface="Calibri" pitchFamily="34" charset="0"/>
              </a:rPr>
              <a:t>CLIENT OR CONSUMER </a:t>
            </a:r>
            <a:r>
              <a:rPr lang="en-US" sz="2000" dirty="0">
                <a:latin typeface="Calibri" pitchFamily="34" charset="0"/>
              </a:rPr>
              <a:t>-- </a:t>
            </a:r>
            <a:r>
              <a:rPr lang="en-US" sz="2000" dirty="0" smtClean="0">
                <a:latin typeface="Calibri" pitchFamily="34" charset="0"/>
              </a:rPr>
              <a:t>de-personalizes</a:t>
            </a:r>
            <a:r>
              <a:rPr lang="en-US" sz="2000" dirty="0">
                <a:latin typeface="Calibri" pitchFamily="34" charset="0"/>
              </a:rPr>
              <a:t>; </a:t>
            </a:r>
            <a:r>
              <a:rPr lang="en-US" sz="2000" dirty="0" smtClean="0">
                <a:latin typeface="Calibri" pitchFamily="34" charset="0"/>
              </a:rPr>
              <a:t>instead use </a:t>
            </a:r>
            <a:r>
              <a:rPr lang="en-US" sz="2000" dirty="0">
                <a:latin typeface="Calibri" pitchFamily="34" charset="0"/>
              </a:rPr>
              <a:t>person’s name or person who uses support/services or individual.</a:t>
            </a:r>
          </a:p>
          <a:p>
            <a:pPr>
              <a:tabLst>
                <a:tab pos="914400" algn="l"/>
              </a:tabLst>
            </a:pPr>
            <a:endParaRPr lang="en-US" sz="1100" u="sng" dirty="0">
              <a:latin typeface="Calibri" pitchFamily="34" charset="0"/>
            </a:endParaRPr>
          </a:p>
          <a:p>
            <a:pPr>
              <a:tabLst>
                <a:tab pos="914400" algn="l"/>
              </a:tabLst>
            </a:pPr>
            <a:r>
              <a:rPr lang="en-US" sz="2000" b="1" u="sng" dirty="0">
                <a:latin typeface="Calibri" pitchFamily="34" charset="0"/>
              </a:rPr>
              <a:t>MY</a:t>
            </a:r>
            <a:r>
              <a:rPr lang="en-US" sz="2000" b="1" dirty="0">
                <a:latin typeface="Calibri" pitchFamily="34" charset="0"/>
              </a:rPr>
              <a:t> PERSON OR </a:t>
            </a:r>
            <a:r>
              <a:rPr lang="en-US" sz="2000" b="1" u="sng" dirty="0">
                <a:latin typeface="Calibri" pitchFamily="34" charset="0"/>
              </a:rPr>
              <a:t>MY</a:t>
            </a:r>
            <a:r>
              <a:rPr lang="en-US" sz="2000" b="1" dirty="0">
                <a:latin typeface="Calibri" pitchFamily="34" charset="0"/>
              </a:rPr>
              <a:t> GROUP </a:t>
            </a:r>
            <a:r>
              <a:rPr lang="en-US" sz="2000" dirty="0" smtClean="0">
                <a:latin typeface="Calibri" pitchFamily="34" charset="0"/>
              </a:rPr>
              <a:t>– is possessive </a:t>
            </a:r>
            <a:r>
              <a:rPr lang="en-US" sz="2000" dirty="0">
                <a:latin typeface="Calibri" pitchFamily="34" charset="0"/>
              </a:rPr>
              <a:t>or controlling; </a:t>
            </a:r>
            <a:r>
              <a:rPr lang="en-US" sz="2000" dirty="0" smtClean="0">
                <a:latin typeface="Calibri" pitchFamily="34" charset="0"/>
              </a:rPr>
              <a:t>instead use person </a:t>
            </a:r>
            <a:r>
              <a:rPr lang="en-US" sz="2000" dirty="0">
                <a:latin typeface="Calibri" pitchFamily="34" charset="0"/>
              </a:rPr>
              <a:t>I support or this group.</a:t>
            </a:r>
          </a:p>
          <a:p>
            <a:pPr>
              <a:buNone/>
              <a:tabLst>
                <a:tab pos="914400" algn="l"/>
              </a:tabLst>
            </a:pPr>
            <a:endParaRPr lang="en-US" sz="1050" dirty="0">
              <a:latin typeface="Calibri" pitchFamily="34" charset="0"/>
            </a:endParaRPr>
          </a:p>
          <a:p>
            <a:pPr>
              <a:tabLst>
                <a:tab pos="914400" algn="l"/>
              </a:tabLst>
            </a:pPr>
            <a:r>
              <a:rPr lang="en-US" sz="2000" b="1" dirty="0">
                <a:latin typeface="Calibri" pitchFamily="34" charset="0"/>
              </a:rPr>
              <a:t>REFERRING TO A PERSON AS A BEHAVIOR OR A WHEELCHAIR </a:t>
            </a:r>
            <a:r>
              <a:rPr lang="en-US" sz="2000" dirty="0" smtClean="0">
                <a:latin typeface="Calibri" pitchFamily="34" charset="0"/>
              </a:rPr>
              <a:t>– is disrespectful</a:t>
            </a:r>
            <a:r>
              <a:rPr lang="en-US" sz="2000" dirty="0">
                <a:latin typeface="Calibri" pitchFamily="34" charset="0"/>
              </a:rPr>
              <a:t>, </a:t>
            </a:r>
            <a:r>
              <a:rPr lang="en-US" sz="2000" dirty="0" smtClean="0">
                <a:latin typeface="Calibri" pitchFamily="34" charset="0"/>
              </a:rPr>
              <a:t>objectifies</a:t>
            </a:r>
            <a:r>
              <a:rPr lang="en-US" sz="2000" dirty="0">
                <a:latin typeface="Calibri" pitchFamily="34" charset="0"/>
              </a:rPr>
              <a:t>; </a:t>
            </a:r>
            <a:r>
              <a:rPr lang="en-US" sz="2000" dirty="0" smtClean="0">
                <a:latin typeface="Calibri" pitchFamily="34" charset="0"/>
              </a:rPr>
              <a:t>instead use person’s </a:t>
            </a:r>
            <a:r>
              <a:rPr lang="en-US" sz="2000" dirty="0">
                <a:latin typeface="Calibri" pitchFamily="34" charset="0"/>
              </a:rPr>
              <a:t>name, and if needed, what supports he/she needs.</a:t>
            </a:r>
          </a:p>
          <a:p>
            <a:pPr>
              <a:tabLst>
                <a:tab pos="914400" algn="l"/>
              </a:tabLst>
            </a:pPr>
            <a:endParaRPr lang="en-US" sz="1400" dirty="0">
              <a:latin typeface="Calibri" pitchFamily="34" charset="0"/>
            </a:endParaRPr>
          </a:p>
          <a:p>
            <a:pPr>
              <a:tabLst>
                <a:tab pos="914400" algn="l"/>
              </a:tabLst>
            </a:pPr>
            <a:r>
              <a:rPr lang="en-US" sz="2000" b="1" dirty="0">
                <a:latin typeface="Calibri" pitchFamily="34" charset="0"/>
              </a:rPr>
              <a:t>FUNCTIONING </a:t>
            </a:r>
            <a:r>
              <a:rPr lang="en-US" sz="2000" b="1" u="sng" dirty="0">
                <a:latin typeface="Calibri" pitchFamily="34" charset="0"/>
              </a:rPr>
              <a:t>OR</a:t>
            </a:r>
            <a:r>
              <a:rPr lang="en-US" sz="2000" b="1" dirty="0">
                <a:latin typeface="Calibri" pitchFamily="34" charset="0"/>
              </a:rPr>
              <a:t> SUPPORT LEVEL </a:t>
            </a:r>
            <a:r>
              <a:rPr lang="en-US" sz="2000" dirty="0">
                <a:latin typeface="Calibri" pitchFamily="34" charset="0"/>
              </a:rPr>
              <a:t>-- </a:t>
            </a:r>
            <a:r>
              <a:rPr lang="en-US" sz="2000" dirty="0" smtClean="0">
                <a:latin typeface="Calibri" pitchFamily="34" charset="0"/>
              </a:rPr>
              <a:t> is disrespectful</a:t>
            </a:r>
            <a:r>
              <a:rPr lang="en-US" sz="2000" dirty="0">
                <a:latin typeface="Calibri" pitchFamily="34" charset="0"/>
              </a:rPr>
              <a:t>; </a:t>
            </a:r>
            <a:r>
              <a:rPr lang="en-US" sz="2000" dirty="0" smtClean="0">
                <a:latin typeface="Calibri" pitchFamily="34" charset="0"/>
              </a:rPr>
              <a:t>instead use how </a:t>
            </a:r>
            <a:r>
              <a:rPr lang="en-US" sz="2000" dirty="0">
                <a:latin typeface="Calibri" pitchFamily="34" charset="0"/>
              </a:rPr>
              <a:t>is John?  John has level 2 support needs. </a:t>
            </a:r>
          </a:p>
          <a:p>
            <a:pPr>
              <a:tabLst>
                <a:tab pos="914400" algn="l"/>
              </a:tabLst>
            </a:pPr>
            <a:endParaRPr lang="en-US" sz="2000" dirty="0">
              <a:latin typeface="Calibri" pitchFamily="34" charset="0"/>
            </a:endParaRPr>
          </a:p>
          <a:p>
            <a:pPr>
              <a:tabLst>
                <a:tab pos="914400" algn="l"/>
              </a:tabLst>
            </a:pPr>
            <a:endParaRPr lang="en-US" sz="2000" dirty="0">
              <a:latin typeface="Calibri" pitchFamily="34" charset="0"/>
            </a:endParaRPr>
          </a:p>
          <a:p>
            <a:endParaRPr lang="en-US" sz="2000" dirty="0">
              <a:latin typeface="Calibri" pitchFamily="34" charset="0"/>
            </a:endParaRPr>
          </a:p>
        </p:txBody>
      </p:sp>
    </p:spTree>
    <p:extLst>
      <p:ext uri="{BB962C8B-B14F-4D97-AF65-F5344CB8AC3E}">
        <p14:creationId xmlns="" xmlns:p14="http://schemas.microsoft.com/office/powerpoint/2010/main" val="39627266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000"/>
              </a:lnSpc>
            </a:pPr>
            <a:r>
              <a:rPr lang="en-US" dirty="0">
                <a:latin typeface="Calibri" panose="020F0502020204030204" pitchFamily="34" charset="0"/>
                <a:cs typeface="Calibri" panose="020F0502020204030204" pitchFamily="34" charset="0"/>
              </a:rPr>
              <a:t>Relationship of Individual Levels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to Reimbursement Tiers</a:t>
            </a:r>
          </a:p>
        </p:txBody>
      </p:sp>
      <p:graphicFrame>
        <p:nvGraphicFramePr>
          <p:cNvPr id="4" name="Content Placeholder 3"/>
          <p:cNvGraphicFramePr>
            <a:graphicFrameLocks noGrp="1"/>
          </p:cNvGraphicFramePr>
          <p:nvPr>
            <p:ph idx="1"/>
          </p:nvPr>
        </p:nvGraphicFramePr>
        <p:xfrm>
          <a:off x="152400" y="1295400"/>
          <a:ext cx="8991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2971800"/>
            <a:ext cx="2438400" cy="646331"/>
          </a:xfrm>
          <a:prstGeom prst="rect">
            <a:avLst/>
          </a:prstGeom>
          <a:solidFill>
            <a:srgbClr val="FFFFFF">
              <a:alpha val="20000"/>
            </a:srgb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800" dirty="0">
                <a:solidFill>
                  <a:schemeClr val="tx1"/>
                </a:solidFill>
              </a:rPr>
              <a:t>Support need and Reimbursement Tier</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4572000" y="1524000"/>
            <a:ext cx="4133850" cy="5076825"/>
          </a:xfrm>
          <a:prstGeom prst="rect">
            <a:avLst/>
          </a:prstGeom>
          <a:ln>
            <a:noFill/>
          </a:ln>
          <a:effectLst>
            <a:outerShdw blurRad="292100" dist="139700" dir="2700000" algn="tl" rotWithShape="0">
              <a:srgbClr val="333333">
                <a:alpha val="65000"/>
              </a:srgbClr>
            </a:outerShdw>
          </a:effectLst>
        </p:spPr>
      </p:pic>
      <p:sp>
        <p:nvSpPr>
          <p:cNvPr id="3" name="Title 3"/>
          <p:cNvSpPr txBox="1">
            <a:spLocks/>
          </p:cNvSpPr>
          <p:nvPr/>
        </p:nvSpPr>
        <p:spPr bwMode="auto">
          <a:xfrm>
            <a:off x="2057401" y="228600"/>
            <a:ext cx="6256784"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
        <p:nvSpPr>
          <p:cNvPr id="7" name="TextBox 6"/>
          <p:cNvSpPr txBox="1"/>
          <p:nvPr/>
        </p:nvSpPr>
        <p:spPr>
          <a:xfrm>
            <a:off x="0" y="6172200"/>
            <a:ext cx="3203762" cy="369332"/>
          </a:xfrm>
          <a:prstGeom prst="rect">
            <a:avLst/>
          </a:prstGeom>
          <a:solidFill>
            <a:schemeClr val="accent4"/>
          </a:solidFill>
        </p:spPr>
        <p:txBody>
          <a:bodyPr wrap="none" rtlCol="0">
            <a:spAutoFit/>
          </a:bodyPr>
          <a:lstStyle/>
          <a:p>
            <a:r>
              <a:rPr lang="en-US" sz="1800" dirty="0">
                <a:latin typeface="Calibri" pitchFamily="34" charset="0"/>
              </a:rPr>
              <a:t>Handout: Support Levels &amp; Tiers</a:t>
            </a:r>
          </a:p>
        </p:txBody>
      </p:sp>
      <p:sp>
        <p:nvSpPr>
          <p:cNvPr id="9" name="Title 1"/>
          <p:cNvSpPr>
            <a:spLocks noGrp="1"/>
          </p:cNvSpPr>
          <p:nvPr>
            <p:ph type="title"/>
          </p:nvPr>
        </p:nvSpPr>
        <p:spPr>
          <a:xfrm>
            <a:off x="533400" y="2133600"/>
            <a:ext cx="4419600" cy="3124200"/>
          </a:xfrm>
        </p:spPr>
        <p:txBody>
          <a:bodyPr/>
          <a:lstStyle/>
          <a:p>
            <a:pPr algn="l"/>
            <a:r>
              <a:rPr lang="en-US" sz="2800" dirty="0">
                <a:solidFill>
                  <a:schemeClr val="tx1"/>
                </a:solidFill>
                <a:latin typeface="Calibri" pitchFamily="34" charset="0"/>
              </a:rPr>
              <a:t>There are </a:t>
            </a:r>
            <a:r>
              <a:rPr lang="en-US" sz="2800" b="1" dirty="0">
                <a:solidFill>
                  <a:schemeClr val="tx1"/>
                </a:solidFill>
                <a:latin typeface="Calibri" pitchFamily="34" charset="0"/>
              </a:rPr>
              <a:t>seven</a:t>
            </a:r>
            <a:r>
              <a:rPr lang="en-US" sz="2800" dirty="0">
                <a:solidFill>
                  <a:schemeClr val="tx1"/>
                </a:solidFill>
                <a:latin typeface="Calibri" pitchFamily="34" charset="0"/>
              </a:rPr>
              <a:t> individual levels for all adults</a:t>
            </a:r>
            <a:br>
              <a:rPr lang="en-US" sz="2800" dirty="0">
                <a:solidFill>
                  <a:schemeClr val="tx1"/>
                </a:solidFill>
                <a:latin typeface="Calibri" pitchFamily="34" charset="0"/>
              </a:rPr>
            </a:br>
            <a:r>
              <a:rPr lang="en-US" sz="2800" dirty="0">
                <a:solidFill>
                  <a:schemeClr val="tx1"/>
                </a:solidFill>
                <a:latin typeface="Calibri" pitchFamily="34" charset="0"/>
              </a:rPr>
              <a:t/>
            </a:r>
            <a:br>
              <a:rPr lang="en-US" sz="2800" dirty="0">
                <a:solidFill>
                  <a:schemeClr val="tx1"/>
                </a:solidFill>
                <a:latin typeface="Calibri" pitchFamily="34" charset="0"/>
              </a:rPr>
            </a:br>
            <a:r>
              <a:rPr lang="en-US" sz="2800" u="sng" dirty="0">
                <a:solidFill>
                  <a:schemeClr val="tx1"/>
                </a:solidFill>
                <a:latin typeface="Calibri" pitchFamily="34" charset="0"/>
              </a:rPr>
              <a:t>and</a:t>
            </a:r>
            <a:r>
              <a:rPr lang="en-US" sz="2800" dirty="0">
                <a:solidFill>
                  <a:schemeClr val="tx1"/>
                </a:solidFill>
                <a:latin typeface="Calibri" pitchFamily="34" charset="0"/>
              </a:rPr>
              <a:t> </a:t>
            </a:r>
            <a:br>
              <a:rPr lang="en-US" sz="2800" dirty="0">
                <a:solidFill>
                  <a:schemeClr val="tx1"/>
                </a:solidFill>
                <a:latin typeface="Calibri" pitchFamily="34" charset="0"/>
              </a:rPr>
            </a:br>
            <a:r>
              <a:rPr lang="en-US" sz="2800" dirty="0">
                <a:solidFill>
                  <a:schemeClr val="tx1"/>
                </a:solidFill>
                <a:latin typeface="Calibri" pitchFamily="34" charset="0"/>
              </a:rPr>
              <a:t/>
            </a:r>
            <a:br>
              <a:rPr lang="en-US" sz="2800" dirty="0">
                <a:solidFill>
                  <a:schemeClr val="tx1"/>
                </a:solidFill>
                <a:latin typeface="Calibri" pitchFamily="34" charset="0"/>
              </a:rPr>
            </a:br>
            <a:r>
              <a:rPr lang="en-US" sz="2800" dirty="0">
                <a:solidFill>
                  <a:schemeClr val="tx1"/>
                </a:solidFill>
                <a:latin typeface="Calibri" pitchFamily="34" charset="0"/>
              </a:rPr>
              <a:t>up to </a:t>
            </a:r>
            <a:r>
              <a:rPr lang="en-US" sz="2800" b="1" dirty="0">
                <a:solidFill>
                  <a:schemeClr val="tx1"/>
                </a:solidFill>
                <a:latin typeface="Calibri" pitchFamily="34" charset="0"/>
              </a:rPr>
              <a:t>four</a:t>
            </a:r>
            <a:r>
              <a:rPr lang="en-US" sz="2800" dirty="0">
                <a:solidFill>
                  <a:schemeClr val="tx1"/>
                </a:solidFill>
                <a:latin typeface="Calibri" pitchFamily="34" charset="0"/>
              </a:rPr>
              <a:t> reimbursement tiers for some services.</a:t>
            </a:r>
          </a:p>
        </p:txBody>
      </p:sp>
      <p:pic>
        <p:nvPicPr>
          <p:cNvPr id="10" name="Picture 9" descr="sis-a.jpg"/>
          <p:cNvPicPr>
            <a:picLocks noChangeAspect="1"/>
          </p:cNvPicPr>
          <p:nvPr/>
        </p:nvPicPr>
        <p:blipFill>
          <a:blip r:embed="rId4" cstate="print"/>
          <a:stretch>
            <a:fillRect/>
          </a:stretch>
        </p:blipFill>
        <p:spPr>
          <a:xfrm rot="632555">
            <a:off x="7628384" y="4683124"/>
            <a:ext cx="1371600" cy="170078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153400" cy="944563"/>
          </a:xfrm>
        </p:spPr>
        <p:txBody>
          <a:bodyPr>
            <a:normAutofit/>
          </a:bodyPr>
          <a:lstStyle/>
          <a:p>
            <a:pPr algn="l"/>
            <a:r>
              <a:rPr lang="en-US" sz="3200" b="1" dirty="0">
                <a:solidFill>
                  <a:schemeClr val="tx1"/>
                </a:solidFill>
                <a:latin typeface="Calibri" pitchFamily="34" charset="0"/>
              </a:rPr>
              <a:t>Tiered Services</a:t>
            </a:r>
          </a:p>
        </p:txBody>
      </p:sp>
      <p:sp>
        <p:nvSpPr>
          <p:cNvPr id="3" name="Content Placeholder 2"/>
          <p:cNvSpPr>
            <a:spLocks noGrp="1"/>
          </p:cNvSpPr>
          <p:nvPr>
            <p:ph idx="1"/>
          </p:nvPr>
        </p:nvSpPr>
        <p:spPr>
          <a:xfrm>
            <a:off x="457200" y="2362200"/>
            <a:ext cx="8229600" cy="3962400"/>
          </a:xfrm>
        </p:spPr>
        <p:txBody>
          <a:bodyPr/>
          <a:lstStyle/>
          <a:p>
            <a:r>
              <a:rPr lang="en-US" dirty="0">
                <a:latin typeface="Calibri" pitchFamily="34" charset="0"/>
              </a:rPr>
              <a:t>Group Home Residential</a:t>
            </a:r>
          </a:p>
          <a:p>
            <a:r>
              <a:rPr lang="en-US" dirty="0">
                <a:latin typeface="Calibri" pitchFamily="34" charset="0"/>
              </a:rPr>
              <a:t>Sponsored Residential</a:t>
            </a:r>
          </a:p>
          <a:p>
            <a:r>
              <a:rPr lang="en-US" dirty="0">
                <a:latin typeface="Calibri" pitchFamily="34" charset="0"/>
              </a:rPr>
              <a:t>Supported Living</a:t>
            </a:r>
          </a:p>
          <a:p>
            <a:r>
              <a:rPr lang="en-US" dirty="0">
                <a:latin typeface="Calibri" pitchFamily="34" charset="0"/>
              </a:rPr>
              <a:t>Independent Living Residential (2 tiers)</a:t>
            </a:r>
          </a:p>
          <a:p>
            <a:pPr marL="396875" indent="-396875">
              <a:spcBef>
                <a:spcPts val="0"/>
              </a:spcBef>
              <a:defRPr/>
            </a:pPr>
            <a:endParaRPr lang="en-US" sz="1600" dirty="0">
              <a:latin typeface="Calibri" pitchFamily="34" charset="0"/>
            </a:endParaRPr>
          </a:p>
          <a:p>
            <a:r>
              <a:rPr lang="en-US" dirty="0">
                <a:latin typeface="Calibri" pitchFamily="34" charset="0"/>
              </a:rPr>
              <a:t>Group Day</a:t>
            </a:r>
          </a:p>
          <a:p>
            <a:r>
              <a:rPr lang="en-US" dirty="0">
                <a:latin typeface="Calibri" pitchFamily="34" charset="0"/>
              </a:rPr>
              <a:t>Community Engagement</a:t>
            </a:r>
          </a:p>
          <a:p>
            <a:r>
              <a:rPr lang="en-US" dirty="0">
                <a:latin typeface="Calibri" pitchFamily="34" charset="0"/>
              </a:rPr>
              <a:t>Group Supported Employment</a:t>
            </a:r>
          </a:p>
          <a:p>
            <a:endParaRPr lang="en-US" dirty="0"/>
          </a:p>
        </p:txBody>
      </p:sp>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8</a:t>
            </a:fld>
            <a:endParaRPr lang="fr-FR"/>
          </a:p>
        </p:txBody>
      </p:sp>
      <p:sp>
        <p:nvSpPr>
          <p:cNvPr id="9" name="Rectangle 8"/>
          <p:cNvSpPr/>
          <p:nvPr/>
        </p:nvSpPr>
        <p:spPr bwMode="auto">
          <a:xfrm>
            <a:off x="0" y="4724400"/>
            <a:ext cx="1524000" cy="2133600"/>
          </a:xfrm>
          <a:prstGeom prst="rect">
            <a:avLst/>
          </a:prstGeom>
          <a:solidFill>
            <a:srgbClr val="CCFF3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0" name="Rectangle 9"/>
          <p:cNvSpPr/>
          <p:nvPr/>
        </p:nvSpPr>
        <p:spPr bwMode="auto">
          <a:xfrm>
            <a:off x="1524000" y="4724400"/>
            <a:ext cx="1524000" cy="2133600"/>
          </a:xfrm>
          <a:prstGeom prst="rect">
            <a:avLst/>
          </a:prstGeom>
          <a:solidFill>
            <a:srgbClr val="CCFF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1" name="Rectangle 10"/>
          <p:cNvSpPr/>
          <p:nvPr/>
        </p:nvSpPr>
        <p:spPr bwMode="auto">
          <a:xfrm>
            <a:off x="3048000" y="4724400"/>
            <a:ext cx="1447800" cy="2133600"/>
          </a:xfrm>
          <a:prstGeom prst="rect">
            <a:avLst/>
          </a:prstGeom>
          <a:solidFill>
            <a:srgbClr val="66CC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3" name="Rectangle 12"/>
          <p:cNvSpPr/>
          <p:nvPr/>
        </p:nvSpPr>
        <p:spPr bwMode="auto">
          <a:xfrm>
            <a:off x="4495800" y="4724400"/>
            <a:ext cx="1447800" cy="2133600"/>
          </a:xfrm>
          <a:prstGeom prst="rect">
            <a:avLst/>
          </a:prstGeom>
          <a:solidFill>
            <a:srgbClr val="FFFF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6" name="Rectangle 15"/>
          <p:cNvSpPr/>
          <p:nvPr/>
        </p:nvSpPr>
        <p:spPr bwMode="auto">
          <a:xfrm>
            <a:off x="5943600" y="4724400"/>
            <a:ext cx="1600200" cy="2133600"/>
          </a:xfrm>
          <a:prstGeom prst="rect">
            <a:avLst/>
          </a:prstGeom>
          <a:solidFill>
            <a:srgbClr val="CCCC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7" name="Rectangle 16"/>
          <p:cNvSpPr/>
          <p:nvPr/>
        </p:nvSpPr>
        <p:spPr bwMode="auto">
          <a:xfrm>
            <a:off x="7543800" y="4724400"/>
            <a:ext cx="1600200" cy="2133600"/>
          </a:xfrm>
          <a:prstGeom prst="rect">
            <a:avLst/>
          </a:prstGeom>
          <a:solidFill>
            <a:srgbClr val="FF993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4" name="Rectangle 4"/>
          <p:cNvSpPr>
            <a:spLocks noChangeArrowheads="1"/>
          </p:cNvSpPr>
          <p:nvPr/>
        </p:nvSpPr>
        <p:spPr bwMode="auto">
          <a:xfrm>
            <a:off x="0" y="4800600"/>
            <a:ext cx="1524000" cy="830997"/>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Employment  and Alternate Day Options</a:t>
            </a:r>
            <a:endParaRPr lang="en-US" sz="1600" dirty="0">
              <a:solidFill>
                <a:prstClr val="black"/>
              </a:solidFill>
              <a:latin typeface="Calibri"/>
            </a:endParaRPr>
          </a:p>
        </p:txBody>
      </p:sp>
      <p:sp>
        <p:nvSpPr>
          <p:cNvPr id="15" name="Rectangle 4"/>
          <p:cNvSpPr>
            <a:spLocks noChangeArrowheads="1"/>
          </p:cNvSpPr>
          <p:nvPr/>
        </p:nvSpPr>
        <p:spPr bwMode="auto">
          <a:xfrm>
            <a:off x="16002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Self-Directed Options</a:t>
            </a:r>
            <a:endParaRPr lang="en-US" sz="1600" dirty="0">
              <a:solidFill>
                <a:prstClr val="black"/>
              </a:solidFill>
              <a:latin typeface="Calibri"/>
            </a:endParaRPr>
          </a:p>
        </p:txBody>
      </p:sp>
      <p:sp>
        <p:nvSpPr>
          <p:cNvPr id="18" name="Rectangle 4"/>
          <p:cNvSpPr>
            <a:spLocks noChangeArrowheads="1"/>
          </p:cNvSpPr>
          <p:nvPr/>
        </p:nvSpPr>
        <p:spPr bwMode="auto">
          <a:xfrm>
            <a:off x="30480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Residential Options</a:t>
            </a:r>
            <a:endParaRPr lang="en-US" sz="1600" dirty="0">
              <a:solidFill>
                <a:prstClr val="black"/>
              </a:solidFill>
              <a:latin typeface="Calibri"/>
            </a:endParaRPr>
          </a:p>
        </p:txBody>
      </p:sp>
      <p:sp>
        <p:nvSpPr>
          <p:cNvPr id="19" name="Rectangle 4"/>
          <p:cNvSpPr>
            <a:spLocks noChangeArrowheads="1"/>
          </p:cNvSpPr>
          <p:nvPr/>
        </p:nvSpPr>
        <p:spPr bwMode="auto">
          <a:xfrm>
            <a:off x="44958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Crisis Support Options</a:t>
            </a:r>
            <a:endParaRPr lang="en-US" sz="1600" dirty="0">
              <a:solidFill>
                <a:prstClr val="black"/>
              </a:solidFill>
              <a:latin typeface="Calibri"/>
            </a:endParaRPr>
          </a:p>
        </p:txBody>
      </p:sp>
      <p:sp>
        <p:nvSpPr>
          <p:cNvPr id="20" name="Rectangle 4"/>
          <p:cNvSpPr>
            <a:spLocks noChangeArrowheads="1"/>
          </p:cNvSpPr>
          <p:nvPr/>
        </p:nvSpPr>
        <p:spPr bwMode="auto">
          <a:xfrm>
            <a:off x="6019800" y="4876800"/>
            <a:ext cx="1371600" cy="1077218"/>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Medical and Behavioral Support Options</a:t>
            </a:r>
            <a:endParaRPr lang="en-US" sz="1600" dirty="0">
              <a:solidFill>
                <a:prstClr val="black"/>
              </a:solidFill>
              <a:latin typeface="Calibri"/>
            </a:endParaRPr>
          </a:p>
        </p:txBody>
      </p:sp>
      <p:sp>
        <p:nvSpPr>
          <p:cNvPr id="21" name="Rectangle 4"/>
          <p:cNvSpPr>
            <a:spLocks noChangeArrowheads="1"/>
          </p:cNvSpPr>
          <p:nvPr/>
        </p:nvSpPr>
        <p:spPr bwMode="auto">
          <a:xfrm>
            <a:off x="76200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Additional Options</a:t>
            </a:r>
            <a:endParaRPr lang="en-US" sz="1600" dirty="0">
              <a:solidFill>
                <a:prstClr val="black"/>
              </a:solidFill>
              <a:latin typeface="Calibri"/>
            </a:endParaRPr>
          </a:p>
        </p:txBody>
      </p:sp>
      <p:pic>
        <p:nvPicPr>
          <p:cNvPr id="23" name="Picture 22" descr="C:\Documents and Settings\IKM60960\Local Settings\Temporary Internet Files\Content.IE5\ZQITXS3Q\MP900422772[1].jpg"/>
          <p:cNvPicPr>
            <a:picLocks noChangeAspect="1" noChangeArrowheads="1"/>
          </p:cNvPicPr>
          <p:nvPr/>
        </p:nvPicPr>
        <p:blipFill>
          <a:blip r:embed="rId3" cstate="email"/>
          <a:srcRect/>
          <a:stretch>
            <a:fillRect/>
          </a:stretch>
        </p:blipFill>
        <p:spPr bwMode="auto">
          <a:xfrm>
            <a:off x="304800" y="5715000"/>
            <a:ext cx="9906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3105085360_09b44f77d6_z.jpg"/>
          <p:cNvPicPr>
            <a:picLocks noChangeAspect="1"/>
          </p:cNvPicPr>
          <p:nvPr/>
        </p:nvPicPr>
        <p:blipFill>
          <a:blip r:embed="rId4" cstate="print"/>
          <a:stretch>
            <a:fillRect/>
          </a:stretch>
        </p:blipFill>
        <p:spPr>
          <a:xfrm>
            <a:off x="7772400" y="5791200"/>
            <a:ext cx="11430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hlth.jpg"/>
          <p:cNvPicPr>
            <a:picLocks noChangeAspect="1"/>
          </p:cNvPicPr>
          <p:nvPr/>
        </p:nvPicPr>
        <p:blipFill>
          <a:blip r:embed="rId5" cstate="print"/>
          <a:stretch>
            <a:fillRect/>
          </a:stretch>
        </p:blipFill>
        <p:spPr>
          <a:xfrm>
            <a:off x="6324600" y="5943600"/>
            <a:ext cx="842074"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descr="acdp_services_vocational-e1311133399428.jpg"/>
          <p:cNvPicPr>
            <a:picLocks noChangeAspect="1"/>
          </p:cNvPicPr>
          <p:nvPr/>
        </p:nvPicPr>
        <p:blipFill>
          <a:blip r:embed="rId6" cstate="print"/>
          <a:stretch>
            <a:fillRect/>
          </a:stretch>
        </p:blipFill>
        <p:spPr>
          <a:xfrm>
            <a:off x="1752600" y="5715000"/>
            <a:ext cx="1066800" cy="96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descr="annie.jpg"/>
          <p:cNvPicPr>
            <a:picLocks noChangeAspect="1"/>
          </p:cNvPicPr>
          <p:nvPr/>
        </p:nvPicPr>
        <p:blipFill>
          <a:blip r:embed="rId7" cstate="print"/>
          <a:stretch>
            <a:fillRect/>
          </a:stretch>
        </p:blipFill>
        <p:spPr>
          <a:xfrm>
            <a:off x="4648200" y="5715000"/>
            <a:ext cx="1190600" cy="961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3186" name="Picture 2"/>
          <p:cNvPicPr>
            <a:picLocks noChangeAspect="1" noChangeArrowheads="1"/>
          </p:cNvPicPr>
          <p:nvPr/>
        </p:nvPicPr>
        <p:blipFill>
          <a:blip r:embed="rId8" cstate="print"/>
          <a:srcRect/>
          <a:stretch>
            <a:fillRect/>
          </a:stretch>
        </p:blipFill>
        <p:spPr bwMode="auto">
          <a:xfrm>
            <a:off x="3200400" y="5715000"/>
            <a:ext cx="1196439" cy="96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 name="Rectangle 1026"/>
          <p:cNvSpPr txBox="1">
            <a:spLocks noChangeArrowheads="1"/>
          </p:cNvSpPr>
          <p:nvPr/>
        </p:nvSpPr>
        <p:spPr bwMode="auto">
          <a:xfrm>
            <a:off x="914400" y="2057400"/>
            <a:ext cx="7162800" cy="1828800"/>
          </a:xfrm>
          <a:prstGeom prst="rect">
            <a:avLst/>
          </a:prstGeom>
          <a:noFill/>
          <a:ln w="9525">
            <a:noFill/>
            <a:miter lim="800000"/>
            <a:headEnd/>
            <a:tailEnd/>
          </a:ln>
        </p:spPr>
        <p:txBody>
          <a:bodyPr/>
          <a:lstStyle/>
          <a:p>
            <a:pPr marL="3175" lvl="1" indent="-3175">
              <a:spcBef>
                <a:spcPct val="20000"/>
              </a:spcBef>
              <a:defRPr/>
            </a:pPr>
            <a:r>
              <a:rPr lang="en-US" sz="3200" kern="0" dirty="0">
                <a:solidFill>
                  <a:schemeClr val="tx1"/>
                </a:solidFill>
                <a:latin typeface="Calibri" pitchFamily="34" charset="0"/>
              </a:rPr>
              <a:t>Our opportunities are impacted on how strong or weak our links are to others in the greater community in which we live.</a:t>
            </a:r>
          </a:p>
        </p:txBody>
      </p:sp>
      <p:sp>
        <p:nvSpPr>
          <p:cNvPr id="29"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pic>
        <p:nvPicPr>
          <p:cNvPr id="7" name="Picture 6" descr="graph-going-up.jpg"/>
          <p:cNvPicPr>
            <a:picLocks noChangeAspect="1"/>
          </p:cNvPicPr>
          <p:nvPr/>
        </p:nvPicPr>
        <p:blipFill>
          <a:blip r:embed="rId3" cstate="print"/>
          <a:stretch>
            <a:fillRect/>
          </a:stretch>
        </p:blipFill>
        <p:spPr>
          <a:xfrm>
            <a:off x="3048000" y="2590800"/>
            <a:ext cx="5657032" cy="3587749"/>
          </a:xfrm>
          <a:prstGeom prst="rect">
            <a:avLst/>
          </a:prstGeom>
        </p:spPr>
      </p:pic>
      <p:sp>
        <p:nvSpPr>
          <p:cNvPr id="8" name="Title 1"/>
          <p:cNvSpPr>
            <a:spLocks noGrp="1"/>
          </p:cNvSpPr>
          <p:nvPr>
            <p:ph type="title"/>
          </p:nvPr>
        </p:nvSpPr>
        <p:spPr>
          <a:xfrm>
            <a:off x="685800" y="2362200"/>
            <a:ext cx="6705600" cy="3124200"/>
          </a:xfrm>
        </p:spPr>
        <p:txBody>
          <a:bodyPr/>
          <a:lstStyle/>
          <a:p>
            <a:pPr algn="l"/>
            <a:r>
              <a:rPr lang="en-US" sz="3600" dirty="0">
                <a:solidFill>
                  <a:schemeClr val="tx1"/>
                </a:solidFill>
                <a:latin typeface="Calibri" pitchFamily="34" charset="0"/>
              </a:rPr>
              <a:t>The support need level</a:t>
            </a:r>
          </a:p>
        </p:txBody>
      </p:sp>
      <p:sp>
        <p:nvSpPr>
          <p:cNvPr id="9" name="Title 1"/>
          <p:cNvSpPr txBox="1">
            <a:spLocks/>
          </p:cNvSpPr>
          <p:nvPr/>
        </p:nvSpPr>
        <p:spPr bwMode="auto">
          <a:xfrm>
            <a:off x="201612" y="1646236"/>
            <a:ext cx="81534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t>Reimbursement </a:t>
            </a:r>
            <a:r>
              <a:rPr kumimoji="0" lang="en-US" sz="3600" b="0" i="0" u="sng" strike="noStrike" kern="0" cap="none" spc="0" normalizeH="0" baseline="0" noProof="0" dirty="0">
                <a:ln>
                  <a:noFill/>
                </a:ln>
                <a:solidFill>
                  <a:schemeClr val="tx1"/>
                </a:solidFill>
                <a:effectLst/>
                <a:uLnTx/>
                <a:uFillTx/>
                <a:latin typeface="Calibri" pitchFamily="34" charset="0"/>
                <a:ea typeface="+mj-ea"/>
                <a:cs typeface="+mj-cs"/>
              </a:rPr>
              <a:t>increases</a:t>
            </a:r>
            <a:r>
              <a:rPr kumimoji="0" lang="en-US" sz="3600" b="0" i="0" u="none" strike="noStrike" kern="0" cap="none" spc="0" normalizeH="0" noProof="0" dirty="0">
                <a:ln>
                  <a:noFill/>
                </a:ln>
                <a:solidFill>
                  <a:schemeClr val="tx1"/>
                </a:solidFill>
                <a:effectLst/>
                <a:uLnTx/>
                <a:uFillTx/>
                <a:latin typeface="Calibri" pitchFamily="34" charset="0"/>
                <a:ea typeface="+mj-ea"/>
                <a:cs typeface="+mj-cs"/>
              </a:rPr>
              <a:t> based on</a:t>
            </a:r>
            <a:r>
              <a:rPr kumimoji="0" lang="en-US" sz="4000" b="0" i="0" u="none" strike="noStrike" kern="0" cap="none" spc="0" normalizeH="0" noProof="0" dirty="0">
                <a:ln>
                  <a:noFill/>
                </a:ln>
                <a:solidFill>
                  <a:schemeClr val="tx1"/>
                </a:solidFill>
                <a:effectLst/>
                <a:uLnTx/>
                <a:uFillTx/>
                <a:latin typeface="Calibri" pitchFamily="34" charset="0"/>
                <a:ea typeface="+mj-ea"/>
                <a:cs typeface="+mj-cs"/>
              </a:rPr>
              <a:t>:</a:t>
            </a:r>
            <a:endParaRPr kumimoji="0" lang="en-US" sz="4000" b="0"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10" name="Picture 9" descr="badge_1.png"/>
          <p:cNvPicPr/>
          <p:nvPr/>
        </p:nvPicPr>
        <p:blipFill>
          <a:blip r:embed="rId4" cstate="print"/>
          <a:stretch>
            <a:fillRect/>
          </a:stretch>
        </p:blipFill>
        <p:spPr>
          <a:xfrm>
            <a:off x="3429000" y="6019800"/>
            <a:ext cx="533400" cy="457200"/>
          </a:xfrm>
          <a:prstGeom prst="rect">
            <a:avLst/>
          </a:prstGeom>
        </p:spPr>
      </p:pic>
      <p:pic>
        <p:nvPicPr>
          <p:cNvPr id="11" name="Picture 10" descr="badge_2.png"/>
          <p:cNvPicPr/>
          <p:nvPr/>
        </p:nvPicPr>
        <p:blipFill>
          <a:blip r:embed="rId5" cstate="print"/>
          <a:stretch>
            <a:fillRect/>
          </a:stretch>
        </p:blipFill>
        <p:spPr>
          <a:xfrm>
            <a:off x="4114800" y="6019800"/>
            <a:ext cx="504825" cy="485775"/>
          </a:xfrm>
          <a:prstGeom prst="rect">
            <a:avLst/>
          </a:prstGeom>
        </p:spPr>
      </p:pic>
      <p:pic>
        <p:nvPicPr>
          <p:cNvPr id="12" name="Picture 11" descr="badge_3.png"/>
          <p:cNvPicPr/>
          <p:nvPr/>
        </p:nvPicPr>
        <p:blipFill>
          <a:blip r:embed="rId6" cstate="print"/>
          <a:stretch>
            <a:fillRect/>
          </a:stretch>
        </p:blipFill>
        <p:spPr>
          <a:xfrm>
            <a:off x="4800600" y="6019800"/>
            <a:ext cx="504825" cy="457200"/>
          </a:xfrm>
          <a:prstGeom prst="rect">
            <a:avLst/>
          </a:prstGeom>
        </p:spPr>
      </p:pic>
      <p:pic>
        <p:nvPicPr>
          <p:cNvPr id="13" name="Picture 12" descr="badge_4.png"/>
          <p:cNvPicPr/>
          <p:nvPr/>
        </p:nvPicPr>
        <p:blipFill>
          <a:blip r:embed="rId7" cstate="print"/>
          <a:stretch>
            <a:fillRect/>
          </a:stretch>
        </p:blipFill>
        <p:spPr>
          <a:xfrm>
            <a:off x="5486400" y="6019800"/>
            <a:ext cx="504825" cy="485775"/>
          </a:xfrm>
          <a:prstGeom prst="rect">
            <a:avLst/>
          </a:prstGeom>
        </p:spPr>
      </p:pic>
      <p:pic>
        <p:nvPicPr>
          <p:cNvPr id="14" name="Picture 13" descr="badge_5.png"/>
          <p:cNvPicPr/>
          <p:nvPr/>
        </p:nvPicPr>
        <p:blipFill>
          <a:blip r:embed="rId8" cstate="print"/>
          <a:stretch>
            <a:fillRect/>
          </a:stretch>
        </p:blipFill>
        <p:spPr>
          <a:xfrm>
            <a:off x="6172200" y="6019800"/>
            <a:ext cx="504825" cy="485775"/>
          </a:xfrm>
          <a:prstGeom prst="rect">
            <a:avLst/>
          </a:prstGeom>
        </p:spPr>
      </p:pic>
      <p:pic>
        <p:nvPicPr>
          <p:cNvPr id="15" name="Picture 14" descr="badge_6.png"/>
          <p:cNvPicPr/>
          <p:nvPr/>
        </p:nvPicPr>
        <p:blipFill>
          <a:blip r:embed="rId9" cstate="print"/>
          <a:stretch>
            <a:fillRect/>
          </a:stretch>
        </p:blipFill>
        <p:spPr>
          <a:xfrm>
            <a:off x="6858000" y="6019800"/>
            <a:ext cx="504825" cy="457200"/>
          </a:xfrm>
          <a:prstGeom prst="rect">
            <a:avLst/>
          </a:prstGeom>
        </p:spPr>
      </p:pic>
      <p:pic>
        <p:nvPicPr>
          <p:cNvPr id="16" name="Picture 15" descr="badge_7.png"/>
          <p:cNvPicPr/>
          <p:nvPr/>
        </p:nvPicPr>
        <p:blipFill>
          <a:blip r:embed="rId10" cstate="print"/>
          <a:stretch>
            <a:fillRect/>
          </a:stretch>
        </p:blipFill>
        <p:spPr>
          <a:xfrm>
            <a:off x="7543800" y="6019800"/>
            <a:ext cx="504825" cy="457200"/>
          </a:xfrm>
          <a:prstGeom prst="rect">
            <a:avLst/>
          </a:prstGeom>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
        <p:nvSpPr>
          <p:cNvPr id="8" name="Title 1"/>
          <p:cNvSpPr>
            <a:spLocks noGrp="1"/>
          </p:cNvSpPr>
          <p:nvPr>
            <p:ph type="title"/>
          </p:nvPr>
        </p:nvSpPr>
        <p:spPr>
          <a:xfrm>
            <a:off x="609600" y="2743200"/>
            <a:ext cx="5410200" cy="3124200"/>
          </a:xfrm>
        </p:spPr>
        <p:txBody>
          <a:bodyPr/>
          <a:lstStyle/>
          <a:p>
            <a:pPr algn="l"/>
            <a:r>
              <a:rPr lang="en-US" sz="3600" dirty="0">
                <a:solidFill>
                  <a:schemeClr val="tx1"/>
                </a:solidFill>
                <a:latin typeface="Calibri" pitchFamily="34" charset="0"/>
              </a:rPr>
              <a:t>The size of the licensed home or number of people supported</a:t>
            </a:r>
          </a:p>
        </p:txBody>
      </p:sp>
      <p:sp>
        <p:nvSpPr>
          <p:cNvPr id="9" name="Title 1"/>
          <p:cNvSpPr txBox="1">
            <a:spLocks/>
          </p:cNvSpPr>
          <p:nvPr/>
        </p:nvSpPr>
        <p:spPr bwMode="auto">
          <a:xfrm>
            <a:off x="228600" y="1676400"/>
            <a:ext cx="81534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t>Reimbursement </a:t>
            </a:r>
            <a:r>
              <a:rPr kumimoji="0" lang="en-US" sz="3600" b="0" i="0" u="sng" strike="noStrike" kern="0" cap="none" spc="0" normalizeH="0" baseline="0" noProof="0" dirty="0">
                <a:ln>
                  <a:noFill/>
                </a:ln>
                <a:solidFill>
                  <a:schemeClr val="tx1"/>
                </a:solidFill>
                <a:effectLst/>
                <a:uLnTx/>
                <a:uFillTx/>
                <a:latin typeface="Calibri" pitchFamily="34" charset="0"/>
                <a:ea typeface="+mj-ea"/>
                <a:cs typeface="+mj-cs"/>
              </a:rPr>
              <a:t>decreases</a:t>
            </a:r>
            <a: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t> </a:t>
            </a:r>
            <a:r>
              <a:rPr kumimoji="0" lang="en-US" sz="3600" b="0" i="0" u="none" strike="noStrike" kern="0" cap="none" spc="0" normalizeH="0" noProof="0" dirty="0">
                <a:ln>
                  <a:noFill/>
                </a:ln>
                <a:solidFill>
                  <a:schemeClr val="tx1"/>
                </a:solidFill>
                <a:effectLst/>
                <a:uLnTx/>
                <a:uFillTx/>
                <a:latin typeface="Calibri" pitchFamily="34" charset="0"/>
                <a:ea typeface="+mj-ea"/>
                <a:cs typeface="+mj-cs"/>
              </a:rPr>
              <a:t>based on</a:t>
            </a:r>
            <a:r>
              <a:rPr kumimoji="0" lang="en-US" sz="4000" b="0" i="0" u="none" strike="noStrike" kern="0" cap="none" spc="0" normalizeH="0" noProof="0" dirty="0">
                <a:ln>
                  <a:noFill/>
                </a:ln>
                <a:solidFill>
                  <a:schemeClr val="tx1"/>
                </a:solidFill>
                <a:effectLst/>
                <a:uLnTx/>
                <a:uFillTx/>
                <a:latin typeface="Calibri" pitchFamily="34" charset="0"/>
                <a:ea typeface="+mj-ea"/>
                <a:cs typeface="+mj-cs"/>
              </a:rPr>
              <a:t>:</a:t>
            </a:r>
            <a:endParaRPr kumimoji="0" lang="en-US" sz="4000" b="0" i="0" u="none" strike="noStrike" kern="0" cap="none" spc="0" normalizeH="0" baseline="0" noProof="0" dirty="0">
              <a:ln>
                <a:noFill/>
              </a:ln>
              <a:solidFill>
                <a:schemeClr val="tx1"/>
              </a:solidFill>
              <a:effectLst/>
              <a:uLnTx/>
              <a:uFillTx/>
              <a:latin typeface="Calibri" pitchFamily="34" charset="0"/>
              <a:ea typeface="+mj-ea"/>
              <a:cs typeface="+mj-cs"/>
            </a:endParaRPr>
          </a:p>
        </p:txBody>
      </p:sp>
      <p:pic>
        <p:nvPicPr>
          <p:cNvPr id="10" name="Picture 9" descr="downward-graph-arrow1.png"/>
          <p:cNvPicPr>
            <a:picLocks noChangeAspect="1"/>
          </p:cNvPicPr>
          <p:nvPr/>
        </p:nvPicPr>
        <p:blipFill>
          <a:blip r:embed="rId3" cstate="print"/>
          <a:stretch>
            <a:fillRect/>
          </a:stretch>
        </p:blipFill>
        <p:spPr>
          <a:xfrm>
            <a:off x="5562600" y="2667000"/>
            <a:ext cx="3057525" cy="3286023"/>
          </a:xfrm>
          <a:prstGeom prst="rect">
            <a:avLst/>
          </a:prstGeom>
        </p:spPr>
      </p:pic>
      <p:pic>
        <p:nvPicPr>
          <p:cNvPr id="12" name="Picture 11" descr="2red-number-1.jpg"/>
          <p:cNvPicPr>
            <a:picLocks noChangeAspect="1"/>
          </p:cNvPicPr>
          <p:nvPr/>
        </p:nvPicPr>
        <p:blipFill>
          <a:blip r:embed="rId4" cstate="print"/>
          <a:stretch>
            <a:fillRect/>
          </a:stretch>
        </p:blipFill>
        <p:spPr>
          <a:xfrm>
            <a:off x="5638800" y="5013960"/>
            <a:ext cx="438150" cy="350520"/>
          </a:xfrm>
          <a:prstGeom prst="rect">
            <a:avLst/>
          </a:prstGeom>
        </p:spPr>
      </p:pic>
      <p:pic>
        <p:nvPicPr>
          <p:cNvPr id="13" name="Picture 12" descr="thUXRKHU38.jpg"/>
          <p:cNvPicPr>
            <a:picLocks noChangeAspect="1"/>
          </p:cNvPicPr>
          <p:nvPr/>
        </p:nvPicPr>
        <p:blipFill>
          <a:blip r:embed="rId5" cstate="print"/>
          <a:stretch>
            <a:fillRect/>
          </a:stretch>
        </p:blipFill>
        <p:spPr>
          <a:xfrm>
            <a:off x="6553200" y="5410200"/>
            <a:ext cx="457200" cy="365760"/>
          </a:xfrm>
          <a:prstGeom prst="rect">
            <a:avLst/>
          </a:prstGeom>
        </p:spPr>
      </p:pic>
      <p:pic>
        <p:nvPicPr>
          <p:cNvPr id="14" name="Picture 13" descr="red-number-8.jpg"/>
          <p:cNvPicPr>
            <a:picLocks noChangeAspect="1"/>
          </p:cNvPicPr>
          <p:nvPr/>
        </p:nvPicPr>
        <p:blipFill>
          <a:blip r:embed="rId6" cstate="print"/>
          <a:stretch>
            <a:fillRect/>
          </a:stretch>
        </p:blipFill>
        <p:spPr>
          <a:xfrm>
            <a:off x="7696200" y="5943600"/>
            <a:ext cx="419100" cy="335280"/>
          </a:xfrm>
          <a:prstGeom prst="rect">
            <a:avLst/>
          </a:prstGeom>
        </p:spPr>
      </p:pic>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676400" y="228599"/>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
        <p:nvSpPr>
          <p:cNvPr id="9" name="Title 1"/>
          <p:cNvSpPr txBox="1">
            <a:spLocks/>
          </p:cNvSpPr>
          <p:nvPr/>
        </p:nvSpPr>
        <p:spPr bwMode="auto">
          <a:xfrm>
            <a:off x="228600" y="1676400"/>
            <a:ext cx="81534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Calibri" pitchFamily="34" charset="0"/>
                <a:ea typeface="+mj-ea"/>
                <a:cs typeface="+mj-cs"/>
              </a:rPr>
              <a:t>For example:</a:t>
            </a:r>
          </a:p>
        </p:txBody>
      </p:sp>
      <p:sp>
        <p:nvSpPr>
          <p:cNvPr id="16" name="TextBox 15"/>
          <p:cNvSpPr txBox="1"/>
          <p:nvPr/>
        </p:nvSpPr>
        <p:spPr>
          <a:xfrm>
            <a:off x="914400" y="3352800"/>
            <a:ext cx="7848600" cy="954107"/>
          </a:xfrm>
          <a:prstGeom prst="rect">
            <a:avLst/>
          </a:prstGeom>
          <a:noFill/>
        </p:spPr>
        <p:txBody>
          <a:bodyPr wrap="square" rtlCol="0">
            <a:spAutoFit/>
          </a:bodyPr>
          <a:lstStyle/>
          <a:p>
            <a:pPr algn="l"/>
            <a:r>
              <a:rPr lang="en-US" sz="2800" dirty="0">
                <a:solidFill>
                  <a:schemeClr val="tx1"/>
                </a:solidFill>
                <a:latin typeface="Calibri" pitchFamily="34" charset="0"/>
              </a:rPr>
              <a:t>Tom’s support need level is 4, which means he has moderate to high support needs. </a:t>
            </a:r>
          </a:p>
        </p:txBody>
      </p:sp>
      <p:pic>
        <p:nvPicPr>
          <p:cNvPr id="17" name="Picture 16" descr="badge_4.png"/>
          <p:cNvPicPr/>
          <p:nvPr/>
        </p:nvPicPr>
        <p:blipFill>
          <a:blip r:embed="rId3" cstate="print"/>
          <a:stretch>
            <a:fillRect/>
          </a:stretch>
        </p:blipFill>
        <p:spPr>
          <a:xfrm>
            <a:off x="3886200" y="4648200"/>
            <a:ext cx="1219200" cy="1143000"/>
          </a:xfrm>
          <a:prstGeom prst="rect">
            <a:avLst/>
          </a:prstGeom>
        </p:spPr>
      </p:pic>
      <p:pic>
        <p:nvPicPr>
          <p:cNvPr id="18" name="Picture 17" descr="man-with-down-syndrome-007.jpg"/>
          <p:cNvPicPr>
            <a:picLocks noChangeAspect="1"/>
          </p:cNvPicPr>
          <p:nvPr/>
        </p:nvPicPr>
        <p:blipFill>
          <a:blip r:embed="rId4" cstate="print"/>
          <a:stretch>
            <a:fillRect/>
          </a:stretch>
        </p:blipFill>
        <p:spPr>
          <a:xfrm>
            <a:off x="6248400" y="1752600"/>
            <a:ext cx="2495550" cy="1497330"/>
          </a:xfrm>
          <a:prstGeom prst="rect">
            <a:avLst/>
          </a:prstGeom>
        </p:spPr>
      </p:pic>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
        <p:nvSpPr>
          <p:cNvPr id="9" name="Title 1"/>
          <p:cNvSpPr txBox="1">
            <a:spLocks/>
          </p:cNvSpPr>
          <p:nvPr/>
        </p:nvSpPr>
        <p:spPr bwMode="auto">
          <a:xfrm>
            <a:off x="228600" y="1676400"/>
            <a:ext cx="81534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Calibri" pitchFamily="34" charset="0"/>
                <a:ea typeface="+mj-ea"/>
                <a:cs typeface="+mj-cs"/>
              </a:rPr>
              <a:t>For example:</a:t>
            </a:r>
          </a:p>
        </p:txBody>
      </p:sp>
      <p:pic>
        <p:nvPicPr>
          <p:cNvPr id="15" name="Picture 14" descr="man-with-down-syndrome-007.jpg"/>
          <p:cNvPicPr>
            <a:picLocks noChangeAspect="1"/>
          </p:cNvPicPr>
          <p:nvPr/>
        </p:nvPicPr>
        <p:blipFill>
          <a:blip r:embed="rId3" cstate="print"/>
          <a:stretch>
            <a:fillRect/>
          </a:stretch>
        </p:blipFill>
        <p:spPr>
          <a:xfrm>
            <a:off x="6248400" y="1752600"/>
            <a:ext cx="2495550" cy="1497330"/>
          </a:xfrm>
          <a:prstGeom prst="rect">
            <a:avLst/>
          </a:prstGeom>
        </p:spPr>
      </p:pic>
      <p:sp>
        <p:nvSpPr>
          <p:cNvPr id="7" name="TextBox 6"/>
          <p:cNvSpPr txBox="1"/>
          <p:nvPr/>
        </p:nvSpPr>
        <p:spPr>
          <a:xfrm>
            <a:off x="914400" y="3352800"/>
            <a:ext cx="7848600" cy="1384995"/>
          </a:xfrm>
          <a:prstGeom prst="rect">
            <a:avLst/>
          </a:prstGeom>
          <a:noFill/>
        </p:spPr>
        <p:txBody>
          <a:bodyPr wrap="square" rtlCol="0">
            <a:spAutoFit/>
          </a:bodyPr>
          <a:lstStyle/>
          <a:p>
            <a:pPr algn="l"/>
            <a:r>
              <a:rPr lang="en-US" sz="2800" dirty="0">
                <a:solidFill>
                  <a:schemeClr val="tx1"/>
                </a:solidFill>
                <a:latin typeface="Calibri" pitchFamily="34" charset="0"/>
              </a:rPr>
              <a:t>If Tom moves into a home with 2 people with disabilities, his provider is paid a higher rate than if Tom moves into a home with 8 people. </a:t>
            </a:r>
          </a:p>
        </p:txBody>
      </p:sp>
      <p:pic>
        <p:nvPicPr>
          <p:cNvPr id="10" name="Picture 9" descr="beautiful-house-one2.jpg"/>
          <p:cNvPicPr>
            <a:picLocks noChangeAspect="1"/>
          </p:cNvPicPr>
          <p:nvPr/>
        </p:nvPicPr>
        <p:blipFill>
          <a:blip r:embed="rId4" cstate="print"/>
          <a:stretch>
            <a:fillRect/>
          </a:stretch>
        </p:blipFill>
        <p:spPr>
          <a:xfrm>
            <a:off x="3352800" y="4800600"/>
            <a:ext cx="2362200" cy="1581567"/>
          </a:xfrm>
          <a:prstGeom prst="rect">
            <a:avLst/>
          </a:prstGeom>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
        <p:nvSpPr>
          <p:cNvPr id="9" name="Title 1"/>
          <p:cNvSpPr txBox="1">
            <a:spLocks/>
          </p:cNvSpPr>
          <p:nvPr/>
        </p:nvSpPr>
        <p:spPr bwMode="auto">
          <a:xfrm>
            <a:off x="228600" y="1676400"/>
            <a:ext cx="81534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1"/>
                </a:solidFill>
                <a:effectLst/>
                <a:uLnTx/>
                <a:uFillTx/>
                <a:latin typeface="Calibri" pitchFamily="34" charset="0"/>
                <a:ea typeface="+mj-ea"/>
                <a:cs typeface="+mj-cs"/>
              </a:rPr>
              <a:t>For example:</a:t>
            </a:r>
          </a:p>
        </p:txBody>
      </p:sp>
      <p:pic>
        <p:nvPicPr>
          <p:cNvPr id="6" name="Picture 5" descr="man-with-down-syndrome-007.jpg"/>
          <p:cNvPicPr>
            <a:picLocks noChangeAspect="1"/>
          </p:cNvPicPr>
          <p:nvPr/>
        </p:nvPicPr>
        <p:blipFill>
          <a:blip r:embed="rId3" cstate="print"/>
          <a:stretch>
            <a:fillRect/>
          </a:stretch>
        </p:blipFill>
        <p:spPr>
          <a:xfrm>
            <a:off x="6248400" y="1752600"/>
            <a:ext cx="2495550" cy="149733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400800" y="4876799"/>
            <a:ext cx="1994221" cy="1567597"/>
          </a:xfrm>
          <a:prstGeom prst="rect">
            <a:avLst/>
          </a:prstGeom>
          <a:noFill/>
          <a:ln w="9525">
            <a:noFill/>
            <a:miter lim="800000"/>
            <a:headEnd/>
            <a:tailEnd/>
          </a:ln>
        </p:spPr>
      </p:pic>
      <p:sp>
        <p:nvSpPr>
          <p:cNvPr id="7" name="TextBox 6"/>
          <p:cNvSpPr txBox="1"/>
          <p:nvPr/>
        </p:nvSpPr>
        <p:spPr>
          <a:xfrm>
            <a:off x="228600" y="3505200"/>
            <a:ext cx="7696200" cy="1815882"/>
          </a:xfrm>
          <a:prstGeom prst="rect">
            <a:avLst/>
          </a:prstGeom>
          <a:noFill/>
        </p:spPr>
        <p:txBody>
          <a:bodyPr wrap="square" rtlCol="0">
            <a:spAutoFit/>
          </a:bodyPr>
          <a:lstStyle/>
          <a:p>
            <a:pPr algn="l"/>
            <a:r>
              <a:rPr lang="en-US" sz="2800" dirty="0">
                <a:solidFill>
                  <a:schemeClr val="tx1"/>
                </a:solidFill>
                <a:latin typeface="Calibri" pitchFamily="34" charset="0"/>
              </a:rPr>
              <a:t>But the rate for Tom with level 4 support needs will always be higher than someone with a lower support need level in the same setting for any service he chooses where the tiered rates </a:t>
            </a:r>
            <a:r>
              <a:rPr lang="en-US" sz="2800" dirty="0" smtClean="0">
                <a:solidFill>
                  <a:schemeClr val="tx1"/>
                </a:solidFill>
                <a:latin typeface="Calibri" pitchFamily="34" charset="0"/>
              </a:rPr>
              <a:t>apply.</a:t>
            </a:r>
            <a:endParaRPr lang="en-US" sz="2800" dirty="0">
              <a:solidFill>
                <a:schemeClr val="tx1"/>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3825" name="Picture 1"/>
          <p:cNvPicPr>
            <a:picLocks noChangeAspect="1" noChangeArrowheads="1"/>
          </p:cNvPicPr>
          <p:nvPr/>
        </p:nvPicPr>
        <p:blipFill>
          <a:blip r:embed="rId3" cstate="print"/>
          <a:srcRect/>
          <a:stretch>
            <a:fillRect/>
          </a:stretch>
        </p:blipFill>
        <p:spPr bwMode="auto">
          <a:xfrm>
            <a:off x="304800" y="380999"/>
            <a:ext cx="8175471" cy="6477001"/>
          </a:xfrm>
          <a:prstGeom prst="rect">
            <a:avLst/>
          </a:prstGeom>
          <a:noFill/>
          <a:ln w="9525">
            <a:noFill/>
            <a:miter lim="800000"/>
            <a:headEnd/>
            <a:tailEnd/>
          </a:ln>
        </p:spPr>
      </p:pic>
      <p:sp>
        <p:nvSpPr>
          <p:cNvPr id="5" name="TextBox 4"/>
          <p:cNvSpPr txBox="1"/>
          <p:nvPr/>
        </p:nvSpPr>
        <p:spPr>
          <a:xfrm rot="21053393">
            <a:off x="3312848" y="351013"/>
            <a:ext cx="1592872" cy="584775"/>
          </a:xfrm>
          <a:prstGeom prst="rect">
            <a:avLst/>
          </a:prstGeom>
          <a:noFill/>
        </p:spPr>
        <p:txBody>
          <a:bodyPr wrap="none" rtlCol="0">
            <a:spAutoFit/>
          </a:bodyPr>
          <a:lstStyle/>
          <a:p>
            <a:r>
              <a:rPr lang="en-US" sz="3200" dirty="0">
                <a:solidFill>
                  <a:srgbClr val="00B050"/>
                </a:solidFill>
                <a:latin typeface="Calibri" pitchFamily="34" charset="0"/>
              </a:rPr>
              <a:t>example</a:t>
            </a:r>
            <a:endParaRPr lang="en-US" dirty="0">
              <a:solidFill>
                <a:srgbClr val="00B050"/>
              </a:solidFill>
              <a:latin typeface="Calibri" pitchFamily="34" charset="0"/>
            </a:endParaRPr>
          </a:p>
        </p:txBody>
      </p:sp>
      <p:sp>
        <p:nvSpPr>
          <p:cNvPr id="7" name="Down Arrow 6"/>
          <p:cNvSpPr/>
          <p:nvPr/>
        </p:nvSpPr>
        <p:spPr bwMode="auto">
          <a:xfrm>
            <a:off x="4114800" y="990600"/>
            <a:ext cx="381000" cy="457200"/>
          </a:xfrm>
          <a:prstGeom prst="down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cstate="print"/>
          <a:srcRect/>
          <a:stretch>
            <a:fillRect/>
          </a:stretch>
        </p:blipFill>
        <p:spPr bwMode="auto">
          <a:xfrm>
            <a:off x="0" y="1981200"/>
            <a:ext cx="9144000" cy="4876800"/>
          </a:xfrm>
          <a:prstGeom prst="rect">
            <a:avLst/>
          </a:prstGeom>
          <a:noFill/>
          <a:ln w="9525">
            <a:noFill/>
            <a:miter lim="800000"/>
            <a:headEnd/>
            <a:tailEnd/>
          </a:ln>
        </p:spPr>
      </p:pic>
      <p:sp>
        <p:nvSpPr>
          <p:cNvPr id="7"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Levels and </a:t>
            </a:r>
            <a:r>
              <a:rPr kumimoji="0" lang="en-US" sz="4000" b="0" i="0" u="none" strike="noStrike" kern="0" cap="none" spc="0" normalizeH="0" baseline="0" noProof="0" dirty="0" smtClean="0">
                <a:ln>
                  <a:noFill/>
                </a:ln>
                <a:solidFill>
                  <a:schemeClr val="bg1"/>
                </a:solidFill>
                <a:effectLst/>
                <a:uLnTx/>
                <a:uFillTx/>
                <a:latin typeface="Calibri" pitchFamily="34" charset="0"/>
                <a:ea typeface="+mj-ea"/>
                <a:cs typeface="+mj-cs"/>
              </a:rPr>
              <a:t>Tiers</a:t>
            </a:r>
          </a:p>
        </p:txBody>
      </p:sp>
    </p:spTree>
    <p:extLst>
      <p:ext uri="{BB962C8B-B14F-4D97-AF65-F5344CB8AC3E}">
        <p14:creationId xmlns="" xmlns:p14="http://schemas.microsoft.com/office/powerpoint/2010/main" val="2823477904"/>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639762"/>
          </a:xfrm>
        </p:spPr>
        <p:txBody>
          <a:bodyPr>
            <a:normAutofit fontScale="90000"/>
          </a:bodyPr>
          <a:lstStyle/>
          <a:p>
            <a:r>
              <a:rPr lang="en-US" dirty="0">
                <a:solidFill>
                  <a:schemeClr val="tx1"/>
                </a:solidFill>
                <a:latin typeface="Calibri" pitchFamily="34" charset="0"/>
              </a:rPr>
              <a:t>Supports Needs Levels/Tiers Projections</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2438400"/>
            <a:ext cx="8229600" cy="3806718"/>
          </a:xfrm>
          <a:prstGeom prst="rect">
            <a:avLst/>
          </a:prstGeom>
          <a:noFill/>
          <a:ln w="9525">
            <a:noFill/>
            <a:miter lim="800000"/>
            <a:headEnd/>
            <a:tailEnd/>
          </a:ln>
        </p:spPr>
      </p:pic>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bg1"/>
                </a:solidFill>
                <a:effectLst/>
                <a:uLnTx/>
                <a:uFillTx/>
                <a:latin typeface="Calibri" pitchFamily="34" charset="0"/>
                <a:ea typeface="+mj-ea"/>
                <a:cs typeface="+mj-cs"/>
              </a:rPr>
              <a:t>Levels and Tiers</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057400" y="228600"/>
            <a:ext cx="6858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a:spcBef>
                <a:spcPct val="0"/>
              </a:spcBef>
              <a:defRPr/>
            </a:pPr>
            <a:r>
              <a:rPr lang="en-US" sz="4000" kern="0" dirty="0" smtClean="0">
                <a:solidFill>
                  <a:srgbClr val="FFFFFF"/>
                </a:solidFill>
                <a:latin typeface="Calibri" pitchFamily="34" charset="0"/>
              </a:rPr>
              <a:t>Levels and Tiers</a:t>
            </a:r>
            <a:endParaRPr lang="en-US" sz="4000" kern="0" dirty="0">
              <a:solidFill>
                <a:srgbClr val="FFFFFF"/>
              </a:solidFill>
              <a:latin typeface="Calibri" pitchFamily="34" charset="0"/>
            </a:endParaRPr>
          </a:p>
        </p:txBody>
      </p:sp>
      <p:sp>
        <p:nvSpPr>
          <p:cNvPr id="8" name="Rectangle 7"/>
          <p:cNvSpPr/>
          <p:nvPr/>
        </p:nvSpPr>
        <p:spPr>
          <a:xfrm>
            <a:off x="914400" y="3276600"/>
            <a:ext cx="6858000" cy="677108"/>
          </a:xfrm>
          <a:prstGeom prst="rect">
            <a:avLst/>
          </a:prstGeom>
        </p:spPr>
        <p:txBody>
          <a:bodyPr wrap="square">
            <a:spAutoFit/>
          </a:bodyPr>
          <a:lstStyle/>
          <a:p>
            <a:r>
              <a:rPr lang="en-US" dirty="0" smtClean="0">
                <a:solidFill>
                  <a:srgbClr val="0070C0"/>
                </a:solidFill>
              </a:rPr>
              <a:t>https://vimeo.com/114981312</a:t>
            </a:r>
            <a:endParaRPr lang="en-US" dirty="0">
              <a:solidFill>
                <a:srgbClr val="0070C0"/>
              </a:solidFill>
            </a:endParaRPr>
          </a:p>
        </p:txBody>
      </p:sp>
      <p:sp>
        <p:nvSpPr>
          <p:cNvPr id="10" name="Title 1"/>
          <p:cNvSpPr>
            <a:spLocks noGrp="1"/>
          </p:cNvSpPr>
          <p:nvPr>
            <p:ph type="title"/>
          </p:nvPr>
        </p:nvSpPr>
        <p:spPr>
          <a:xfrm>
            <a:off x="228600" y="1447800"/>
            <a:ext cx="8153400" cy="944563"/>
          </a:xfrm>
        </p:spPr>
        <p:txBody>
          <a:bodyPr>
            <a:normAutofit/>
          </a:bodyPr>
          <a:lstStyle/>
          <a:p>
            <a:pPr algn="l"/>
            <a:r>
              <a:rPr lang="en-US" sz="4000" dirty="0" smtClean="0">
                <a:solidFill>
                  <a:schemeClr val="tx1"/>
                </a:solidFill>
                <a:latin typeface="Calibri" pitchFamily="34" charset="0"/>
              </a:rPr>
              <a:t>Reimbursement Video</a:t>
            </a:r>
            <a:endParaRPr lang="en-US" sz="4000" dirty="0">
              <a:solidFill>
                <a:schemeClr val="tx1"/>
              </a:solidFill>
              <a:latin typeface="Calibri" pitchFamily="34" charset="0"/>
            </a:endParaRPr>
          </a:p>
        </p:txBody>
      </p:sp>
      <p:sp>
        <p:nvSpPr>
          <p:cNvPr id="11" name="Title 1"/>
          <p:cNvSpPr txBox="1">
            <a:spLocks/>
          </p:cNvSpPr>
          <p:nvPr/>
        </p:nvSpPr>
        <p:spPr bwMode="auto">
          <a:xfrm>
            <a:off x="381000" y="5410200"/>
            <a:ext cx="8763000" cy="944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algn="l">
              <a:spcBef>
                <a:spcPct val="0"/>
              </a:spcBef>
              <a:defRPr/>
            </a:pPr>
            <a:r>
              <a:rPr lang="en-US" sz="2800" kern="0" dirty="0" smtClean="0">
                <a:solidFill>
                  <a:srgbClr val="000000"/>
                </a:solidFill>
                <a:latin typeface="Calibri" pitchFamily="34" charset="0"/>
              </a:rPr>
              <a:t>Presented by Chip Dodd with Support Services of Virginia</a:t>
            </a:r>
            <a:endParaRPr lang="en-US" sz="2800" kern="0" dirty="0">
              <a:solidFill>
                <a:srgbClr val="000000"/>
              </a:solidFill>
              <a:latin typeface="Calibri" pitchFamily="34" charset="0"/>
            </a:endParaRPr>
          </a:p>
        </p:txBody>
      </p:sp>
    </p:spTree>
    <p:extLst>
      <p:ext uri="{BB962C8B-B14F-4D97-AF65-F5344CB8AC3E}">
        <p14:creationId xmlns="" xmlns:p14="http://schemas.microsoft.com/office/powerpoint/2010/main" val="18455803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89</a:t>
            </a:fld>
            <a:endParaRPr lang="fr-FR"/>
          </a:p>
        </p:txBody>
      </p:sp>
      <p:sp>
        <p:nvSpPr>
          <p:cNvPr id="22" name="TextBox 21"/>
          <p:cNvSpPr txBox="1"/>
          <p:nvPr/>
        </p:nvSpPr>
        <p:spPr>
          <a:xfrm>
            <a:off x="1932526" y="1676400"/>
            <a:ext cx="5157439" cy="2139047"/>
          </a:xfrm>
          <a:prstGeom prst="rect">
            <a:avLst/>
          </a:prstGeom>
          <a:noFill/>
        </p:spPr>
        <p:txBody>
          <a:bodyPr wrap="none" rtlCol="0">
            <a:spAutoFit/>
          </a:bodyPr>
          <a:lstStyle/>
          <a:p>
            <a:r>
              <a:rPr lang="en-US" dirty="0">
                <a:solidFill>
                  <a:schemeClr val="tx1"/>
                </a:solidFill>
                <a:latin typeface="Calibri" pitchFamily="34" charset="0"/>
              </a:rPr>
              <a:t>DD Waivers Services and </a:t>
            </a:r>
            <a:br>
              <a:rPr lang="en-US" dirty="0">
                <a:solidFill>
                  <a:schemeClr val="tx1"/>
                </a:solidFill>
                <a:latin typeface="Calibri" pitchFamily="34" charset="0"/>
              </a:rPr>
            </a:br>
            <a:r>
              <a:rPr lang="en-US" dirty="0">
                <a:solidFill>
                  <a:schemeClr val="tx1"/>
                </a:solidFill>
                <a:latin typeface="Calibri" pitchFamily="34" charset="0"/>
              </a:rPr>
              <a:t>Support Options  </a:t>
            </a:r>
          </a:p>
          <a:p>
            <a:r>
              <a:rPr lang="en-US" dirty="0">
                <a:solidFill>
                  <a:schemeClr val="tx1"/>
                </a:solidFill>
                <a:latin typeface="Calibri" pitchFamily="34" charset="0"/>
              </a:rPr>
              <a:t>2016</a:t>
            </a:r>
          </a:p>
        </p:txBody>
      </p:sp>
      <p:pic>
        <p:nvPicPr>
          <p:cNvPr id="26" name="Picture 25" descr="1ce99f3.png"/>
          <p:cNvPicPr>
            <a:picLocks noChangeAspect="1"/>
          </p:cNvPicPr>
          <p:nvPr/>
        </p:nvPicPr>
        <p:blipFill>
          <a:blip r:embed="rId3" cstate="print"/>
          <a:stretch>
            <a:fillRect/>
          </a:stretch>
        </p:blipFill>
        <p:spPr>
          <a:xfrm>
            <a:off x="1447800" y="3962400"/>
            <a:ext cx="6153150" cy="211455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858000" cy="944563"/>
          </a:xfrm>
        </p:spPr>
        <p:txBody>
          <a:bodyPr/>
          <a:lstStyle/>
          <a:p>
            <a:r>
              <a:rPr lang="en-US" dirty="0">
                <a:latin typeface="Calibri" pitchFamily="34" charset="0"/>
              </a:rPr>
              <a:t>My </a:t>
            </a:r>
            <a:r>
              <a:rPr lang="en-US" dirty="0" smtClean="0">
                <a:latin typeface="Calibri" pitchFamily="34" charset="0"/>
              </a:rPr>
              <a:t>Life, </a:t>
            </a:r>
            <a:r>
              <a:rPr lang="en-US" dirty="0">
                <a:latin typeface="Calibri" pitchFamily="34" charset="0"/>
              </a:rPr>
              <a:t>My Community</a:t>
            </a:r>
          </a:p>
        </p:txBody>
      </p:sp>
      <p:sp>
        <p:nvSpPr>
          <p:cNvPr id="5" name="TextBox 4"/>
          <p:cNvSpPr txBox="1"/>
          <p:nvPr/>
        </p:nvSpPr>
        <p:spPr>
          <a:xfrm>
            <a:off x="609600" y="2362200"/>
            <a:ext cx="8534400" cy="1384995"/>
          </a:xfrm>
          <a:prstGeom prst="rect">
            <a:avLst/>
          </a:prstGeom>
          <a:noFill/>
        </p:spPr>
        <p:txBody>
          <a:bodyPr wrap="square" rtlCol="0">
            <a:spAutoFit/>
          </a:bodyPr>
          <a:lstStyle/>
          <a:p>
            <a:pPr algn="l"/>
            <a:r>
              <a:rPr lang="en-US" sz="2800" b="1" dirty="0">
                <a:solidFill>
                  <a:schemeClr val="tx1"/>
                </a:solidFill>
                <a:latin typeface="Calibri" pitchFamily="34" charset="0"/>
              </a:rPr>
              <a:t>DMAS and DBHDS </a:t>
            </a:r>
            <a:r>
              <a:rPr lang="en-US" sz="2800" dirty="0">
                <a:solidFill>
                  <a:schemeClr val="tx1"/>
                </a:solidFill>
                <a:latin typeface="Calibri" pitchFamily="34" charset="0"/>
              </a:rPr>
              <a:t>have worked diligently – engaging the expertise of consultants and stakeholders across the Commonwealth in redesign efforts. </a:t>
            </a:r>
          </a:p>
        </p:txBody>
      </p:sp>
      <p:sp>
        <p:nvSpPr>
          <p:cNvPr id="6" name="TextBox 5"/>
          <p:cNvSpPr txBox="1"/>
          <p:nvPr/>
        </p:nvSpPr>
        <p:spPr>
          <a:xfrm>
            <a:off x="609600" y="3886200"/>
            <a:ext cx="8534400" cy="1384995"/>
          </a:xfrm>
          <a:prstGeom prst="rect">
            <a:avLst/>
          </a:prstGeom>
          <a:noFill/>
        </p:spPr>
        <p:txBody>
          <a:bodyPr wrap="square" rtlCol="0">
            <a:spAutoFit/>
          </a:bodyPr>
          <a:lstStyle/>
          <a:p>
            <a:pPr marL="228600" indent="-228600" algn="l">
              <a:buFont typeface="Arial" pitchFamily="34" charset="0"/>
              <a:buChar char="•"/>
            </a:pPr>
            <a:r>
              <a:rPr lang="en-US" sz="2800" dirty="0">
                <a:solidFill>
                  <a:schemeClr val="tx1"/>
                </a:solidFill>
                <a:latin typeface="Calibri" pitchFamily="34" charset="0"/>
              </a:rPr>
              <a:t> These efforts have led to amending the ID, DD and DS waivers and increasing services and options that promote community integration and engagement. </a:t>
            </a:r>
          </a:p>
        </p:txBody>
      </p:sp>
      <p:sp>
        <p:nvSpPr>
          <p:cNvPr id="7" name="Content Placeholder 2"/>
          <p:cNvSpPr>
            <a:spLocks noGrp="1"/>
          </p:cNvSpPr>
          <p:nvPr>
            <p:ph idx="1"/>
          </p:nvPr>
        </p:nvSpPr>
        <p:spPr>
          <a:xfrm>
            <a:off x="457200" y="1600200"/>
            <a:ext cx="8229600" cy="609600"/>
          </a:xfrm>
        </p:spPr>
        <p:txBody>
          <a:bodyPr>
            <a:normAutofit/>
          </a:bodyPr>
          <a:lstStyle/>
          <a:p>
            <a:pPr>
              <a:buNone/>
            </a:pPr>
            <a:r>
              <a:rPr lang="en-US" sz="3200" b="1" dirty="0">
                <a:latin typeface="Calibri" pitchFamily="34" charset="0"/>
              </a:rPr>
              <a:t>Since 2013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90</a:t>
            </a:fld>
            <a:endParaRPr lang="fr-FR"/>
          </a:p>
        </p:txBody>
      </p:sp>
      <p:sp>
        <p:nvSpPr>
          <p:cNvPr id="9" name="Rectangle 8"/>
          <p:cNvSpPr/>
          <p:nvPr/>
        </p:nvSpPr>
        <p:spPr bwMode="auto">
          <a:xfrm>
            <a:off x="0" y="4724400"/>
            <a:ext cx="1524000" cy="2133600"/>
          </a:xfrm>
          <a:prstGeom prst="rect">
            <a:avLst/>
          </a:prstGeom>
          <a:solidFill>
            <a:srgbClr val="CCFF3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0" name="Rectangle 9"/>
          <p:cNvSpPr/>
          <p:nvPr/>
        </p:nvSpPr>
        <p:spPr bwMode="auto">
          <a:xfrm>
            <a:off x="1524000" y="4724400"/>
            <a:ext cx="1524000" cy="2133600"/>
          </a:xfrm>
          <a:prstGeom prst="rect">
            <a:avLst/>
          </a:prstGeom>
          <a:solidFill>
            <a:srgbClr val="CCFF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1" name="Rectangle 10"/>
          <p:cNvSpPr/>
          <p:nvPr/>
        </p:nvSpPr>
        <p:spPr bwMode="auto">
          <a:xfrm>
            <a:off x="3048000" y="4724400"/>
            <a:ext cx="1447800" cy="2133600"/>
          </a:xfrm>
          <a:prstGeom prst="rect">
            <a:avLst/>
          </a:prstGeom>
          <a:solidFill>
            <a:srgbClr val="66CC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3" name="Rectangle 12"/>
          <p:cNvSpPr/>
          <p:nvPr/>
        </p:nvSpPr>
        <p:spPr bwMode="auto">
          <a:xfrm>
            <a:off x="4495800" y="4724400"/>
            <a:ext cx="1447800" cy="2133600"/>
          </a:xfrm>
          <a:prstGeom prst="rect">
            <a:avLst/>
          </a:prstGeom>
          <a:solidFill>
            <a:srgbClr val="FFFF66"/>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6" name="Rectangle 15"/>
          <p:cNvSpPr/>
          <p:nvPr/>
        </p:nvSpPr>
        <p:spPr bwMode="auto">
          <a:xfrm>
            <a:off x="5943600" y="4724400"/>
            <a:ext cx="1600200" cy="2133600"/>
          </a:xfrm>
          <a:prstGeom prst="rect">
            <a:avLst/>
          </a:prstGeom>
          <a:solidFill>
            <a:srgbClr val="CCCCFF"/>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7" name="Rectangle 16"/>
          <p:cNvSpPr/>
          <p:nvPr/>
        </p:nvSpPr>
        <p:spPr bwMode="auto">
          <a:xfrm>
            <a:off x="7543800" y="4724400"/>
            <a:ext cx="1600200" cy="2133600"/>
          </a:xfrm>
          <a:prstGeom prst="rect">
            <a:avLst/>
          </a:prstGeom>
          <a:solidFill>
            <a:srgbClr val="FF993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12" name="Rectangle 11"/>
          <p:cNvSpPr/>
          <p:nvPr/>
        </p:nvSpPr>
        <p:spPr>
          <a:xfrm>
            <a:off x="3333622" y="457200"/>
            <a:ext cx="5600444" cy="677108"/>
          </a:xfrm>
          <a:prstGeom prst="rect">
            <a:avLst/>
          </a:prstGeom>
        </p:spPr>
        <p:txBody>
          <a:bodyPr wrap="none">
            <a:spAutoFit/>
          </a:bodyPr>
          <a:lstStyle/>
          <a:p>
            <a:r>
              <a:rPr lang="en-US" dirty="0">
                <a:latin typeface="Calibri" pitchFamily="34" charset="0"/>
              </a:rPr>
              <a:t>Services &amp; Support Options</a:t>
            </a:r>
          </a:p>
        </p:txBody>
      </p:sp>
      <p:sp>
        <p:nvSpPr>
          <p:cNvPr id="14" name="Rectangle 4"/>
          <p:cNvSpPr>
            <a:spLocks noChangeArrowheads="1"/>
          </p:cNvSpPr>
          <p:nvPr/>
        </p:nvSpPr>
        <p:spPr bwMode="auto">
          <a:xfrm>
            <a:off x="0" y="4800600"/>
            <a:ext cx="1524000" cy="830997"/>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Employment  and Alternate Day Options</a:t>
            </a:r>
            <a:endParaRPr lang="en-US" sz="1600" dirty="0">
              <a:solidFill>
                <a:prstClr val="black"/>
              </a:solidFill>
              <a:latin typeface="Calibri"/>
            </a:endParaRPr>
          </a:p>
        </p:txBody>
      </p:sp>
      <p:sp>
        <p:nvSpPr>
          <p:cNvPr id="15" name="Rectangle 4"/>
          <p:cNvSpPr>
            <a:spLocks noChangeArrowheads="1"/>
          </p:cNvSpPr>
          <p:nvPr/>
        </p:nvSpPr>
        <p:spPr bwMode="auto">
          <a:xfrm>
            <a:off x="16002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Self-Directed Options</a:t>
            </a:r>
            <a:endParaRPr lang="en-US" sz="1600" dirty="0">
              <a:solidFill>
                <a:prstClr val="black"/>
              </a:solidFill>
              <a:latin typeface="Calibri"/>
            </a:endParaRPr>
          </a:p>
        </p:txBody>
      </p:sp>
      <p:sp>
        <p:nvSpPr>
          <p:cNvPr id="18" name="Rectangle 4"/>
          <p:cNvSpPr>
            <a:spLocks noChangeArrowheads="1"/>
          </p:cNvSpPr>
          <p:nvPr/>
        </p:nvSpPr>
        <p:spPr bwMode="auto">
          <a:xfrm>
            <a:off x="30480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Residential Options</a:t>
            </a:r>
            <a:endParaRPr lang="en-US" sz="1600" dirty="0">
              <a:solidFill>
                <a:prstClr val="black"/>
              </a:solidFill>
              <a:latin typeface="Calibri"/>
            </a:endParaRPr>
          </a:p>
        </p:txBody>
      </p:sp>
      <p:sp>
        <p:nvSpPr>
          <p:cNvPr id="19" name="Rectangle 4"/>
          <p:cNvSpPr>
            <a:spLocks noChangeArrowheads="1"/>
          </p:cNvSpPr>
          <p:nvPr/>
        </p:nvSpPr>
        <p:spPr bwMode="auto">
          <a:xfrm>
            <a:off x="44958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Crisis Support Options</a:t>
            </a:r>
            <a:endParaRPr lang="en-US" sz="1600" dirty="0">
              <a:solidFill>
                <a:prstClr val="black"/>
              </a:solidFill>
              <a:latin typeface="Calibri"/>
            </a:endParaRPr>
          </a:p>
        </p:txBody>
      </p:sp>
      <p:sp>
        <p:nvSpPr>
          <p:cNvPr id="20" name="Rectangle 4"/>
          <p:cNvSpPr>
            <a:spLocks noChangeArrowheads="1"/>
          </p:cNvSpPr>
          <p:nvPr/>
        </p:nvSpPr>
        <p:spPr bwMode="auto">
          <a:xfrm>
            <a:off x="6019800" y="4876800"/>
            <a:ext cx="1371600" cy="1077218"/>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Medical and Behavioral Support Options</a:t>
            </a:r>
            <a:endParaRPr lang="en-US" sz="1600" dirty="0">
              <a:solidFill>
                <a:prstClr val="black"/>
              </a:solidFill>
              <a:latin typeface="Calibri"/>
            </a:endParaRPr>
          </a:p>
        </p:txBody>
      </p:sp>
      <p:sp>
        <p:nvSpPr>
          <p:cNvPr id="21" name="Rectangle 4"/>
          <p:cNvSpPr>
            <a:spLocks noChangeArrowheads="1"/>
          </p:cNvSpPr>
          <p:nvPr/>
        </p:nvSpPr>
        <p:spPr bwMode="auto">
          <a:xfrm>
            <a:off x="7620000" y="4876800"/>
            <a:ext cx="1371600" cy="584775"/>
          </a:xfrm>
          <a:prstGeom prst="rect">
            <a:avLst/>
          </a:prstGeom>
          <a:noFill/>
          <a:ln w="9525">
            <a:noFill/>
            <a:miter lim="800000"/>
            <a:headEnd/>
            <a:tailEnd/>
          </a:ln>
        </p:spPr>
        <p:txBody>
          <a:bodyPr wrap="square">
            <a:spAutoFit/>
          </a:bodyPr>
          <a:lstStyle/>
          <a:p>
            <a:pPr fontAlgn="auto">
              <a:spcBef>
                <a:spcPts val="0"/>
              </a:spcBef>
              <a:spcAft>
                <a:spcPts val="0"/>
              </a:spcAft>
            </a:pPr>
            <a:r>
              <a:rPr lang="en-US" sz="1600" dirty="0">
                <a:solidFill>
                  <a:prstClr val="black"/>
                </a:solidFill>
                <a:latin typeface="Calibri" pitchFamily="34" charset="0"/>
              </a:rPr>
              <a:t>Additional Options</a:t>
            </a:r>
            <a:endParaRPr lang="en-US" sz="1600" dirty="0">
              <a:solidFill>
                <a:prstClr val="black"/>
              </a:solidFill>
              <a:latin typeface="Calibri"/>
            </a:endParaRPr>
          </a:p>
        </p:txBody>
      </p:sp>
      <p:pic>
        <p:nvPicPr>
          <p:cNvPr id="23" name="Picture 22" descr="C:\Documents and Settings\IKM60960\Local Settings\Temporary Internet Files\Content.IE5\ZQITXS3Q\MP900422772[1].jpg"/>
          <p:cNvPicPr>
            <a:picLocks noChangeAspect="1" noChangeArrowheads="1"/>
          </p:cNvPicPr>
          <p:nvPr/>
        </p:nvPicPr>
        <p:blipFill>
          <a:blip r:embed="rId3" cstate="email"/>
          <a:srcRect/>
          <a:stretch>
            <a:fillRect/>
          </a:stretch>
        </p:blipFill>
        <p:spPr bwMode="auto">
          <a:xfrm>
            <a:off x="304800" y="5715000"/>
            <a:ext cx="9906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descr="3105085360_09b44f77d6_z.jpg"/>
          <p:cNvPicPr>
            <a:picLocks noChangeAspect="1"/>
          </p:cNvPicPr>
          <p:nvPr/>
        </p:nvPicPr>
        <p:blipFill>
          <a:blip r:embed="rId4" cstate="print"/>
          <a:stretch>
            <a:fillRect/>
          </a:stretch>
        </p:blipFill>
        <p:spPr>
          <a:xfrm>
            <a:off x="7772400" y="5791200"/>
            <a:ext cx="11430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descr="hlth.jpg"/>
          <p:cNvPicPr>
            <a:picLocks noChangeAspect="1"/>
          </p:cNvPicPr>
          <p:nvPr/>
        </p:nvPicPr>
        <p:blipFill>
          <a:blip r:embed="rId5" cstate="print"/>
          <a:stretch>
            <a:fillRect/>
          </a:stretch>
        </p:blipFill>
        <p:spPr>
          <a:xfrm>
            <a:off x="6324600" y="5943600"/>
            <a:ext cx="842074"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descr="acdp_services_vocational-e1311133399428.jpg"/>
          <p:cNvPicPr>
            <a:picLocks noChangeAspect="1"/>
          </p:cNvPicPr>
          <p:nvPr/>
        </p:nvPicPr>
        <p:blipFill>
          <a:blip r:embed="rId6" cstate="print"/>
          <a:stretch>
            <a:fillRect/>
          </a:stretch>
        </p:blipFill>
        <p:spPr>
          <a:xfrm>
            <a:off x="1752600" y="5715000"/>
            <a:ext cx="1066800" cy="96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descr="annie.jpg"/>
          <p:cNvPicPr>
            <a:picLocks noChangeAspect="1"/>
          </p:cNvPicPr>
          <p:nvPr/>
        </p:nvPicPr>
        <p:blipFill>
          <a:blip r:embed="rId7" cstate="print"/>
          <a:stretch>
            <a:fillRect/>
          </a:stretch>
        </p:blipFill>
        <p:spPr>
          <a:xfrm>
            <a:off x="4648200" y="5715000"/>
            <a:ext cx="1190600" cy="961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3186" name="Picture 2"/>
          <p:cNvPicPr>
            <a:picLocks noChangeAspect="1" noChangeArrowheads="1"/>
          </p:cNvPicPr>
          <p:nvPr/>
        </p:nvPicPr>
        <p:blipFill>
          <a:blip r:embed="rId8" cstate="print"/>
          <a:srcRect/>
          <a:stretch>
            <a:fillRect/>
          </a:stretch>
        </p:blipFill>
        <p:spPr bwMode="auto">
          <a:xfrm>
            <a:off x="3200400" y="5715000"/>
            <a:ext cx="1196439" cy="96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1026"/>
          <p:cNvSpPr txBox="1">
            <a:spLocks noChangeArrowheads="1"/>
          </p:cNvSpPr>
          <p:nvPr/>
        </p:nvSpPr>
        <p:spPr bwMode="auto">
          <a:xfrm>
            <a:off x="304800" y="2514600"/>
            <a:ext cx="8610600" cy="1066800"/>
          </a:xfrm>
          <a:prstGeom prst="rect">
            <a:avLst/>
          </a:prstGeom>
          <a:noFill/>
          <a:ln w="9525">
            <a:noFill/>
            <a:miter lim="800000"/>
            <a:headEnd/>
            <a:tailEnd/>
          </a:ln>
        </p:spPr>
        <p:txBody>
          <a:bodyPr/>
          <a:lstStyle/>
          <a:p>
            <a:pPr marL="3175" lvl="1" indent="-3175">
              <a:spcBef>
                <a:spcPct val="20000"/>
              </a:spcBef>
              <a:defRPr/>
            </a:pPr>
            <a:r>
              <a:rPr lang="en-US" sz="3200" kern="0" dirty="0">
                <a:solidFill>
                  <a:schemeClr val="tx1"/>
                </a:solidFill>
                <a:latin typeface="Calibri" pitchFamily="34" charset="0"/>
              </a:rPr>
              <a:t>Services and supports available in the DD Waivers can be considered across these categories.</a:t>
            </a:r>
          </a:p>
        </p:txBody>
      </p:sp>
      <p:sp>
        <p:nvSpPr>
          <p:cNvPr id="31" name="TextBox 30"/>
          <p:cNvSpPr txBox="1"/>
          <p:nvPr/>
        </p:nvSpPr>
        <p:spPr>
          <a:xfrm>
            <a:off x="4116918" y="1600200"/>
            <a:ext cx="5027082" cy="369332"/>
          </a:xfrm>
          <a:prstGeom prst="rect">
            <a:avLst/>
          </a:prstGeom>
          <a:solidFill>
            <a:schemeClr val="accent4"/>
          </a:solidFill>
        </p:spPr>
        <p:txBody>
          <a:bodyPr wrap="none" rtlCol="0">
            <a:spAutoFit/>
          </a:bodyPr>
          <a:lstStyle/>
          <a:p>
            <a:r>
              <a:rPr lang="en-US" sz="1800" dirty="0">
                <a:latin typeface="Calibri" pitchFamily="34" charset="0"/>
              </a:rPr>
              <a:t>Handouts: MLMC Options and MLMC Qualifications</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91</a:t>
            </a:fld>
            <a:endParaRPr lang="fr-FR"/>
          </a:p>
        </p:txBody>
      </p:sp>
      <p:graphicFrame>
        <p:nvGraphicFramePr>
          <p:cNvPr id="10" name="Table 9"/>
          <p:cNvGraphicFramePr>
            <a:graphicFrameLocks noGrp="1"/>
          </p:cNvGraphicFramePr>
          <p:nvPr/>
        </p:nvGraphicFramePr>
        <p:xfrm>
          <a:off x="228600" y="1752600"/>
          <a:ext cx="8686800" cy="4480560"/>
        </p:xfrm>
        <a:graphic>
          <a:graphicData uri="http://schemas.openxmlformats.org/drawingml/2006/table">
            <a:tbl>
              <a:tblPr firstRow="1" bandRow="1">
                <a:tableStyleId>{BDBED569-4797-4DF1-A0F4-6AAB3CD982D8}</a:tableStyleId>
              </a:tblPr>
              <a:tblGrid>
                <a:gridCol w="3962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tblGrid>
              <a:tr h="448079">
                <a:tc>
                  <a:txBody>
                    <a:bodyPr/>
                    <a:lstStyle/>
                    <a:p>
                      <a:r>
                        <a:rPr lang="en-US" sz="2400" dirty="0">
                          <a:latin typeface="Calibri" pitchFamily="34" charset="0"/>
                        </a:rPr>
                        <a:t>Employment and Day Options</a:t>
                      </a:r>
                    </a:p>
                  </a:txBody>
                  <a:tcPr>
                    <a:solidFill>
                      <a:schemeClr val="bg1"/>
                    </a:solidFill>
                  </a:tcPr>
                </a:tc>
                <a:tc>
                  <a:txBody>
                    <a:bodyPr/>
                    <a:lstStyle/>
                    <a:p>
                      <a:pPr algn="ctr"/>
                      <a:r>
                        <a:rPr lang="en-US" dirty="0">
                          <a:latin typeface="Calibri" pitchFamily="34" charset="0"/>
                        </a:rPr>
                        <a:t>Building Independence</a:t>
                      </a:r>
                    </a:p>
                  </a:txBody>
                  <a:tcPr/>
                </a:tc>
                <a:tc>
                  <a:txBody>
                    <a:bodyPr/>
                    <a:lstStyle/>
                    <a:p>
                      <a:pPr algn="ctr"/>
                      <a:r>
                        <a:rPr lang="en-US" dirty="0">
                          <a:latin typeface="Calibri" pitchFamily="34" charset="0"/>
                        </a:rPr>
                        <a:t>Family &amp; Individual</a:t>
                      </a:r>
                    </a:p>
                  </a:txBody>
                  <a:tcPr/>
                </a:tc>
                <a:tc>
                  <a:txBody>
                    <a:bodyPr/>
                    <a:lstStyle/>
                    <a:p>
                      <a:pPr algn="ctr"/>
                      <a:r>
                        <a:rPr lang="en-US" dirty="0">
                          <a:latin typeface="Calibri" pitchFamily="34" charset="0"/>
                        </a:rPr>
                        <a:t>Community Living</a:t>
                      </a:r>
                    </a:p>
                  </a:txBody>
                  <a:tcPr/>
                </a:tc>
                <a:extLst>
                  <a:ext uri="{0D108BD9-81ED-4DB2-BD59-A6C34878D82A}">
                    <a16:rowId xmlns:a16="http://schemas.microsoft.com/office/drawing/2014/main" xmlns="" val="10000"/>
                  </a:ext>
                </a:extLst>
              </a:tr>
              <a:tr h="579120">
                <a:tc>
                  <a:txBody>
                    <a:bodyPr/>
                    <a:lstStyle/>
                    <a:p>
                      <a:pPr marL="0" marR="0">
                        <a:lnSpc>
                          <a:spcPct val="115000"/>
                        </a:lnSpc>
                        <a:spcBef>
                          <a:spcPts val="0"/>
                        </a:spcBef>
                        <a:spcAft>
                          <a:spcPts val="1000"/>
                        </a:spcAft>
                      </a:pPr>
                      <a:r>
                        <a:rPr lang="en-US" sz="1800" dirty="0">
                          <a:latin typeface="Calibri" pitchFamily="34" charset="0"/>
                        </a:rPr>
                        <a:t>Individual Supported Employment</a:t>
                      </a:r>
                      <a:endParaRPr lang="en-US" sz="1800" dirty="0">
                        <a:latin typeface="Calibri" pitchFamily="34" charset="0"/>
                        <a:ea typeface="Calibri"/>
                        <a:cs typeface="Times New Roman"/>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1"/>
                  </a:ext>
                </a:extLst>
              </a:tr>
              <a:tr h="19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rPr>
                        <a:t>Group</a:t>
                      </a:r>
                      <a:r>
                        <a:rPr lang="en-US" sz="1800" baseline="0" dirty="0">
                          <a:latin typeface="Calibri" pitchFamily="34" charset="0"/>
                        </a:rPr>
                        <a:t> </a:t>
                      </a:r>
                      <a:r>
                        <a:rPr lang="en-US" sz="1800" dirty="0">
                          <a:latin typeface="Calibri" pitchFamily="34" charset="0"/>
                        </a:rPr>
                        <a:t>Supported Employment</a:t>
                      </a:r>
                      <a:endParaRPr lang="en-US" sz="1800" dirty="0">
                        <a:latin typeface="Calibri" pitchFamily="34" charset="0"/>
                        <a:ea typeface="Calibri"/>
                        <a:cs typeface="Times New Roman"/>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2"/>
                  </a:ext>
                </a:extLst>
              </a:tr>
              <a:tr h="12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Calibri" pitchFamily="34" charset="0"/>
                        </a:rPr>
                        <a:t>Workplace Assistance Services</a:t>
                      </a:r>
                      <a:endParaRPr lang="en-US" sz="1800" dirty="0">
                        <a:latin typeface="Calibri" pitchFamily="34" charset="0"/>
                        <a:ea typeface="Calibri"/>
                        <a:cs typeface="Times New Roman"/>
                      </a:endParaRPr>
                    </a:p>
                  </a:txBody>
                  <a:tcPr/>
                </a:tc>
                <a:tc>
                  <a:txBody>
                    <a:bodyPr/>
                    <a:lstStyle/>
                    <a:p>
                      <a:pPr algn="ctr"/>
                      <a:endParaRPr lang="en-US" sz="3600" dirty="0">
                        <a:solidFill>
                          <a:srgbClr val="C00000"/>
                        </a:solidFill>
                        <a:latin typeface="Arial Rounded MT Bold"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3"/>
                  </a:ext>
                </a:extLst>
              </a:tr>
              <a:tr h="121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rPr>
                        <a:t>Community Engagement</a:t>
                      </a:r>
                      <a:endParaRPr lang="en-US" sz="1800" dirty="0">
                        <a:latin typeface="Calibri" pitchFamily="34" charset="0"/>
                        <a:ea typeface="Calibri"/>
                        <a:cs typeface="Times New Roman"/>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4"/>
                  </a:ext>
                </a:extLst>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rPr>
                        <a:t>Community Coaching</a:t>
                      </a:r>
                      <a:endParaRPr lang="en-US" sz="1800" dirty="0">
                        <a:latin typeface="Calibri" pitchFamily="34" charset="0"/>
                        <a:ea typeface="Calibri"/>
                        <a:cs typeface="Times New Roman"/>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5"/>
                  </a:ext>
                </a:extLst>
              </a:tr>
              <a:tr h="4480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libri" pitchFamily="34" charset="0"/>
                        </a:rPr>
                        <a:t>Group Day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Calibri" pitchFamily="34" charset="0"/>
                        <a:ea typeface="Calibri"/>
                        <a:cs typeface="Times New Roman"/>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algn="ctr"/>
                      <a:r>
                        <a:rPr lang="en-US" sz="3600" dirty="0">
                          <a:latin typeface="Calibri" pitchFamily="34" charset="0"/>
                          <a:sym typeface="Wingdings"/>
                        </a:rPr>
                        <a:t></a:t>
                      </a:r>
                      <a:endParaRPr lang="en-US" sz="3600" dirty="0">
                        <a:latin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libri" pitchFamily="34" charset="0"/>
                          <a:sym typeface="Wingdings"/>
                        </a:rPr>
                        <a:t></a:t>
                      </a:r>
                      <a:endParaRPr lang="en-US" sz="3600" dirty="0">
                        <a:latin typeface="Calibri" pitchFamily="34" charset="0"/>
                      </a:endParaRPr>
                    </a:p>
                  </a:txBody>
                  <a:tcPr/>
                </a:tc>
                <a:extLst>
                  <a:ext uri="{0D108BD9-81ED-4DB2-BD59-A6C34878D82A}">
                    <a16:rowId xmlns:a16="http://schemas.microsoft.com/office/drawing/2014/main" xmlns="" val="10006"/>
                  </a:ext>
                </a:extLst>
              </a:tr>
            </a:tbl>
          </a:graphicData>
        </a:graphic>
      </p:graphicFrame>
      <p:sp>
        <p:nvSpPr>
          <p:cNvPr id="11" name="Rectangle 10"/>
          <p:cNvSpPr/>
          <p:nvPr/>
        </p:nvSpPr>
        <p:spPr bwMode="auto">
          <a:xfrm>
            <a:off x="0" y="6248400"/>
            <a:ext cx="9144000" cy="609600"/>
          </a:xfrm>
          <a:prstGeom prst="rect">
            <a:avLst/>
          </a:prstGeom>
          <a:solidFill>
            <a:srgbClr val="CCFF33"/>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pic>
        <p:nvPicPr>
          <p:cNvPr id="19" name="Picture 18" descr="C:\Documents and Settings\IKM60960\Local Settings\Temporary Internet Files\Content.IE5\ZQITXS3Q\MP900422772[1].jpg"/>
          <p:cNvPicPr>
            <a:picLocks noChangeAspect="1" noChangeArrowheads="1"/>
          </p:cNvPicPr>
          <p:nvPr/>
        </p:nvPicPr>
        <p:blipFill>
          <a:blip r:embed="rId3" cstate="email"/>
          <a:srcRect/>
          <a:stretch>
            <a:fillRect/>
          </a:stretch>
        </p:blipFill>
        <p:spPr bwMode="auto">
          <a:xfrm>
            <a:off x="152400" y="5943600"/>
            <a:ext cx="91440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2057400" y="457200"/>
            <a:ext cx="7015358" cy="707886"/>
          </a:xfrm>
          <a:prstGeom prst="rect">
            <a:avLst/>
          </a:prstGeom>
        </p:spPr>
        <p:txBody>
          <a:bodyPr wrap="square">
            <a:spAutoFit/>
          </a:bodyPr>
          <a:lstStyle/>
          <a:p>
            <a:r>
              <a:rPr lang="en-US" sz="4000" dirty="0">
                <a:latin typeface="Calibri" pitchFamily="34" charset="0"/>
              </a:rPr>
              <a:t>Services &amp; Support Options</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8B1DD127-EBA4-4666-9130-3A96FEBD906C}" type="slidenum">
              <a:rPr lang="fr-FR" smtClean="0"/>
              <a:pPr/>
              <a:t>92</a:t>
            </a:fld>
            <a:endParaRPr lang="fr-FR"/>
          </a:p>
        </p:txBody>
      </p:sp>
      <p:sp>
        <p:nvSpPr>
          <p:cNvPr id="12" name="Rectangle 11"/>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
        <p:nvSpPr>
          <p:cNvPr id="7" name="Rectangle 1026"/>
          <p:cNvSpPr txBox="1">
            <a:spLocks noChangeArrowheads="1"/>
          </p:cNvSpPr>
          <p:nvPr/>
        </p:nvSpPr>
        <p:spPr bwMode="auto">
          <a:xfrm>
            <a:off x="1295400" y="1981200"/>
            <a:ext cx="6629400" cy="1066800"/>
          </a:xfrm>
          <a:prstGeom prst="rect">
            <a:avLst/>
          </a:prstGeom>
          <a:noFill/>
          <a:ln w="9525">
            <a:noFill/>
            <a:miter lim="800000"/>
            <a:headEnd/>
            <a:tailEnd/>
          </a:ln>
        </p:spPr>
        <p:txBody>
          <a:bodyPr/>
          <a:lstStyle/>
          <a:p>
            <a:pPr marL="3175" lvl="1" indent="-3175">
              <a:spcBef>
                <a:spcPct val="20000"/>
              </a:spcBef>
              <a:defRPr/>
            </a:pPr>
            <a:r>
              <a:rPr lang="en-US" sz="3200" kern="0" dirty="0">
                <a:solidFill>
                  <a:schemeClr val="tx1"/>
                </a:solidFill>
                <a:latin typeface="Calibri" pitchFamily="34" charset="0"/>
              </a:rPr>
              <a:t>Employment and Day Options cannot exceed 66 hours per week combined. </a:t>
            </a:r>
          </a:p>
        </p:txBody>
      </p:sp>
      <p:pic>
        <p:nvPicPr>
          <p:cNvPr id="19" name="Picture 18" descr="C:\Documents and Settings\IKM60960\Local Settings\Temporary Internet Files\Content.IE5\ZQITXS3Q\MP900422772[1].jpg"/>
          <p:cNvPicPr>
            <a:picLocks noChangeAspect="1" noChangeArrowheads="1"/>
          </p:cNvPicPr>
          <p:nvPr/>
        </p:nvPicPr>
        <p:blipFill>
          <a:blip r:embed="rId3" cstate="email"/>
          <a:srcRect/>
          <a:stretch>
            <a:fillRect/>
          </a:stretch>
        </p:blipFill>
        <p:spPr bwMode="auto">
          <a:xfrm>
            <a:off x="3657600" y="3810000"/>
            <a:ext cx="1752600"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7086600" y="1905000"/>
            <a:ext cx="2057400" cy="2624554"/>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6" name="Rectangle 4"/>
          <p:cNvSpPr>
            <a:spLocks noChangeArrowheads="1"/>
          </p:cNvSpPr>
          <p:nvPr/>
        </p:nvSpPr>
        <p:spPr bwMode="auto">
          <a:xfrm>
            <a:off x="304800" y="2286000"/>
            <a:ext cx="7010400" cy="830997"/>
          </a:xfrm>
          <a:prstGeom prst="rect">
            <a:avLst/>
          </a:prstGeom>
          <a:noFill/>
          <a:ln w="9525">
            <a:noFill/>
            <a:miter lim="800000"/>
            <a:headEnd/>
            <a:tailEnd/>
          </a:ln>
        </p:spPr>
        <p:txBody>
          <a:bodyPr wrap="square">
            <a:spAutoFit/>
          </a:bodyPr>
          <a:lstStyle/>
          <a:p>
            <a:pPr algn="l" fontAlgn="auto">
              <a:spcBef>
                <a:spcPts val="0"/>
              </a:spcBef>
              <a:spcAft>
                <a:spcPts val="0"/>
              </a:spcAft>
            </a:pPr>
            <a:r>
              <a:rPr lang="en-US" sz="2400" dirty="0">
                <a:solidFill>
                  <a:schemeClr val="tx1"/>
                </a:solidFill>
                <a:latin typeface="Calibri" pitchFamily="34" charset="0"/>
              </a:rPr>
              <a:t>is </a:t>
            </a:r>
            <a:r>
              <a:rPr lang="en-US" sz="2400" u="sng" dirty="0">
                <a:solidFill>
                  <a:schemeClr val="tx1"/>
                </a:solidFill>
                <a:latin typeface="Calibri" pitchFamily="34" charset="0"/>
              </a:rPr>
              <a:t>training and support in a competitive job</a:t>
            </a:r>
            <a:r>
              <a:rPr lang="en-US" sz="2400" dirty="0">
                <a:solidFill>
                  <a:schemeClr val="tx1"/>
                </a:solidFill>
                <a:latin typeface="Calibri" pitchFamily="34" charset="0"/>
              </a:rPr>
              <a:t> where persons without disabilities are employed.</a:t>
            </a:r>
            <a:endParaRPr lang="en-US" sz="1400" dirty="0">
              <a:solidFill>
                <a:schemeClr val="tx1"/>
              </a:solidFill>
              <a:latin typeface="Calibri" pitchFamily="34" charset="0"/>
            </a:endParaRPr>
          </a:p>
        </p:txBody>
      </p:sp>
      <p:sp>
        <p:nvSpPr>
          <p:cNvPr id="31" name="Rectangle 30"/>
          <p:cNvSpPr/>
          <p:nvPr/>
        </p:nvSpPr>
        <p:spPr bwMode="auto">
          <a:xfrm>
            <a:off x="7162800" y="2438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Building Independence</a:t>
            </a:r>
          </a:p>
        </p:txBody>
      </p:sp>
      <p:sp>
        <p:nvSpPr>
          <p:cNvPr id="32" name="Rectangle 31"/>
          <p:cNvSpPr/>
          <p:nvPr/>
        </p:nvSpPr>
        <p:spPr bwMode="auto">
          <a:xfrm>
            <a:off x="7162800" y="2819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33" name="Rectangle 32"/>
          <p:cNvSpPr/>
          <p:nvPr/>
        </p:nvSpPr>
        <p:spPr bwMode="auto">
          <a:xfrm>
            <a:off x="7162800" y="32004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0" name="Rectangle 39"/>
          <p:cNvSpPr/>
          <p:nvPr/>
        </p:nvSpPr>
        <p:spPr>
          <a:xfrm>
            <a:off x="381000" y="3276600"/>
            <a:ext cx="5638800" cy="830997"/>
          </a:xfrm>
          <a:prstGeom prst="rect">
            <a:avLst/>
          </a:prstGeom>
        </p:spPr>
        <p:txBody>
          <a:bodyPr wrap="square">
            <a:spAutoFit/>
          </a:bodyPr>
          <a:lstStyle/>
          <a:p>
            <a:pPr algn="l">
              <a:buClr>
                <a:srgbClr val="92D050"/>
              </a:buClr>
            </a:pPr>
            <a:r>
              <a:rPr lang="en-US" sz="2400" dirty="0">
                <a:solidFill>
                  <a:schemeClr val="tx1"/>
                </a:solidFill>
                <a:latin typeface="Calibri" pitchFamily="34" charset="0"/>
              </a:rPr>
              <a:t>Informed choice needed between </a:t>
            </a:r>
            <a:r>
              <a:rPr lang="en-US" sz="2400" u="sng" dirty="0">
                <a:solidFill>
                  <a:schemeClr val="tx1"/>
                </a:solidFill>
                <a:latin typeface="Calibri" pitchFamily="34" charset="0"/>
              </a:rPr>
              <a:t>individual</a:t>
            </a:r>
            <a:r>
              <a:rPr lang="en-US" sz="2400" dirty="0">
                <a:solidFill>
                  <a:schemeClr val="tx1"/>
                </a:solidFill>
                <a:latin typeface="Calibri" pitchFamily="34" charset="0"/>
              </a:rPr>
              <a:t> and </a:t>
            </a:r>
            <a:r>
              <a:rPr lang="en-US" sz="2400" u="sng" dirty="0">
                <a:solidFill>
                  <a:schemeClr val="tx1"/>
                </a:solidFill>
                <a:latin typeface="Calibri" pitchFamily="34" charset="0"/>
              </a:rPr>
              <a:t>group</a:t>
            </a:r>
            <a:r>
              <a:rPr lang="en-US" sz="2400" dirty="0">
                <a:solidFill>
                  <a:schemeClr val="tx1"/>
                </a:solidFill>
                <a:latin typeface="Calibri" pitchFamily="34" charset="0"/>
              </a:rPr>
              <a:t> models.</a:t>
            </a:r>
          </a:p>
        </p:txBody>
      </p:sp>
      <p:sp>
        <p:nvSpPr>
          <p:cNvPr id="42" name="Text Box 3"/>
          <p:cNvSpPr txBox="1">
            <a:spLocks noChangeArrowheads="1"/>
          </p:cNvSpPr>
          <p:nvPr/>
        </p:nvSpPr>
        <p:spPr bwMode="auto">
          <a:xfrm>
            <a:off x="2362200" y="4724400"/>
            <a:ext cx="990600" cy="307777"/>
          </a:xfrm>
          <a:prstGeom prst="rect">
            <a:avLst/>
          </a:prstGeom>
          <a:no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Aft>
                <a:spcPts val="0"/>
              </a:spcAft>
              <a:buClr>
                <a:srgbClr val="800080"/>
              </a:buClr>
              <a:defRPr/>
            </a:pPr>
            <a:r>
              <a:rPr lang="en-US" sz="1200" dirty="0">
                <a:solidFill>
                  <a:prstClr val="black"/>
                </a:solidFill>
                <a:latin typeface="Calibri" pitchFamily="34" charset="0"/>
              </a:rPr>
              <a:t> </a:t>
            </a:r>
            <a:r>
              <a:rPr lang="en-US" sz="1400" dirty="0">
                <a:solidFill>
                  <a:prstClr val="black"/>
                </a:solidFill>
                <a:latin typeface="Calibri" pitchFamily="34" charset="0"/>
              </a:rPr>
              <a:t>Individual</a:t>
            </a:r>
            <a:endParaRPr lang="en-US" sz="1800" dirty="0">
              <a:solidFill>
                <a:prstClr val="black"/>
              </a:solidFill>
              <a:latin typeface="Calibri" pitchFamily="34" charset="0"/>
            </a:endParaRPr>
          </a:p>
        </p:txBody>
      </p:sp>
      <p:sp>
        <p:nvSpPr>
          <p:cNvPr id="43" name="Text Box 5"/>
          <p:cNvSpPr txBox="1">
            <a:spLocks noChangeArrowheads="1"/>
          </p:cNvSpPr>
          <p:nvPr/>
        </p:nvSpPr>
        <p:spPr bwMode="auto">
          <a:xfrm>
            <a:off x="4267200" y="4724400"/>
            <a:ext cx="744108" cy="307777"/>
          </a:xfrm>
          <a:prstGeom prst="rect">
            <a:avLst/>
          </a:prstGeom>
          <a:noFill/>
          <a:ln>
            <a:solidFill>
              <a:schemeClr val="bg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Aft>
                <a:spcPts val="0"/>
              </a:spcAft>
              <a:buClr>
                <a:srgbClr val="800080"/>
              </a:buClr>
              <a:defRPr/>
            </a:pPr>
            <a:r>
              <a:rPr lang="en-US" sz="1400" dirty="0">
                <a:solidFill>
                  <a:prstClr val="black"/>
                </a:solidFill>
                <a:latin typeface="Calibri" pitchFamily="34" charset="0"/>
              </a:rPr>
              <a:t>Group</a:t>
            </a:r>
            <a:endParaRPr lang="en-US" sz="2800" dirty="0">
              <a:solidFill>
                <a:prstClr val="black"/>
              </a:solidFill>
              <a:latin typeface="Calibri" pitchFamily="34" charset="0"/>
            </a:endParaRPr>
          </a:p>
        </p:txBody>
      </p:sp>
      <p:pic>
        <p:nvPicPr>
          <p:cNvPr id="41" name="Picture 2"/>
          <p:cNvPicPr>
            <a:picLocks noChangeAspect="1" noChangeArrowheads="1"/>
          </p:cNvPicPr>
          <p:nvPr/>
        </p:nvPicPr>
        <p:blipFill>
          <a:blip r:embed="rId3" cstate="print"/>
          <a:srcRect/>
          <a:stretch>
            <a:fillRect/>
          </a:stretch>
        </p:blipFill>
        <p:spPr bwMode="auto">
          <a:xfrm>
            <a:off x="3200400" y="4114800"/>
            <a:ext cx="1085850" cy="1478261"/>
          </a:xfrm>
          <a:prstGeom prst="rect">
            <a:avLst/>
          </a:prstGeom>
          <a:noFill/>
          <a:ln w="9525">
            <a:noFill/>
            <a:miter lim="800000"/>
            <a:headEnd/>
            <a:tailEnd/>
          </a:ln>
        </p:spPr>
      </p:pic>
      <p:sp>
        <p:nvSpPr>
          <p:cNvPr id="38" name="Rectangle 37"/>
          <p:cNvSpPr/>
          <p:nvPr/>
        </p:nvSpPr>
        <p:spPr bwMode="auto">
          <a:xfrm>
            <a:off x="7162800" y="4038600"/>
            <a:ext cx="1828800" cy="304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Up to 40 hours/week</a:t>
            </a:r>
          </a:p>
        </p:txBody>
      </p:sp>
      <p:sp>
        <p:nvSpPr>
          <p:cNvPr id="39" name="Rectangle 4"/>
          <p:cNvSpPr>
            <a:spLocks noChangeArrowheads="1"/>
          </p:cNvSpPr>
          <p:nvPr/>
        </p:nvSpPr>
        <p:spPr bwMode="auto">
          <a:xfrm>
            <a:off x="228600" y="1447800"/>
            <a:ext cx="4320413"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Supported Employment </a:t>
            </a:r>
            <a:endParaRPr lang="en-US" sz="3200" dirty="0">
              <a:solidFill>
                <a:prstClr val="black"/>
              </a:solidFill>
              <a:latin typeface="Calibri"/>
            </a:endParaRPr>
          </a:p>
        </p:txBody>
      </p:sp>
      <p:sp>
        <p:nvSpPr>
          <p:cNvPr id="44" name="TextBox 43"/>
          <p:cNvSpPr txBox="1"/>
          <p:nvPr/>
        </p:nvSpPr>
        <p:spPr>
          <a:xfrm>
            <a:off x="7162800" y="19812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60" name="Rectangle 59"/>
          <p:cNvSpPr/>
          <p:nvPr/>
        </p:nvSpPr>
        <p:spPr bwMode="auto">
          <a:xfrm>
            <a:off x="7162800" y="35814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61" name="Rectangle 60"/>
          <p:cNvSpPr/>
          <p:nvPr/>
        </p:nvSpPr>
        <p:spPr bwMode="auto">
          <a:xfrm>
            <a:off x="7848600" y="35814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62" name="Rectangle 61"/>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63" name="Rectangle 62"/>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
        <p:nvSpPr>
          <p:cNvPr id="21" name="Rectangle 20"/>
          <p:cNvSpPr/>
          <p:nvPr/>
        </p:nvSpPr>
        <p:spPr bwMode="auto">
          <a:xfrm rot="20915557">
            <a:off x="4674289" y="52923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2" name="TextBox 21"/>
          <p:cNvSpPr txBox="1"/>
          <p:nvPr/>
        </p:nvSpPr>
        <p:spPr>
          <a:xfrm rot="20854013">
            <a:off x="4589739" y="53332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No changes!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ppt_w</p:attrName>
                                        </p:attrNameLst>
                                      </p:cBhvr>
                                      <p:tavLst>
                                        <p:tav tm="0">
                                          <p:val>
                                            <p:strVal val="#ppt_w*0.70"/>
                                          </p:val>
                                        </p:tav>
                                        <p:tav tm="100000">
                                          <p:val>
                                            <p:strVal val="#ppt_w"/>
                                          </p:val>
                                        </p:tav>
                                      </p:tavLst>
                                    </p:anim>
                                    <p:anim calcmode="lin" valueType="num">
                                      <p:cBhvr>
                                        <p:cTn id="13" dur="1000" fill="hold"/>
                                        <p:tgtEl>
                                          <p:spTgt spid="41"/>
                                        </p:tgtEl>
                                        <p:attrNameLst>
                                          <p:attrName>ppt_h</p:attrName>
                                        </p:attrNameLst>
                                      </p:cBhvr>
                                      <p:tavLst>
                                        <p:tav tm="0">
                                          <p:val>
                                            <p:strVal val="#ppt_h"/>
                                          </p:val>
                                        </p:tav>
                                        <p:tav tm="100000">
                                          <p:val>
                                            <p:strVal val="#ppt_h"/>
                                          </p:val>
                                        </p:tav>
                                      </p:tavLst>
                                    </p:anim>
                                    <p:animEffect transition="in" filter="fade">
                                      <p:cBhvr>
                                        <p:cTn id="14" dur="1000"/>
                                        <p:tgtEl>
                                          <p:spTgt spid="41"/>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4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228600" y="1447800"/>
            <a:ext cx="4320413"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Supported Employment </a:t>
            </a:r>
            <a:endParaRPr lang="en-US" sz="3200" dirty="0">
              <a:solidFill>
                <a:prstClr val="black"/>
              </a:solidFill>
              <a:latin typeface="Calibri"/>
            </a:endParaRPr>
          </a:p>
        </p:txBody>
      </p:sp>
      <p:graphicFrame>
        <p:nvGraphicFramePr>
          <p:cNvPr id="44" name="Table 43"/>
          <p:cNvGraphicFramePr>
            <a:graphicFrameLocks noGrp="1"/>
          </p:cNvGraphicFramePr>
          <p:nvPr/>
        </p:nvGraphicFramePr>
        <p:xfrm>
          <a:off x="1066800" y="4038600"/>
          <a:ext cx="7162799" cy="842241"/>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gridCol w="3733799">
                  <a:extLst>
                    <a:ext uri="{9D8B030D-6E8A-4147-A177-3AD203B41FA5}">
                      <a16:colId xmlns:a16="http://schemas.microsoft.com/office/drawing/2014/main" xmlns="" val="20001"/>
                    </a:ext>
                  </a:extLst>
                </a:gridCol>
              </a:tblGrid>
              <a:tr h="278916">
                <a:tc>
                  <a:txBody>
                    <a:bodyPr/>
                    <a:lstStyle/>
                    <a:p>
                      <a:pPr algn="ctr"/>
                      <a:r>
                        <a:rPr lang="en-US" sz="1800" b="1" dirty="0">
                          <a:solidFill>
                            <a:schemeClr val="tx1"/>
                          </a:solidFill>
                          <a:latin typeface="Calibri" pitchFamily="34" charset="0"/>
                        </a:rPr>
                        <a:t>Individual</a:t>
                      </a:r>
                      <a:r>
                        <a:rPr lang="en-US" sz="1800" b="1" baseline="0" dirty="0">
                          <a:solidFill>
                            <a:schemeClr val="tx1"/>
                          </a:solidFill>
                          <a:latin typeface="Calibri" pitchFamily="34" charset="0"/>
                        </a:rPr>
                        <a:t> Model</a:t>
                      </a:r>
                      <a:endParaRPr lang="en-US" dirty="0">
                        <a:solidFill>
                          <a:schemeClr val="tx1"/>
                        </a:solidFill>
                        <a:latin typeface="Calibri" pitchFamily="34" charset="0"/>
                      </a:endParaRPr>
                    </a:p>
                  </a:txBody>
                  <a:tcPr/>
                </a:tc>
                <a:tc>
                  <a:txBody>
                    <a:bodyPr/>
                    <a:lstStyle/>
                    <a:p>
                      <a:pPr algn="ctr"/>
                      <a:r>
                        <a:rPr lang="en-US" dirty="0">
                          <a:solidFill>
                            <a:schemeClr val="tx1"/>
                          </a:solidFill>
                          <a:latin typeface="Calibri" pitchFamily="34" charset="0"/>
                        </a:rPr>
                        <a:t>Group Model</a:t>
                      </a:r>
                    </a:p>
                  </a:txBody>
                  <a:tcPr/>
                </a:tc>
                <a:extLst>
                  <a:ext uri="{0D108BD9-81ED-4DB2-BD59-A6C34878D82A}">
                    <a16:rowId xmlns:a16="http://schemas.microsoft.com/office/drawing/2014/main" xmlns="" val="10000"/>
                  </a:ext>
                </a:extLst>
              </a:tr>
              <a:tr h="476481">
                <a:tc>
                  <a:txBody>
                    <a:bodyPr/>
                    <a:lstStyle/>
                    <a:p>
                      <a:pPr algn="ctr"/>
                      <a:r>
                        <a:rPr lang="en-US" dirty="0">
                          <a:latin typeface="Calibri" pitchFamily="34" charset="0"/>
                        </a:rPr>
                        <a:t>Provided</a:t>
                      </a:r>
                      <a:r>
                        <a:rPr lang="en-US" baseline="0" dirty="0">
                          <a:latin typeface="Calibri" pitchFamily="34" charset="0"/>
                        </a:rPr>
                        <a:t> </a:t>
                      </a:r>
                      <a:r>
                        <a:rPr lang="en-US" dirty="0">
                          <a:latin typeface="Calibri" pitchFamily="34" charset="0"/>
                        </a:rPr>
                        <a:t>1:1 </a:t>
                      </a:r>
                    </a:p>
                  </a:txBody>
                  <a:tcPr/>
                </a:tc>
                <a:tc>
                  <a:txBody>
                    <a:bodyPr/>
                    <a:lstStyle/>
                    <a:p>
                      <a:pPr algn="ctr"/>
                      <a:r>
                        <a:rPr lang="en-US" dirty="0">
                          <a:latin typeface="Calibri" pitchFamily="34" charset="0"/>
                        </a:rPr>
                        <a:t>Limited</a:t>
                      </a:r>
                      <a:r>
                        <a:rPr lang="en-US" baseline="0" dirty="0">
                          <a:latin typeface="Calibri" pitchFamily="34" charset="0"/>
                        </a:rPr>
                        <a:t> to 8 individuals per group</a:t>
                      </a:r>
                      <a:endParaRPr lang="en-US" dirty="0">
                        <a:latin typeface="Calibri" pitchFamily="34" charset="0"/>
                      </a:endParaRPr>
                    </a:p>
                  </a:txBody>
                  <a:tcPr/>
                </a:tc>
                <a:extLst>
                  <a:ext uri="{0D108BD9-81ED-4DB2-BD59-A6C34878D82A}">
                    <a16:rowId xmlns:a16="http://schemas.microsoft.com/office/drawing/2014/main" xmlns="" val="10001"/>
                  </a:ext>
                </a:extLst>
              </a:tr>
            </a:tbl>
          </a:graphicData>
        </a:graphic>
      </p:graphicFrame>
      <p:sp>
        <p:nvSpPr>
          <p:cNvPr id="58" name="Text Box 3"/>
          <p:cNvSpPr txBox="1">
            <a:spLocks noChangeArrowheads="1"/>
          </p:cNvSpPr>
          <p:nvPr/>
        </p:nvSpPr>
        <p:spPr bwMode="auto">
          <a:xfrm>
            <a:off x="3048000" y="3048000"/>
            <a:ext cx="990600" cy="307777"/>
          </a:xfrm>
          <a:prstGeom prst="rect">
            <a:avLst/>
          </a:prstGeom>
          <a:noFill/>
          <a:ln>
            <a:solidFill>
              <a:schemeClr val="bg1"/>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fontAlgn="auto">
              <a:spcAft>
                <a:spcPts val="0"/>
              </a:spcAft>
              <a:buClr>
                <a:srgbClr val="800080"/>
              </a:buClr>
              <a:defRPr/>
            </a:pPr>
            <a:r>
              <a:rPr lang="en-US" sz="1200" dirty="0">
                <a:solidFill>
                  <a:prstClr val="black"/>
                </a:solidFill>
                <a:latin typeface="Calibri" pitchFamily="34" charset="0"/>
              </a:rPr>
              <a:t> </a:t>
            </a:r>
            <a:r>
              <a:rPr lang="en-US" sz="1400" dirty="0">
                <a:solidFill>
                  <a:prstClr val="black"/>
                </a:solidFill>
                <a:latin typeface="Calibri" pitchFamily="34" charset="0"/>
              </a:rPr>
              <a:t>Individual</a:t>
            </a:r>
            <a:endParaRPr lang="en-US" sz="1800" dirty="0">
              <a:solidFill>
                <a:prstClr val="black"/>
              </a:solidFill>
              <a:latin typeface="Calibri" pitchFamily="34" charset="0"/>
            </a:endParaRPr>
          </a:p>
        </p:txBody>
      </p:sp>
      <p:sp>
        <p:nvSpPr>
          <p:cNvPr id="59" name="Text Box 5"/>
          <p:cNvSpPr txBox="1">
            <a:spLocks noChangeArrowheads="1"/>
          </p:cNvSpPr>
          <p:nvPr/>
        </p:nvSpPr>
        <p:spPr bwMode="auto">
          <a:xfrm>
            <a:off x="4876800" y="3048000"/>
            <a:ext cx="744108" cy="307777"/>
          </a:xfrm>
          <a:prstGeom prst="rect">
            <a:avLst/>
          </a:prstGeom>
          <a:noFill/>
          <a:ln>
            <a:solidFill>
              <a:schemeClr val="bg1"/>
            </a:solid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Aft>
                <a:spcPts val="0"/>
              </a:spcAft>
              <a:buClr>
                <a:srgbClr val="800080"/>
              </a:buClr>
              <a:defRPr/>
            </a:pPr>
            <a:r>
              <a:rPr lang="en-US" sz="1400" dirty="0">
                <a:solidFill>
                  <a:prstClr val="black"/>
                </a:solidFill>
                <a:latin typeface="Calibri" pitchFamily="34" charset="0"/>
              </a:rPr>
              <a:t>Group</a:t>
            </a:r>
            <a:endParaRPr lang="en-US" sz="2800" dirty="0">
              <a:solidFill>
                <a:prstClr val="black"/>
              </a:solidFill>
              <a:latin typeface="Calibri" pitchFamily="34" charset="0"/>
            </a:endParaRPr>
          </a:p>
        </p:txBody>
      </p:sp>
      <p:pic>
        <p:nvPicPr>
          <p:cNvPr id="60" name="Picture 2"/>
          <p:cNvPicPr>
            <a:picLocks noChangeAspect="1" noChangeArrowheads="1"/>
          </p:cNvPicPr>
          <p:nvPr/>
        </p:nvPicPr>
        <p:blipFill>
          <a:blip r:embed="rId3" cstate="print"/>
          <a:srcRect/>
          <a:stretch>
            <a:fillRect/>
          </a:stretch>
        </p:blipFill>
        <p:spPr bwMode="auto">
          <a:xfrm>
            <a:off x="3886200" y="2438400"/>
            <a:ext cx="1085850" cy="1478261"/>
          </a:xfrm>
          <a:prstGeom prst="rect">
            <a:avLst/>
          </a:prstGeom>
          <a:noFill/>
          <a:ln w="9525">
            <a:noFill/>
            <a:miter lim="800000"/>
            <a:headEnd/>
            <a:tailEnd/>
          </a:ln>
        </p:spPr>
      </p:pic>
      <p:sp>
        <p:nvSpPr>
          <p:cNvPr id="22" name="Rectangle 21"/>
          <p:cNvSpPr/>
          <p:nvPr/>
        </p:nvSpPr>
        <p:spPr>
          <a:xfrm>
            <a:off x="2590800" y="5105400"/>
            <a:ext cx="4191000" cy="338554"/>
          </a:xfrm>
          <a:prstGeom prst="rect">
            <a:avLst/>
          </a:prstGeom>
          <a:solidFill>
            <a:srgbClr val="CCFF33"/>
          </a:solidFill>
        </p:spPr>
        <p:txBody>
          <a:bodyPr wrap="square">
            <a:spAutoFit/>
          </a:bodyPr>
          <a:lstStyle/>
          <a:p>
            <a:r>
              <a:rPr lang="en-US" sz="1600" i="1" dirty="0">
                <a:solidFill>
                  <a:schemeClr val="tx1"/>
                </a:solidFill>
                <a:latin typeface="Calibri" pitchFamily="34" charset="0"/>
              </a:rPr>
              <a:t>Both models are provided in integrated settings.</a:t>
            </a:r>
            <a:endParaRPr lang="en-US" sz="1600" dirty="0">
              <a:solidFill>
                <a:schemeClr val="tx1"/>
              </a:solidFill>
              <a:latin typeface="Calibri" pitchFamily="34" charset="0"/>
            </a:endParaRPr>
          </a:p>
        </p:txBody>
      </p:sp>
      <p:sp>
        <p:nvSpPr>
          <p:cNvPr id="26" name="Rectangle 25"/>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7" name="Rectangle 26"/>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a:spLocks noChangeArrowheads="1"/>
          </p:cNvSpPr>
          <p:nvPr/>
        </p:nvSpPr>
        <p:spPr bwMode="auto">
          <a:xfrm>
            <a:off x="228600" y="1828800"/>
            <a:ext cx="4320413"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Supported Employment </a:t>
            </a:r>
            <a:endParaRPr lang="en-US" sz="3200" dirty="0">
              <a:solidFill>
                <a:prstClr val="black"/>
              </a:solidFill>
              <a:latin typeface="Calibri"/>
            </a:endParaRPr>
          </a:p>
        </p:txBody>
      </p:sp>
      <p:sp>
        <p:nvSpPr>
          <p:cNvPr id="22" name="Rectangle 21"/>
          <p:cNvSpPr/>
          <p:nvPr/>
        </p:nvSpPr>
        <p:spPr>
          <a:xfrm>
            <a:off x="533400" y="2819400"/>
            <a:ext cx="7239000" cy="1200329"/>
          </a:xfrm>
          <a:prstGeom prst="rect">
            <a:avLst/>
          </a:prstGeom>
        </p:spPr>
        <p:txBody>
          <a:bodyPr wrap="square">
            <a:spAutoFit/>
          </a:bodyPr>
          <a:lstStyle/>
          <a:p>
            <a:pPr algn="l">
              <a:spcBef>
                <a:spcPct val="20000"/>
              </a:spcBef>
              <a:defRPr/>
            </a:pPr>
            <a:r>
              <a:rPr lang="en-US" sz="2400" kern="0" dirty="0">
                <a:solidFill>
                  <a:schemeClr val="tx1"/>
                </a:solidFill>
                <a:latin typeface="Calibri" pitchFamily="34" charset="0"/>
              </a:rPr>
              <a:t>Documentation is required in record that </a:t>
            </a:r>
            <a:r>
              <a:rPr lang="en-US" sz="2400" b="1" u="sng" kern="0" dirty="0">
                <a:solidFill>
                  <a:schemeClr val="tx1"/>
                </a:solidFill>
                <a:latin typeface="Calibri" pitchFamily="34" charset="0"/>
              </a:rPr>
              <a:t>DARS</a:t>
            </a:r>
            <a:r>
              <a:rPr lang="en-US" sz="2400" kern="0" dirty="0">
                <a:solidFill>
                  <a:schemeClr val="tx1"/>
                </a:solidFill>
                <a:latin typeface="Calibri" pitchFamily="34" charset="0"/>
              </a:rPr>
              <a:t> (and </a:t>
            </a:r>
            <a:r>
              <a:rPr lang="en-US" sz="2400" b="1" u="sng" kern="0" dirty="0">
                <a:solidFill>
                  <a:schemeClr val="tx1"/>
                </a:solidFill>
                <a:latin typeface="Calibri" pitchFamily="34" charset="0"/>
              </a:rPr>
              <a:t>special education</a:t>
            </a:r>
            <a:r>
              <a:rPr lang="en-US" sz="2400" b="1" kern="0" dirty="0">
                <a:solidFill>
                  <a:schemeClr val="tx1"/>
                </a:solidFill>
                <a:latin typeface="Calibri" pitchFamily="34" charset="0"/>
              </a:rPr>
              <a:t> </a:t>
            </a:r>
            <a:r>
              <a:rPr lang="en-US" sz="2400" kern="0" dirty="0">
                <a:solidFill>
                  <a:schemeClr val="tx1"/>
                </a:solidFill>
                <a:latin typeface="Calibri" pitchFamily="34" charset="0"/>
              </a:rPr>
              <a:t>for school age children) won’t pay for these services.</a:t>
            </a:r>
          </a:p>
        </p:txBody>
      </p:sp>
      <p:pic>
        <p:nvPicPr>
          <p:cNvPr id="23" name="Picture 2"/>
          <p:cNvPicPr>
            <a:picLocks noChangeAspect="1" noChangeArrowheads="1"/>
          </p:cNvPicPr>
          <p:nvPr/>
        </p:nvPicPr>
        <p:blipFill>
          <a:blip r:embed="rId3" cstate="print"/>
          <a:srcRect/>
          <a:stretch>
            <a:fillRect/>
          </a:stretch>
        </p:blipFill>
        <p:spPr bwMode="auto">
          <a:xfrm>
            <a:off x="7010400" y="3962400"/>
            <a:ext cx="1650024" cy="1208467"/>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23"/>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524000" y="2743200"/>
            <a:ext cx="6781800" cy="4093428"/>
          </a:xfrm>
          <a:prstGeom prst="rect">
            <a:avLst/>
          </a:prstGeom>
        </p:spPr>
        <p:txBody>
          <a:bodyPr wrap="square">
            <a:spAutoFit/>
          </a:bodyPr>
          <a:lstStyle/>
          <a:p>
            <a:pPr algn="l">
              <a:buClr>
                <a:srgbClr val="92D050"/>
              </a:buClr>
              <a:buFont typeface="Wingdings" pitchFamily="2" charset="2"/>
              <a:buChar char="ü"/>
            </a:pPr>
            <a:r>
              <a:rPr lang="en-US" sz="2000" dirty="0">
                <a:solidFill>
                  <a:schemeClr val="tx1"/>
                </a:solidFill>
                <a:latin typeface="Calibri" pitchFamily="34" charset="0"/>
              </a:rPr>
              <a:t> Job-related discovery or assessment</a:t>
            </a:r>
          </a:p>
          <a:p>
            <a:pPr algn="l">
              <a:buClr>
                <a:srgbClr val="92D050"/>
              </a:buClr>
              <a:buFont typeface="Wingdings" pitchFamily="2" charset="2"/>
              <a:buChar char="ü"/>
            </a:pPr>
            <a:r>
              <a:rPr lang="en-US" sz="2000" dirty="0">
                <a:solidFill>
                  <a:schemeClr val="tx1"/>
                </a:solidFill>
                <a:latin typeface="Calibri" pitchFamily="34" charset="0"/>
              </a:rPr>
              <a:t> Person-centered employment planning</a:t>
            </a:r>
          </a:p>
          <a:p>
            <a:pPr algn="l">
              <a:buClr>
                <a:srgbClr val="92D050"/>
              </a:buClr>
              <a:buFont typeface="Wingdings" pitchFamily="2" charset="2"/>
              <a:buChar char="ü"/>
            </a:pPr>
            <a:r>
              <a:rPr lang="en-US" sz="2000" dirty="0">
                <a:solidFill>
                  <a:schemeClr val="tx1"/>
                </a:solidFill>
                <a:latin typeface="Calibri" pitchFamily="34" charset="0"/>
              </a:rPr>
              <a:t> Job development</a:t>
            </a:r>
          </a:p>
          <a:p>
            <a:pPr algn="l">
              <a:buClr>
                <a:srgbClr val="92D050"/>
              </a:buClr>
              <a:buFont typeface="Wingdings" pitchFamily="2" charset="2"/>
              <a:buChar char="ü"/>
            </a:pPr>
            <a:r>
              <a:rPr lang="en-US" sz="2000" dirty="0">
                <a:solidFill>
                  <a:schemeClr val="tx1"/>
                </a:solidFill>
                <a:latin typeface="Calibri" pitchFamily="34" charset="0"/>
              </a:rPr>
              <a:t> Negotiation with prospective employers</a:t>
            </a:r>
          </a:p>
          <a:p>
            <a:pPr algn="l">
              <a:buClr>
                <a:srgbClr val="92D050"/>
              </a:buClr>
              <a:buFont typeface="Wingdings" pitchFamily="2" charset="2"/>
              <a:buChar char="ü"/>
            </a:pPr>
            <a:r>
              <a:rPr lang="en-US" sz="2000" dirty="0">
                <a:solidFill>
                  <a:schemeClr val="tx1"/>
                </a:solidFill>
                <a:latin typeface="Calibri" pitchFamily="34" charset="0"/>
              </a:rPr>
              <a:t> On-the-job training, evaluation and support</a:t>
            </a:r>
          </a:p>
          <a:p>
            <a:pPr algn="l">
              <a:buClr>
                <a:srgbClr val="92D050"/>
              </a:buClr>
              <a:buFont typeface="Wingdings" pitchFamily="2" charset="2"/>
              <a:buChar char="ü"/>
            </a:pPr>
            <a:r>
              <a:rPr lang="en-US" sz="2000" dirty="0">
                <a:solidFill>
                  <a:schemeClr val="tx1"/>
                </a:solidFill>
                <a:latin typeface="Calibri" pitchFamily="34" charset="0"/>
              </a:rPr>
              <a:t> Developing work-related skills</a:t>
            </a:r>
          </a:p>
          <a:p>
            <a:pPr algn="l">
              <a:buClr>
                <a:srgbClr val="92D050"/>
              </a:buClr>
              <a:buFont typeface="Wingdings" pitchFamily="2" charset="2"/>
              <a:buChar char="ü"/>
            </a:pPr>
            <a:r>
              <a:rPr lang="en-US" sz="2000" dirty="0">
                <a:solidFill>
                  <a:schemeClr val="tx1"/>
                </a:solidFill>
                <a:latin typeface="Calibri" pitchFamily="34" charset="0"/>
              </a:rPr>
              <a:t> Coverage for transportation when necessary</a:t>
            </a:r>
          </a:p>
          <a:p>
            <a:pPr algn="l">
              <a:buClr>
                <a:srgbClr val="92D050"/>
              </a:buClr>
              <a:buFont typeface="Wingdings" pitchFamily="2" charset="2"/>
              <a:buChar char="ü"/>
            </a:pPr>
            <a:endParaRPr lang="en-US" sz="2000" dirty="0">
              <a:solidFill>
                <a:schemeClr val="tx1"/>
              </a:solidFill>
              <a:latin typeface="Calibri" pitchFamily="34" charset="0"/>
            </a:endParaRPr>
          </a:p>
          <a:p>
            <a:pPr algn="l">
              <a:buClr>
                <a:srgbClr val="92D050"/>
              </a:buClr>
              <a:buFont typeface="Wingdings" pitchFamily="2" charset="2"/>
              <a:buChar char="ü"/>
            </a:pPr>
            <a:endParaRPr lang="en-US" sz="2000" dirty="0">
              <a:solidFill>
                <a:schemeClr val="tx1"/>
              </a:solidFill>
              <a:latin typeface="Calibri" pitchFamily="34" charset="0"/>
            </a:endParaRPr>
          </a:p>
        </p:txBody>
      </p:sp>
      <p:sp>
        <p:nvSpPr>
          <p:cNvPr id="29" name="Rectangle 4"/>
          <p:cNvSpPr>
            <a:spLocks noChangeArrowheads="1"/>
          </p:cNvSpPr>
          <p:nvPr/>
        </p:nvSpPr>
        <p:spPr bwMode="auto">
          <a:xfrm>
            <a:off x="228600" y="1447800"/>
            <a:ext cx="4320413" cy="584775"/>
          </a:xfrm>
          <a:prstGeom prst="rect">
            <a:avLst/>
          </a:prstGeom>
          <a:noFill/>
          <a:ln w="9525">
            <a:noFill/>
            <a:miter lim="800000"/>
            <a:headEnd/>
            <a:tailEnd/>
          </a:ln>
        </p:spPr>
        <p:txBody>
          <a:bodyPr wrap="none">
            <a:spAutoFit/>
          </a:bodyPr>
          <a:lstStyle/>
          <a:p>
            <a:pPr algn="l" fontAlgn="auto">
              <a:spcBef>
                <a:spcPts val="0"/>
              </a:spcBef>
              <a:spcAft>
                <a:spcPts val="0"/>
              </a:spcAft>
            </a:pPr>
            <a:r>
              <a:rPr lang="en-US" sz="3200" b="1" u="sng" dirty="0">
                <a:solidFill>
                  <a:prstClr val="black"/>
                </a:solidFill>
                <a:latin typeface="Calibri" pitchFamily="34" charset="0"/>
              </a:rPr>
              <a:t>Supported Employment </a:t>
            </a:r>
            <a:endParaRPr lang="en-US" sz="3200" dirty="0">
              <a:solidFill>
                <a:prstClr val="black"/>
              </a:solidFill>
              <a:latin typeface="Calibri"/>
            </a:endParaRPr>
          </a:p>
        </p:txBody>
      </p:sp>
      <p:sp>
        <p:nvSpPr>
          <p:cNvPr id="39" name="Rectangle 38"/>
          <p:cNvSpPr/>
          <p:nvPr/>
        </p:nvSpPr>
        <p:spPr>
          <a:xfrm>
            <a:off x="914400" y="2209800"/>
            <a:ext cx="6858000" cy="400110"/>
          </a:xfrm>
          <a:prstGeom prst="rect">
            <a:avLst/>
          </a:prstGeom>
        </p:spPr>
        <p:txBody>
          <a:bodyPr wrap="square">
            <a:spAutoFit/>
          </a:bodyPr>
          <a:lstStyle/>
          <a:p>
            <a:pPr lvl="0" algn="l">
              <a:spcBef>
                <a:spcPct val="0"/>
              </a:spcBef>
            </a:pPr>
            <a:r>
              <a:rPr lang="en-US" sz="2000" b="1" dirty="0">
                <a:solidFill>
                  <a:srgbClr val="000000"/>
                </a:solidFill>
                <a:latin typeface="Calibri" pitchFamily="34" charset="0"/>
                <a:ea typeface="Times New Roman" pitchFamily="18" charset="0"/>
                <a:cs typeface="Times New Roman" pitchFamily="18" charset="0"/>
              </a:rPr>
              <a:t>The allowable activities include but are not limited to:</a:t>
            </a:r>
          </a:p>
        </p:txBody>
      </p:sp>
      <p:sp>
        <p:nvSpPr>
          <p:cNvPr id="23" name="Rectangle 22"/>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23"/>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1000"/>
                                        <p:tgtEl>
                                          <p:spTgt spid="30">
                                            <p:txEl>
                                              <p:pRg st="1" end="1"/>
                                            </p:txEl>
                                          </p:spTgt>
                                        </p:tgtEl>
                                      </p:cBhvr>
                                    </p:animEffect>
                                    <p:anim calcmode="lin" valueType="num">
                                      <p:cBhvr>
                                        <p:cTn id="13"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1000"/>
                                        <p:tgtEl>
                                          <p:spTgt spid="30">
                                            <p:txEl>
                                              <p:pRg st="2" end="2"/>
                                            </p:txEl>
                                          </p:spTgt>
                                        </p:tgtEl>
                                      </p:cBhvr>
                                    </p:animEffect>
                                    <p:anim calcmode="lin" valueType="num">
                                      <p:cBhvr>
                                        <p:cTn id="18"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1000"/>
                                        <p:tgtEl>
                                          <p:spTgt spid="30">
                                            <p:txEl>
                                              <p:pRg st="3" end="3"/>
                                            </p:txEl>
                                          </p:spTgt>
                                        </p:tgtEl>
                                      </p:cBhvr>
                                    </p:animEffect>
                                    <p:anim calcmode="lin" valueType="num">
                                      <p:cBhvr>
                                        <p:cTn id="23"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1000"/>
                                        <p:tgtEl>
                                          <p:spTgt spid="30">
                                            <p:txEl>
                                              <p:pRg st="4" end="4"/>
                                            </p:txEl>
                                          </p:spTgt>
                                        </p:tgtEl>
                                      </p:cBhvr>
                                    </p:animEffect>
                                    <p:anim calcmode="lin" valueType="num">
                                      <p:cBhvr>
                                        <p:cTn id="28"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1000"/>
                                        <p:tgtEl>
                                          <p:spTgt spid="30">
                                            <p:txEl>
                                              <p:pRg st="5" end="5"/>
                                            </p:txEl>
                                          </p:spTgt>
                                        </p:tgtEl>
                                      </p:cBhvr>
                                    </p:animEffect>
                                    <p:anim calcmode="lin" valueType="num">
                                      <p:cBhvr>
                                        <p:cTn id="33" dur="10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0">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0">
                                            <p:txEl>
                                              <p:pRg st="6" end="6"/>
                                            </p:txEl>
                                          </p:spTgt>
                                        </p:tgtEl>
                                        <p:attrNameLst>
                                          <p:attrName>style.visibility</p:attrName>
                                        </p:attrNameLst>
                                      </p:cBhvr>
                                      <p:to>
                                        <p:strVal val="visible"/>
                                      </p:to>
                                    </p:set>
                                    <p:animEffect transition="in" filter="fade">
                                      <p:cBhvr>
                                        <p:cTn id="37" dur="1000"/>
                                        <p:tgtEl>
                                          <p:spTgt spid="30">
                                            <p:txEl>
                                              <p:pRg st="6" end="6"/>
                                            </p:txEl>
                                          </p:spTgt>
                                        </p:tgtEl>
                                      </p:cBhvr>
                                    </p:animEffect>
                                    <p:anim calcmode="lin" valueType="num">
                                      <p:cBhvr>
                                        <p:cTn id="38" dur="10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disabled-people-at-work.jpg"/>
          <p:cNvPicPr>
            <a:picLocks noChangeAspect="1"/>
          </p:cNvPicPr>
          <p:nvPr/>
        </p:nvPicPr>
        <p:blipFill>
          <a:blip r:embed="rId3" cstate="print"/>
          <a:stretch>
            <a:fillRect/>
          </a:stretch>
        </p:blipFill>
        <p:spPr>
          <a:xfrm>
            <a:off x="4648200" y="4495800"/>
            <a:ext cx="1788576"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p:cNvSpPr/>
          <p:nvPr/>
        </p:nvSpPr>
        <p:spPr bwMode="auto">
          <a:xfrm>
            <a:off x="7086600" y="1752600"/>
            <a:ext cx="2057400" cy="2209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4"/>
          <p:cNvSpPr>
            <a:spLocks noChangeArrowheads="1"/>
          </p:cNvSpPr>
          <p:nvPr/>
        </p:nvSpPr>
        <p:spPr bwMode="auto">
          <a:xfrm>
            <a:off x="304800" y="1981200"/>
            <a:ext cx="5105400"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Workplace Assistance</a:t>
            </a:r>
            <a:endParaRPr lang="en-US" sz="3200" dirty="0">
              <a:solidFill>
                <a:prstClr val="black"/>
              </a:solidFill>
              <a:latin typeface="Calibri"/>
            </a:endParaRPr>
          </a:p>
        </p:txBody>
      </p:sp>
      <p:sp>
        <p:nvSpPr>
          <p:cNvPr id="25" name="Rectangle 24"/>
          <p:cNvSpPr/>
          <p:nvPr/>
        </p:nvSpPr>
        <p:spPr>
          <a:xfrm>
            <a:off x="304800" y="2590800"/>
            <a:ext cx="6781800" cy="1938992"/>
          </a:xfrm>
          <a:prstGeom prst="rect">
            <a:avLst/>
          </a:prstGeom>
        </p:spPr>
        <p:txBody>
          <a:bodyPr wrap="square">
            <a:spAutoFit/>
          </a:bodyPr>
          <a:lstStyle/>
          <a:p>
            <a:pPr algn="l"/>
            <a:r>
              <a:rPr lang="en-US" sz="2400" dirty="0">
                <a:solidFill>
                  <a:schemeClr val="tx1"/>
                </a:solidFill>
                <a:latin typeface="Calibri" pitchFamily="34" charset="0"/>
              </a:rPr>
              <a:t>Includes support to individuals who have </a:t>
            </a:r>
            <a:r>
              <a:rPr lang="en-US" sz="2400" u="sng" dirty="0">
                <a:solidFill>
                  <a:schemeClr val="tx1"/>
                </a:solidFill>
                <a:latin typeface="Calibri" pitchFamily="34" charset="0"/>
              </a:rPr>
              <a:t>completed job development and job placement training (or near completed) but require more than typical follow-along services</a:t>
            </a:r>
            <a:r>
              <a:rPr lang="en-US" sz="2400" dirty="0">
                <a:solidFill>
                  <a:schemeClr val="tx1"/>
                </a:solidFill>
                <a:latin typeface="Calibri" pitchFamily="34" charset="0"/>
              </a:rPr>
              <a:t> to maintain stabilization in their employment.  </a:t>
            </a:r>
          </a:p>
        </p:txBody>
      </p:sp>
      <p:sp>
        <p:nvSpPr>
          <p:cNvPr id="37" name="Rectangle 36"/>
          <p:cNvSpPr/>
          <p:nvPr/>
        </p:nvSpPr>
        <p:spPr bwMode="auto">
          <a:xfrm>
            <a:off x="7162800" y="22860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Family &amp;</a:t>
            </a:r>
            <a:r>
              <a:rPr kumimoji="0" lang="en-US" sz="1200" b="1" i="0" u="none" strike="noStrike" cap="none" normalizeH="0" dirty="0">
                <a:ln>
                  <a:noFill/>
                </a:ln>
                <a:solidFill>
                  <a:schemeClr val="tx1"/>
                </a:solidFill>
                <a:effectLst/>
                <a:latin typeface="Calibri" pitchFamily="34" charset="0"/>
              </a:rPr>
              <a:t> Individual</a:t>
            </a:r>
            <a:endParaRPr kumimoji="0" lang="en-US" sz="1200" b="1" i="0" u="none" strike="noStrike" cap="none" normalizeH="0" baseline="0" dirty="0">
              <a:ln>
                <a:noFill/>
              </a:ln>
              <a:solidFill>
                <a:schemeClr val="tx1"/>
              </a:solidFill>
              <a:effectLst/>
              <a:latin typeface="Calibri" pitchFamily="34" charset="0"/>
            </a:endParaRPr>
          </a:p>
        </p:txBody>
      </p:sp>
      <p:sp>
        <p:nvSpPr>
          <p:cNvPr id="41" name="Rectangle 40"/>
          <p:cNvSpPr/>
          <p:nvPr/>
        </p:nvSpPr>
        <p:spPr bwMode="auto">
          <a:xfrm>
            <a:off x="7162800" y="2667000"/>
            <a:ext cx="1828800" cy="304800"/>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200" b="1" i="0" u="none" strike="noStrike" cap="none" normalizeH="0" baseline="0" dirty="0">
                <a:ln>
                  <a:noFill/>
                </a:ln>
                <a:solidFill>
                  <a:schemeClr val="tx1"/>
                </a:solidFill>
                <a:effectLst/>
                <a:latin typeface="Calibri" pitchFamily="34" charset="0"/>
              </a:rPr>
              <a:t>Community Living</a:t>
            </a:r>
          </a:p>
        </p:txBody>
      </p:sp>
      <p:sp>
        <p:nvSpPr>
          <p:cNvPr id="43" name="Rectangle 42"/>
          <p:cNvSpPr/>
          <p:nvPr/>
        </p:nvSpPr>
        <p:spPr bwMode="auto">
          <a:xfrm>
            <a:off x="7162800" y="3505200"/>
            <a:ext cx="1828800" cy="3048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rPr>
              <a:t>Up to 40 hours/week</a:t>
            </a:r>
          </a:p>
        </p:txBody>
      </p:sp>
      <p:sp>
        <p:nvSpPr>
          <p:cNvPr id="44" name="TextBox 43"/>
          <p:cNvSpPr txBox="1"/>
          <p:nvPr/>
        </p:nvSpPr>
        <p:spPr>
          <a:xfrm>
            <a:off x="7162800" y="1828800"/>
            <a:ext cx="1981200" cy="338554"/>
          </a:xfrm>
          <a:prstGeom prst="rect">
            <a:avLst/>
          </a:prstGeom>
          <a:solidFill>
            <a:schemeClr val="bg1">
              <a:lumMod val="50000"/>
            </a:schemeClr>
          </a:solidFill>
          <a:scene3d>
            <a:camera prst="orthographicFront"/>
            <a:lightRig rig="threePt" dir="t"/>
          </a:scene3d>
          <a:sp3d>
            <a:bevelT/>
          </a:sp3d>
        </p:spPr>
        <p:txBody>
          <a:bodyPr wrap="square" rtlCol="0">
            <a:spAutoFit/>
          </a:bodyPr>
          <a:lstStyle/>
          <a:p>
            <a:r>
              <a:rPr lang="en-US" sz="1600" b="1" dirty="0">
                <a:latin typeface="Calibri" pitchFamily="34" charset="0"/>
              </a:rPr>
              <a:t>Applicable waivers</a:t>
            </a:r>
            <a:endParaRPr lang="en-US" b="1" dirty="0">
              <a:latin typeface="Calibri" pitchFamily="34" charset="0"/>
            </a:endParaRPr>
          </a:p>
        </p:txBody>
      </p:sp>
      <p:sp>
        <p:nvSpPr>
          <p:cNvPr id="47" name="Rectangle 46"/>
          <p:cNvSpPr/>
          <p:nvPr/>
        </p:nvSpPr>
        <p:spPr bwMode="auto">
          <a:xfrm>
            <a:off x="7162800" y="3048000"/>
            <a:ext cx="685800" cy="381000"/>
          </a:xfrm>
          <a:prstGeom prst="rect">
            <a:avLst/>
          </a:prstGeom>
          <a:solidFill>
            <a:schemeClr val="bg1">
              <a:lumMod val="50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600" b="1" i="0" u="none" strike="noStrike" cap="none" normalizeH="0" baseline="0" dirty="0">
                <a:ln>
                  <a:noFill/>
                </a:ln>
                <a:solidFill>
                  <a:schemeClr val="bg1"/>
                </a:solidFill>
                <a:effectLst/>
                <a:latin typeface="Calibri" pitchFamily="34" charset="0"/>
              </a:rPr>
              <a:t>Unit</a:t>
            </a:r>
          </a:p>
        </p:txBody>
      </p:sp>
      <p:sp>
        <p:nvSpPr>
          <p:cNvPr id="48" name="Rectangle 47"/>
          <p:cNvSpPr/>
          <p:nvPr/>
        </p:nvSpPr>
        <p:spPr bwMode="auto">
          <a:xfrm>
            <a:off x="7848600" y="3048000"/>
            <a:ext cx="1143000" cy="381000"/>
          </a:xfrm>
          <a:prstGeom prst="rect">
            <a:avLst/>
          </a:prstGeom>
          <a:solidFill>
            <a:schemeClr val="bg1"/>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dirty="0">
                <a:ln>
                  <a:noFill/>
                </a:ln>
                <a:solidFill>
                  <a:sysClr val="windowText" lastClr="000000"/>
                </a:solidFill>
                <a:effectLst/>
                <a:latin typeface="Calibri" pitchFamily="34" charset="0"/>
              </a:rPr>
              <a:t>1 hour</a:t>
            </a:r>
          </a:p>
        </p:txBody>
      </p:sp>
      <p:sp>
        <p:nvSpPr>
          <p:cNvPr id="45" name="Rectangle 44"/>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46" name="Rectangle 45"/>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
        <p:nvSpPr>
          <p:cNvPr id="49" name="Rectangle 48"/>
          <p:cNvSpPr/>
          <p:nvPr/>
        </p:nvSpPr>
        <p:spPr bwMode="auto">
          <a:xfrm rot="20915557">
            <a:off x="4369488" y="1710968"/>
            <a:ext cx="1936293" cy="457200"/>
          </a:xfrm>
          <a:prstGeom prst="rect">
            <a:avLst/>
          </a:prstGeom>
          <a:solidFill>
            <a:srgbClr val="FFC0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50" name="TextBox 49"/>
          <p:cNvSpPr txBox="1"/>
          <p:nvPr/>
        </p:nvSpPr>
        <p:spPr>
          <a:xfrm rot="20854013">
            <a:off x="4284938" y="1751872"/>
            <a:ext cx="2160377" cy="400110"/>
          </a:xfrm>
          <a:prstGeom prst="rect">
            <a:avLst/>
          </a:prstGeom>
          <a:noFill/>
        </p:spPr>
        <p:txBody>
          <a:bodyPr wrap="square" rtlCol="0">
            <a:spAutoFit/>
          </a:bodyPr>
          <a:lstStyle/>
          <a:p>
            <a:pPr>
              <a:spcBef>
                <a:spcPts val="0"/>
              </a:spcBef>
            </a:pPr>
            <a:r>
              <a:rPr lang="en-US" sz="2000" b="1" dirty="0">
                <a:solidFill>
                  <a:schemeClr val="tx1"/>
                </a:solidFill>
                <a:latin typeface="Calibri" pitchFamily="34" charset="0"/>
              </a:rPr>
              <a:t>New Service!</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57200" y="2286000"/>
            <a:ext cx="8382000" cy="2492990"/>
          </a:xfrm>
          <a:prstGeom prst="rect">
            <a:avLst/>
          </a:prstGeom>
        </p:spPr>
        <p:txBody>
          <a:bodyPr wrap="square">
            <a:spAutoFit/>
          </a:bodyPr>
          <a:lstStyle/>
          <a:p>
            <a:pPr algn="l">
              <a:buClr>
                <a:srgbClr val="00B050"/>
              </a:buClr>
              <a:buFont typeface="Wingdings" pitchFamily="2" charset="2"/>
              <a:buChar char="ü"/>
            </a:pPr>
            <a:r>
              <a:rPr lang="en-US" sz="2400" dirty="0">
                <a:solidFill>
                  <a:schemeClr val="tx1"/>
                </a:solidFill>
                <a:latin typeface="Calibri" pitchFamily="34" charset="0"/>
              </a:rPr>
              <a:t>Are supplemental to job coach services.</a:t>
            </a:r>
          </a:p>
          <a:p>
            <a:pPr marL="292100" indent="-292100" algn="l">
              <a:buClr>
                <a:srgbClr val="00B050"/>
              </a:buClr>
              <a:buFont typeface="Wingdings" pitchFamily="2" charset="2"/>
              <a:buChar char="ü"/>
            </a:pPr>
            <a:r>
              <a:rPr lang="en-US" sz="2400" dirty="0">
                <a:solidFill>
                  <a:schemeClr val="tx1"/>
                </a:solidFill>
                <a:latin typeface="Calibri" pitchFamily="34" charset="0"/>
              </a:rPr>
              <a:t>Provides skill-building related to behavior, health, time management or other skills needed for successful employment. </a:t>
            </a:r>
          </a:p>
          <a:p>
            <a:pPr algn="l">
              <a:buClr>
                <a:srgbClr val="00B050"/>
              </a:buClr>
              <a:buFont typeface="Wingdings" pitchFamily="2" charset="2"/>
              <a:buChar char="ü"/>
            </a:pPr>
            <a:r>
              <a:rPr lang="en-US" sz="2400" dirty="0">
                <a:solidFill>
                  <a:schemeClr val="tx1"/>
                </a:solidFill>
                <a:latin typeface="Calibri" pitchFamily="34" charset="0"/>
              </a:rPr>
              <a:t>Can </a:t>
            </a:r>
            <a:r>
              <a:rPr lang="en-US" sz="2400" i="1" dirty="0">
                <a:solidFill>
                  <a:schemeClr val="tx1"/>
                </a:solidFill>
                <a:latin typeface="Calibri" pitchFamily="34" charset="0"/>
              </a:rPr>
              <a:t>include</a:t>
            </a:r>
            <a:r>
              <a:rPr lang="en-US" sz="2400" dirty="0">
                <a:solidFill>
                  <a:schemeClr val="tx1"/>
                </a:solidFill>
                <a:latin typeface="Calibri" pitchFamily="34" charset="0"/>
              </a:rPr>
              <a:t> support with personal care.</a:t>
            </a:r>
          </a:p>
          <a:p>
            <a:pPr algn="l">
              <a:buClr>
                <a:srgbClr val="00B050"/>
              </a:buClr>
              <a:buFont typeface="Wingdings" pitchFamily="2" charset="2"/>
              <a:buChar char="ü"/>
            </a:pPr>
            <a:r>
              <a:rPr lang="en-US" sz="2400" dirty="0">
                <a:solidFill>
                  <a:schemeClr val="tx1"/>
                </a:solidFill>
                <a:latin typeface="Calibri" pitchFamily="34" charset="0"/>
              </a:rPr>
              <a:t> Provided at a 1:1 ratio.</a:t>
            </a:r>
          </a:p>
        </p:txBody>
      </p:sp>
      <p:sp>
        <p:nvSpPr>
          <p:cNvPr id="26" name="Rectangle 4"/>
          <p:cNvSpPr>
            <a:spLocks noChangeArrowheads="1"/>
          </p:cNvSpPr>
          <p:nvPr/>
        </p:nvSpPr>
        <p:spPr bwMode="auto">
          <a:xfrm>
            <a:off x="304800" y="1600200"/>
            <a:ext cx="4343399"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Workplace Assistance</a:t>
            </a:r>
            <a:endParaRPr lang="en-US" sz="3200" dirty="0">
              <a:solidFill>
                <a:prstClr val="black"/>
              </a:solidFill>
              <a:latin typeface="Calibri"/>
            </a:endParaRPr>
          </a:p>
        </p:txBody>
      </p:sp>
      <p:sp>
        <p:nvSpPr>
          <p:cNvPr id="23" name="Rectangle 22"/>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23"/>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a:spLocks noChangeArrowheads="1"/>
          </p:cNvSpPr>
          <p:nvPr/>
        </p:nvSpPr>
        <p:spPr bwMode="auto">
          <a:xfrm>
            <a:off x="304800" y="1600200"/>
            <a:ext cx="4343399" cy="584775"/>
          </a:xfrm>
          <a:prstGeom prst="rect">
            <a:avLst/>
          </a:prstGeom>
          <a:noFill/>
          <a:ln w="9525">
            <a:noFill/>
            <a:miter lim="800000"/>
            <a:headEnd/>
            <a:tailEnd/>
          </a:ln>
        </p:spPr>
        <p:txBody>
          <a:bodyPr wrap="square">
            <a:spAutoFit/>
          </a:bodyPr>
          <a:lstStyle/>
          <a:p>
            <a:pPr algn="l" fontAlgn="auto">
              <a:spcBef>
                <a:spcPts val="0"/>
              </a:spcBef>
              <a:spcAft>
                <a:spcPts val="0"/>
              </a:spcAft>
            </a:pPr>
            <a:r>
              <a:rPr lang="en-US" sz="3200" b="1" u="sng" dirty="0">
                <a:solidFill>
                  <a:prstClr val="black"/>
                </a:solidFill>
                <a:latin typeface="Calibri" pitchFamily="34" charset="0"/>
              </a:rPr>
              <a:t>Workplace Assistance</a:t>
            </a:r>
            <a:endParaRPr lang="en-US" sz="3200" dirty="0">
              <a:solidFill>
                <a:prstClr val="black"/>
              </a:solidFill>
              <a:latin typeface="Calibri"/>
            </a:endParaRPr>
          </a:p>
        </p:txBody>
      </p:sp>
      <p:sp>
        <p:nvSpPr>
          <p:cNvPr id="27" name="TextBox 26"/>
          <p:cNvSpPr txBox="1"/>
          <p:nvPr/>
        </p:nvSpPr>
        <p:spPr>
          <a:xfrm>
            <a:off x="304800" y="2209800"/>
            <a:ext cx="8305800" cy="830997"/>
          </a:xfrm>
          <a:prstGeom prst="rect">
            <a:avLst/>
          </a:prstGeom>
          <a:noFill/>
        </p:spPr>
        <p:txBody>
          <a:bodyPr wrap="square" rtlCol="0">
            <a:spAutoFit/>
          </a:bodyPr>
          <a:lstStyle/>
          <a:p>
            <a:pPr algn="l"/>
            <a:r>
              <a:rPr lang="en-US" sz="2400" dirty="0">
                <a:solidFill>
                  <a:schemeClr val="tx1"/>
                </a:solidFill>
                <a:latin typeface="Calibri" pitchFamily="34" charset="0"/>
              </a:rPr>
              <a:t>In order for an activity to qualify, it must include </a:t>
            </a:r>
            <a:r>
              <a:rPr lang="en-US" sz="2400" u="sng" dirty="0">
                <a:solidFill>
                  <a:schemeClr val="tx1"/>
                </a:solidFill>
                <a:latin typeface="Calibri" pitchFamily="34" charset="0"/>
              </a:rPr>
              <a:t>all</a:t>
            </a:r>
            <a:r>
              <a:rPr lang="en-US" sz="2400" dirty="0">
                <a:solidFill>
                  <a:schemeClr val="tx1"/>
                </a:solidFill>
                <a:latin typeface="Calibri" pitchFamily="34" charset="0"/>
              </a:rPr>
              <a:t> of the following:</a:t>
            </a:r>
            <a:endParaRPr lang="en-US" sz="2400" dirty="0">
              <a:latin typeface="Calibri" pitchFamily="34" charset="0"/>
            </a:endParaRPr>
          </a:p>
        </p:txBody>
      </p:sp>
      <p:sp>
        <p:nvSpPr>
          <p:cNvPr id="29" name="Rectangle 28"/>
          <p:cNvSpPr/>
          <p:nvPr/>
        </p:nvSpPr>
        <p:spPr>
          <a:xfrm>
            <a:off x="457200" y="3276600"/>
            <a:ext cx="8686800" cy="1277273"/>
          </a:xfrm>
          <a:prstGeom prst="rect">
            <a:avLst/>
          </a:prstGeom>
        </p:spPr>
        <p:txBody>
          <a:bodyPr wrap="square">
            <a:spAutoFit/>
          </a:bodyPr>
          <a:lstStyle/>
          <a:p>
            <a:pPr algn="l">
              <a:spcBef>
                <a:spcPts val="0"/>
              </a:spcBef>
              <a:buClr>
                <a:srgbClr val="00B050"/>
              </a:buClr>
              <a:buFont typeface="Wingdings" pitchFamily="2" charset="2"/>
              <a:buChar char="ü"/>
            </a:pPr>
            <a:r>
              <a:rPr lang="en-US" sz="2000" dirty="0">
                <a:solidFill>
                  <a:schemeClr val="tx1"/>
                </a:solidFill>
                <a:latin typeface="Calibri" pitchFamily="34" charset="0"/>
              </a:rPr>
              <a:t> Not be work skill training normally provided by a job coach</a:t>
            </a:r>
            <a:endParaRPr lang="en-US" sz="2000" strike="sngStrike" dirty="0">
              <a:solidFill>
                <a:srgbClr val="FF0000"/>
              </a:solidFill>
              <a:latin typeface="Calibri" pitchFamily="34" charset="0"/>
            </a:endParaRPr>
          </a:p>
          <a:p>
            <a:pPr algn="l">
              <a:spcBef>
                <a:spcPts val="0"/>
              </a:spcBef>
              <a:buClr>
                <a:srgbClr val="00B050"/>
              </a:buClr>
              <a:buFont typeface="Wingdings" pitchFamily="2" charset="2"/>
              <a:buChar char="ü"/>
            </a:pPr>
            <a:endParaRPr lang="en-US" sz="900" dirty="0">
              <a:solidFill>
                <a:schemeClr val="tx1"/>
              </a:solidFill>
              <a:latin typeface="Calibri" pitchFamily="34" charset="0"/>
            </a:endParaRPr>
          </a:p>
          <a:p>
            <a:pPr algn="l">
              <a:spcBef>
                <a:spcPts val="0"/>
              </a:spcBef>
              <a:buClr>
                <a:srgbClr val="00B050"/>
              </a:buClr>
              <a:buFont typeface="Wingdings" pitchFamily="2" charset="2"/>
              <a:buChar char="ü"/>
            </a:pPr>
            <a:r>
              <a:rPr lang="en-US" sz="2000" dirty="0">
                <a:solidFill>
                  <a:schemeClr val="tx1"/>
                </a:solidFill>
                <a:latin typeface="Calibri" pitchFamily="34" charset="0"/>
              </a:rPr>
              <a:t> Be delivered in the natural setting (where and when they are needed)</a:t>
            </a:r>
            <a:endParaRPr lang="en-US" sz="2000" strike="sngStrike" dirty="0">
              <a:solidFill>
                <a:srgbClr val="FF0000"/>
              </a:solidFill>
              <a:latin typeface="Calibri" pitchFamily="34" charset="0"/>
            </a:endParaRPr>
          </a:p>
          <a:p>
            <a:pPr algn="l">
              <a:spcBef>
                <a:spcPts val="0"/>
              </a:spcBef>
              <a:buClr>
                <a:srgbClr val="00B050"/>
              </a:buClr>
              <a:buFont typeface="Wingdings" pitchFamily="2" charset="2"/>
              <a:buChar char="ü"/>
            </a:pPr>
            <a:endParaRPr lang="en-US" sz="800" dirty="0">
              <a:solidFill>
                <a:schemeClr val="tx1"/>
              </a:solidFill>
              <a:latin typeface="Calibri" pitchFamily="34" charset="0"/>
            </a:endParaRPr>
          </a:p>
          <a:p>
            <a:pPr algn="l">
              <a:spcBef>
                <a:spcPts val="0"/>
              </a:spcBef>
              <a:buClr>
                <a:srgbClr val="00B050"/>
              </a:buClr>
              <a:buFont typeface="Wingdings" pitchFamily="2" charset="2"/>
              <a:buChar char="ü"/>
            </a:pPr>
            <a:r>
              <a:rPr lang="en-US" sz="2000" dirty="0">
                <a:solidFill>
                  <a:schemeClr val="tx1"/>
                </a:solidFill>
                <a:latin typeface="Calibri" pitchFamily="34" charset="0"/>
              </a:rPr>
              <a:t> Facilitate the maintenance of and inclusion in an employment situation</a:t>
            </a:r>
            <a:endParaRPr lang="en-US" sz="2000" strike="sngStrike" dirty="0">
              <a:solidFill>
                <a:srgbClr val="FF0000"/>
              </a:solidFill>
              <a:latin typeface="Calibri" pitchFamily="34" charset="0"/>
            </a:endParaRPr>
          </a:p>
        </p:txBody>
      </p:sp>
      <p:sp>
        <p:nvSpPr>
          <p:cNvPr id="23" name="Rectangle 22"/>
          <p:cNvSpPr/>
          <p:nvPr/>
        </p:nvSpPr>
        <p:spPr bwMode="auto">
          <a:xfrm>
            <a:off x="0" y="6553200"/>
            <a:ext cx="7772400" cy="304800"/>
          </a:xfrm>
          <a:prstGeom prst="rect">
            <a:avLst/>
          </a:prstGeom>
          <a:solidFill>
            <a:srgbClr val="CCFF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3800" b="0" i="0" u="none" strike="noStrike" cap="none" normalizeH="0" baseline="0">
              <a:ln>
                <a:noFill/>
              </a:ln>
              <a:solidFill>
                <a:schemeClr val="bg1"/>
              </a:solidFill>
              <a:effectLst/>
              <a:latin typeface="Arial" charset="0"/>
            </a:endParaRPr>
          </a:p>
        </p:txBody>
      </p:sp>
      <p:sp>
        <p:nvSpPr>
          <p:cNvPr id="24" name="Rectangle 23"/>
          <p:cNvSpPr/>
          <p:nvPr/>
        </p:nvSpPr>
        <p:spPr>
          <a:xfrm>
            <a:off x="2590800" y="457200"/>
            <a:ext cx="6383479" cy="707886"/>
          </a:xfrm>
          <a:prstGeom prst="rect">
            <a:avLst/>
          </a:prstGeom>
        </p:spPr>
        <p:txBody>
          <a:bodyPr wrap="none">
            <a:spAutoFit/>
          </a:bodyPr>
          <a:lstStyle/>
          <a:p>
            <a:r>
              <a:rPr lang="en-US" sz="4000" dirty="0">
                <a:latin typeface="Calibri" pitchFamily="34" charset="0"/>
              </a:rPr>
              <a:t>Employment and Day Options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B2D7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B2D78"/>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3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42430</TotalTime>
  <Words>15574</Words>
  <Application>Microsoft Office PowerPoint</Application>
  <PresentationFormat>On-screen Show (4:3)</PresentationFormat>
  <Paragraphs>2298</Paragraphs>
  <Slides>190</Slides>
  <Notes>190</Notes>
  <HiddenSlides>0</HiddenSlides>
  <MMClips>0</MMClips>
  <ScaleCrop>false</ScaleCrop>
  <HeadingPairs>
    <vt:vector size="4" baseType="variant">
      <vt:variant>
        <vt:lpstr>Theme</vt:lpstr>
      </vt:variant>
      <vt:variant>
        <vt:i4>2</vt:i4>
      </vt:variant>
      <vt:variant>
        <vt:lpstr>Slide Titles</vt:lpstr>
      </vt:variant>
      <vt:variant>
        <vt:i4>190</vt:i4>
      </vt:variant>
    </vt:vector>
  </HeadingPairs>
  <TitlesOfParts>
    <vt:vector size="192" baseType="lpstr">
      <vt:lpstr>Default Design</vt:lpstr>
      <vt:lpstr>Office Theme</vt:lpstr>
      <vt:lpstr>Slide 1</vt:lpstr>
      <vt:lpstr>Slide 2</vt:lpstr>
      <vt:lpstr>My Life, My Community</vt:lpstr>
      <vt:lpstr>My Life, My Community</vt:lpstr>
      <vt:lpstr>My Life, My Community</vt:lpstr>
      <vt:lpstr>My Life, My Community</vt:lpstr>
      <vt:lpstr>My Life, My Community</vt:lpstr>
      <vt:lpstr>My Life, My Community</vt:lpstr>
      <vt:lpstr>My Life, My Community</vt:lpstr>
      <vt:lpstr>My Life, My Community</vt:lpstr>
      <vt:lpstr>My Life, My Community</vt:lpstr>
      <vt:lpstr>My Life, My Community</vt:lpstr>
      <vt:lpstr>DD Community Based System </vt:lpstr>
      <vt:lpstr>Proposed Integrated DD  Waiver Redesign</vt:lpstr>
      <vt:lpstr>My Life, My Community</vt:lpstr>
      <vt:lpstr>Slide 16</vt:lpstr>
      <vt:lpstr>VIDES</vt:lpstr>
      <vt:lpstr>VIDES</vt:lpstr>
      <vt:lpstr>VIDES</vt:lpstr>
      <vt:lpstr>Combined Statewide Waiver Wait List  </vt:lpstr>
      <vt:lpstr>Statewide Waiver Wait List</vt:lpstr>
      <vt:lpstr>Statewide Waiver Wait List</vt:lpstr>
      <vt:lpstr>Streamlined, Needs-Based Access</vt:lpstr>
      <vt:lpstr>Statewide Waiver Wait List</vt:lpstr>
      <vt:lpstr>Slide 25</vt:lpstr>
      <vt:lpstr>Slide 26</vt:lpstr>
      <vt:lpstr>Slide 27</vt:lpstr>
      <vt:lpstr>Slide 28</vt:lpstr>
      <vt:lpstr>Slide 29</vt:lpstr>
      <vt:lpstr>Slide 30</vt:lpstr>
      <vt:lpstr>Slide 31</vt:lpstr>
      <vt:lpstr>Slide 32</vt:lpstr>
      <vt:lpstr>DD Waivers’ Eligibility Factors</vt:lpstr>
      <vt:lpstr>Eligibility</vt:lpstr>
      <vt:lpstr>Eligibility</vt:lpstr>
      <vt:lpstr>Eligibility</vt:lpstr>
      <vt:lpstr>Eligibility</vt:lpstr>
      <vt:lpstr>Slot Assignments</vt:lpstr>
      <vt:lpstr>Allocation of fewer than 40 slots </vt:lpstr>
      <vt:lpstr>Slide 40</vt:lpstr>
      <vt:lpstr>Slide 41</vt:lpstr>
      <vt:lpstr>Reserve/Emergency Slots</vt:lpstr>
      <vt:lpstr>Reserve/Emergency Slots</vt:lpstr>
      <vt:lpstr>Slide 44</vt:lpstr>
      <vt:lpstr>Slide 45</vt:lpstr>
      <vt:lpstr>Slide 46</vt:lpstr>
      <vt:lpstr>Slide 47</vt:lpstr>
      <vt:lpstr>Slide 48</vt:lpstr>
      <vt:lpstr>Slide 49</vt:lpstr>
      <vt:lpstr>Slide 50</vt:lpstr>
      <vt:lpstr>Slide 51</vt:lpstr>
      <vt:lpstr> New Tenant Protections  in Residential Settings</vt:lpstr>
      <vt:lpstr> New Tenant Protections  in Residential Settings</vt:lpstr>
      <vt:lpstr>New Tenant Protections  in Residential Settings</vt:lpstr>
      <vt:lpstr> New Tenant Protections  in Residential Settings</vt:lpstr>
      <vt:lpstr> New Tenant Protections  in Residential Settings</vt:lpstr>
      <vt:lpstr>New Tenant Protections  in Residential Settings</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Housing Choice Vouchers</vt:lpstr>
      <vt:lpstr>Housing Choice Vouchers</vt:lpstr>
      <vt:lpstr>Housing Choice Vouchers</vt:lpstr>
      <vt:lpstr>Housing Choice Vouchers</vt:lpstr>
      <vt:lpstr>Housing Choice Vouchers</vt:lpstr>
      <vt:lpstr>Individual Levels and Reimbursement Tiers</vt:lpstr>
      <vt:lpstr>Language</vt:lpstr>
      <vt:lpstr>Relationship of Individual Levels  to Reimbursement Tiers</vt:lpstr>
      <vt:lpstr>There are seven individual levels for all adults  and   up to four reimbursement tiers for some services.</vt:lpstr>
      <vt:lpstr>Tiered Services</vt:lpstr>
      <vt:lpstr>The support need level</vt:lpstr>
      <vt:lpstr>The size of the licensed home or number of people supported</vt:lpstr>
      <vt:lpstr>Slide 82</vt:lpstr>
      <vt:lpstr>Slide 83</vt:lpstr>
      <vt:lpstr>Slide 84</vt:lpstr>
      <vt:lpstr>Slide 85</vt:lpstr>
      <vt:lpstr>Slide 86</vt:lpstr>
      <vt:lpstr>Supports Needs Levels/Tiers Projections</vt:lpstr>
      <vt:lpstr>Reimbursement Video</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Waiver Management System (WaMS)</vt:lpstr>
      <vt:lpstr>Waiver Management System (WaMS)</vt:lpstr>
      <vt:lpstr>Waiver Management System (WaMS)</vt:lpstr>
      <vt:lpstr>Slide 185</vt:lpstr>
      <vt:lpstr>Slide 186</vt:lpstr>
      <vt:lpstr>Slide 187</vt:lpstr>
      <vt:lpstr>Slide 188</vt:lpstr>
      <vt:lpstr>My Life, My Community</vt:lpstr>
      <vt:lpstr>Slide 190</vt:lpstr>
    </vt:vector>
  </TitlesOfParts>
  <Company>Virginia Dept. MHMRSAS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PC ISP in Employment and Day Services</dc:title>
  <dc:creator>Eric Williams</dc:creator>
  <cp:lastModifiedBy>IKM60960</cp:lastModifiedBy>
  <cp:revision>3153</cp:revision>
  <dcterms:created xsi:type="dcterms:W3CDTF">2007-09-17T20:34:54Z</dcterms:created>
  <dcterms:modified xsi:type="dcterms:W3CDTF">2016-06-30T16:21:53Z</dcterms:modified>
</cp:coreProperties>
</file>